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_rels/notesSlide27.xml.rels" ContentType="application/vnd.openxmlformats-package.relationships+xml"/>
  <Override PartName="/ppt/notesSlides/_rels/notesSlide3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23.xml.rels" ContentType="application/vnd.openxmlformats-package.relationships+xml"/>
  <Override PartName="/ppt/notesSlides/notesSlide2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media/image5.png" ContentType="image/png"/>
  <Override PartName="/ppt/media/image2.png" ContentType="image/png"/>
  <Override PartName="/ppt/media/image3.jpeg" ContentType="image/jpeg"/>
  <Override PartName="/ppt/media/image4.png" ContentType="image/png"/>
  <Override PartName="/ppt/media/image6.jpeg" ContentType="image/jpeg"/>
  <Override PartName="/ppt/media/image7.png" ContentType="image/png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_rels/slide16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27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14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24.xml.rels" ContentType="application/vnd.openxmlformats-package.relationships+xml"/>
  <Override PartName="/ppt/slides/_rels/slide28.xml.rels" ContentType="application/vnd.openxmlformats-package.relationships+xml"/>
  <Override PartName="/ppt/slides/_rels/slide9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77a7c4"/>
                </a:gs>
                <a:gs pos="100000">
                  <a:srgbClr val="5490b5"/>
                </a:gs>
              </a:gsLst>
              <a:lin ang="5400000"/>
            </a:gradFill>
            <a:ln w="0">
              <a:noFill/>
            </a:ln>
          </c:spPr>
          <c:invertIfNegative val="0"/>
          <c:dPt>
            <c:idx val="0"/>
            <c:invertIfNegative val="0"/>
            <c:spPr>
              <a:gradFill>
                <a:gsLst>
                  <a:gs pos="0">
                    <a:srgbClr val="77a7c4"/>
                  </a:gs>
                  <a:gs pos="100000">
                    <a:srgbClr val="5490b5"/>
                  </a:gs>
                </a:gsLst>
                <a:lin ang="5400000"/>
              </a:gradFill>
              <a:ln w="0">
                <a:noFill/>
              </a:ln>
            </c:spPr>
          </c:dPt>
          <c:dPt>
            <c:idx val="1"/>
            <c:invertIfNegative val="0"/>
            <c:spPr>
              <a:gradFill>
                <a:gsLst>
                  <a:gs pos="0">
                    <a:srgbClr val="77a7c4"/>
                  </a:gs>
                  <a:gs pos="100000">
                    <a:srgbClr val="5490b5"/>
                  </a:gs>
                </a:gsLst>
                <a:lin ang="5400000"/>
              </a:gradFill>
              <a:ln w="0">
                <a:noFill/>
              </a:ln>
            </c:spPr>
          </c:dPt>
          <c:dPt>
            <c:idx val="2"/>
            <c:invertIfNegative val="0"/>
            <c:spPr>
              <a:gradFill>
                <a:gsLst>
                  <a:gs pos="0">
                    <a:srgbClr val="77a7c4"/>
                  </a:gs>
                  <a:gs pos="100000">
                    <a:srgbClr val="5490b5"/>
                  </a:gs>
                </a:gsLst>
                <a:lin ang="5400000"/>
              </a:gradFill>
              <a:ln w="0">
                <a:noFill/>
              </a:ln>
            </c:spPr>
          </c:dPt>
          <c:dPt>
            <c:idx val="3"/>
            <c:invertIfNegative val="0"/>
            <c:spPr>
              <a:gradFill>
                <a:gsLst>
                  <a:gs pos="0">
                    <a:srgbClr val="77a7c4"/>
                  </a:gs>
                  <a:gs pos="100000">
                    <a:srgbClr val="5490b5"/>
                  </a:gs>
                </a:gsLst>
                <a:lin ang="5400000"/>
              </a:gradFill>
              <a:ln w="0">
                <a:noFill/>
              </a:ln>
            </c:spPr>
          </c:dPt>
          <c:dLbls>
            <c:numFmt formatCode="0%" sourceLinked="0"/>
            <c:dLbl>
              <c:idx val="0"/>
              <c:numFmt formatCode="0%" sourceLinked="0"/>
              <c:txPr>
                <a:bodyPr wrap="square"/>
                <a:lstStyle/>
                <a:p>
                  <a:pPr>
                    <a:defRPr b="1" sz="16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numFmt formatCode="0%" sourceLinked="0"/>
              <c:txPr>
                <a:bodyPr wrap="square"/>
                <a:lstStyle/>
                <a:p>
                  <a:pPr>
                    <a:defRPr b="1" sz="16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numFmt formatCode="0%" sourceLinked="0"/>
              <c:txPr>
                <a:bodyPr wrap="square"/>
                <a:lstStyle/>
                <a:p>
                  <a:pPr>
                    <a:defRPr b="1" sz="16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0%" sourceLinked="0"/>
              <c:spPr>
                <a:solidFill>
                  <a:srgbClr val="727D84"/>
                </a:solidFill>
              </c:spPr>
              <c:txPr>
                <a:bodyPr wrap="square"/>
                <a:lstStyle/>
                <a:p>
                  <a:pPr>
                    <a:defRPr b="1" sz="16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400" spc="-1" strike="noStrike">
                    <a:solidFill>
                      <a:srgbClr val="0053a5"/>
                    </a:solidFill>
                    <a:latin typeface="Calibri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White Non-Hispanic</c:v>
                </c:pt>
                <c:pt idx="1">
                  <c:v>Hispanic</c:v>
                </c:pt>
                <c:pt idx="2">
                  <c:v>Black</c:v>
                </c:pt>
                <c:pt idx="3">
                  <c:v>Asian-American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0.7</c:v>
                </c:pt>
                <c:pt idx="1">
                  <c:v>0.13</c:v>
                </c:pt>
                <c:pt idx="2">
                  <c:v>0.12</c:v>
                </c:pt>
                <c:pt idx="3">
                  <c:v>0.04</c:v>
                </c:pt>
              </c:numCache>
            </c:numRef>
          </c:val>
        </c:ser>
        <c:gapWidth val="41"/>
        <c:overlap val="0"/>
        <c:axId val="23141087"/>
        <c:axId val="22838774"/>
      </c:barChart>
      <c:catAx>
        <c:axId val="2314108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1" sz="1400" spc="-1" strike="noStrike">
                <a:solidFill>
                  <a:srgbClr val="0053a5"/>
                </a:solidFill>
                <a:latin typeface="Calibri"/>
              </a:defRPr>
            </a:pPr>
          </a:p>
        </c:txPr>
        <c:crossAx val="22838774"/>
        <c:crosses val="autoZero"/>
        <c:auto val="1"/>
        <c:lblAlgn val="ctr"/>
        <c:lblOffset val="100"/>
        <c:noMultiLvlLbl val="0"/>
      </c:catAx>
      <c:valAx>
        <c:axId val="2283877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spPr>
          <a:ln w="6480">
            <a:solidFill>
              <a:srgbClr val="8b98c0"/>
            </a:solidFill>
            <a:round/>
          </a:ln>
        </c:spPr>
        <c:txPr>
          <a:bodyPr/>
          <a:lstStyle/>
          <a:p>
            <a:pPr>
              <a:defRPr b="1" sz="1400" spc="-1" strike="noStrike">
                <a:solidFill>
                  <a:srgbClr val="0053a5"/>
                </a:solidFill>
                <a:latin typeface="Calibri"/>
              </a:defRPr>
            </a:pPr>
          </a:p>
        </c:txPr>
        <c:crossAx val="23141087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gradFill>
      <a:gsLst>
        <a:gs pos="0">
          <a:srgbClr val="ffffff"/>
        </a:gs>
        <a:gs pos="100000">
          <a:srgbClr val="d9d9d9"/>
        </a:gs>
      </a:gsLst>
      <a:lin ang="5400000"/>
    </a:gradFill>
    <a:ln w="38160">
      <a:solidFill>
        <a:srgbClr val="cbe5ff"/>
      </a:solidFill>
      <a:round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53a5"/>
                </a:solidFill>
                <a:latin typeface="Calibri"/>
              </a:rPr>
              <a:t>Click to move the slide</a:t>
            </a:r>
            <a:endParaRPr b="0" lang="en-US" sz="1800" spc="-1" strike="noStrike">
              <a:solidFill>
                <a:srgbClr val="0053a5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1792BFC9-580F-4782-B060-0D0041E9608A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F333B91-4DF5-497B-B5E9-1E93A9B6C47C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ED6D4D4-B9B5-4580-B3E2-454A20A0F4B9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FA4FBCC-9B27-4EA5-9563-88CC09FCE8FA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F35516B-1D4E-45C0-ABB0-EFD5B6ED7464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A460E56-1377-4BA9-BE7C-F10722E8784A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74F1DA3-0341-4673-84AA-B63201F8E5AE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F79C329-1456-44AC-AEF4-AA35B3F581D9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F29F0D9-0894-4683-A4BB-40CB7B4088AC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7366439-794B-4A94-9074-8AC7138F2216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986AF1B-931B-4B9B-AF94-34E39F26CAEB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F654F29-3043-42FD-9CB5-DC6F288E8F7D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3EA3D0F-2EB1-4846-BAD3-EC45351BC0F1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sldNum" idx="2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ED835D9-DEDE-449E-AA8D-7E04C7B0EE47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sldNum" idx="2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655C0B8-4F2E-44D0-847C-9B679425369D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sldNum" idx="2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2AAB713-381A-483B-9255-BBB4E9B37424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sldNum" idx="2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2D0DA14-1D81-4417-9263-3A732DF9A15D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sldNum" idx="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3BAC219-D652-44C8-B3CC-ED7ABF8B386F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sldNum" idx="2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E18FC5E-5D00-4CFA-9892-70B8D68E6AEB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sldNum" idx="2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256C1B1-83F1-4C92-87F1-28EAB12F06AB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sldNum" idx="3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BC83416-55C4-4690-BC39-AD3BA26A3CB5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sldNum" idx="3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499F0B3-591F-4402-B6E1-9680EEE8C5AA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sldNum" idx="3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7B49899-78D5-4403-91B0-083A38FAD399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408662A-274E-4212-95F6-92BCB341D52C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60176AC-1201-49D2-BF31-12CB41886F72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AC8DC50-C0A5-4893-8DFF-22EF615989EE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68E1EB8-23E0-48E3-836A-215C14E95462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01638CF-3ADB-4E25-A939-47C8B6A3EECC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06ABFD1-A21F-4EBD-B527-5D2DFB907F94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05420B1-F943-408B-910B-FCA5C1B1E3EA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1EF74DE-85C0-4675-882D-DE958116866E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53a5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485928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53a5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5183280" y="3533400"/>
            <a:ext cx="485928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53a5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53a5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23713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53a5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7673400" y="987480"/>
            <a:ext cx="23713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53a5"/>
              </a:solid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5183280" y="3533400"/>
            <a:ext cx="23713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53a5"/>
              </a:solidFill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7673400" y="3533400"/>
            <a:ext cx="23713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53a5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53a5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156456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53a5"/>
              </a:solidFill>
              <a:latin typeface="Calibri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6826320" y="987480"/>
            <a:ext cx="156456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53a5"/>
              </a:solidFill>
              <a:latin typeface="Calibri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8469720" y="987480"/>
            <a:ext cx="156456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53a5"/>
              </a:solidFill>
              <a:latin typeface="Calibri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/>
          </p:nvPr>
        </p:nvSpPr>
        <p:spPr>
          <a:xfrm>
            <a:off x="5183280" y="3533400"/>
            <a:ext cx="156456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53a5"/>
              </a:solidFill>
              <a:latin typeface="Calibri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/>
          </p:nvPr>
        </p:nvSpPr>
        <p:spPr>
          <a:xfrm>
            <a:off x="6826320" y="3533400"/>
            <a:ext cx="156456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53a5"/>
              </a:solidFill>
              <a:latin typeface="Calibri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/>
          </p:nvPr>
        </p:nvSpPr>
        <p:spPr>
          <a:xfrm>
            <a:off x="8469720" y="3533400"/>
            <a:ext cx="156456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53a5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53a5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5183280" y="987480"/>
            <a:ext cx="485928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53a5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485928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53a5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53a5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237132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53a5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7673400" y="987480"/>
            <a:ext cx="237132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53a5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53a5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839880" y="457200"/>
            <a:ext cx="3931920" cy="741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53a5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23713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53a5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7673400" y="987480"/>
            <a:ext cx="237132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53a5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5183280" y="3533400"/>
            <a:ext cx="23713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53a5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53a5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2371320" cy="487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53a5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7673400" y="987480"/>
            <a:ext cx="23713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53a5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7673400" y="3533400"/>
            <a:ext cx="23713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53a5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53a5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5183280" y="987480"/>
            <a:ext cx="23713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53a5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7673400" y="987480"/>
            <a:ext cx="237132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53a5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5183280" y="3533400"/>
            <a:ext cx="4859280" cy="232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53a5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6"/>
          <p:cNvGrpSpPr/>
          <p:nvPr/>
        </p:nvGrpSpPr>
        <p:grpSpPr>
          <a:xfrm>
            <a:off x="0" y="6500520"/>
            <a:ext cx="12191400" cy="372240"/>
            <a:chOff x="0" y="6500520"/>
            <a:chExt cx="12191400" cy="372240"/>
          </a:xfrm>
        </p:grpSpPr>
        <p:sp>
          <p:nvSpPr>
            <p:cNvPr id="1" name="Rectangle 7"/>
            <p:cNvSpPr/>
            <p:nvPr/>
          </p:nvSpPr>
          <p:spPr>
            <a:xfrm>
              <a:off x="0" y="6500520"/>
              <a:ext cx="2370240" cy="3722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" name="Rectangle 8"/>
            <p:cNvSpPr/>
            <p:nvPr/>
          </p:nvSpPr>
          <p:spPr>
            <a:xfrm>
              <a:off x="2370600" y="6500520"/>
              <a:ext cx="2471760" cy="372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" name="Rectangle 9"/>
            <p:cNvSpPr/>
            <p:nvPr/>
          </p:nvSpPr>
          <p:spPr>
            <a:xfrm>
              <a:off x="4843080" y="6500520"/>
              <a:ext cx="2471760" cy="372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" name="Rectangle 10"/>
            <p:cNvSpPr/>
            <p:nvPr/>
          </p:nvSpPr>
          <p:spPr>
            <a:xfrm>
              <a:off x="7315200" y="6500520"/>
              <a:ext cx="2471760" cy="3722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5" name="Rectangle 11"/>
            <p:cNvSpPr/>
            <p:nvPr/>
          </p:nvSpPr>
          <p:spPr>
            <a:xfrm>
              <a:off x="9787320" y="6500520"/>
              <a:ext cx="2404080" cy="3722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rgbClr val="0053a5"/>
                </a:solidFill>
                <a:latin typeface="Museo Sans 500"/>
              </a:rPr>
              <a:t>Click to edit Master title style</a:t>
            </a:r>
            <a:endParaRPr b="0" lang="en-US" sz="3200" spc="-1" strike="noStrike">
              <a:solidFill>
                <a:srgbClr val="0053a5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485928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53a5"/>
                </a:solidFill>
                <a:latin typeface="Calibri"/>
              </a:rPr>
              <a:t>Drag picture to placeholder or click icon to add</a:t>
            </a:r>
            <a:endParaRPr b="0" lang="en-US" sz="3200" spc="-1" strike="noStrike">
              <a:solidFill>
                <a:srgbClr val="0053a5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0053a5"/>
                </a:solidFill>
                <a:latin typeface="Calibri"/>
              </a:rPr>
              <a:t>Click to edit Master text styles</a:t>
            </a:r>
            <a:endParaRPr b="0" lang="en-US" sz="1600" spc="-1" strike="noStrike">
              <a:solidFill>
                <a:srgbClr val="0053a5"/>
              </a:solidFill>
              <a:latin typeface="Calibri"/>
            </a:endParaRPr>
          </a:p>
        </p:txBody>
      </p:sp>
      <p:grpSp>
        <p:nvGrpSpPr>
          <p:cNvPr id="9" name="Group 7"/>
          <p:cNvGrpSpPr/>
          <p:nvPr/>
        </p:nvGrpSpPr>
        <p:grpSpPr>
          <a:xfrm>
            <a:off x="0" y="6485400"/>
            <a:ext cx="12191400" cy="372240"/>
            <a:chOff x="0" y="6485400"/>
            <a:chExt cx="12191400" cy="372240"/>
          </a:xfrm>
        </p:grpSpPr>
        <p:sp>
          <p:nvSpPr>
            <p:cNvPr id="10" name="Rectangle 8"/>
            <p:cNvSpPr/>
            <p:nvPr/>
          </p:nvSpPr>
          <p:spPr>
            <a:xfrm>
              <a:off x="0" y="6485400"/>
              <a:ext cx="2370240" cy="3722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1" name="Rectangle 9"/>
            <p:cNvSpPr/>
            <p:nvPr/>
          </p:nvSpPr>
          <p:spPr>
            <a:xfrm>
              <a:off x="2370600" y="6485400"/>
              <a:ext cx="2471760" cy="3722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4843080" y="6485400"/>
              <a:ext cx="2471760" cy="372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3" name="Rectangle 11"/>
            <p:cNvSpPr/>
            <p:nvPr/>
          </p:nvSpPr>
          <p:spPr>
            <a:xfrm>
              <a:off x="7315200" y="6485400"/>
              <a:ext cx="2471760" cy="3722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4" name="Rectangle 12"/>
            <p:cNvSpPr/>
            <p:nvPr/>
          </p:nvSpPr>
          <p:spPr>
            <a:xfrm>
              <a:off x="9787320" y="6485400"/>
              <a:ext cx="2404080" cy="3722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15" name="Rectangle 4"/>
          <p:cNvSpPr/>
          <p:nvPr/>
        </p:nvSpPr>
        <p:spPr>
          <a:xfrm>
            <a:off x="0" y="6485400"/>
            <a:ext cx="12148560" cy="372240"/>
          </a:xfrm>
          <a:prstGeom prst="rect">
            <a:avLst/>
          </a:prstGeom>
          <a:solidFill>
            <a:schemeClr val="tx1"/>
          </a:solidFill>
          <a:ln>
            <a:solidFill>
              <a:srgbClr val="005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-9-lhuSkiMs&amp;t=15s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" descr="prnewswire2-a.akamaihd.jpg"/>
          <p:cNvPicPr/>
          <p:nvPr/>
        </p:nvPicPr>
        <p:blipFill>
          <a:blip r:embed="rId1"/>
          <a:stretch/>
        </p:blipFill>
        <p:spPr>
          <a:xfrm>
            <a:off x="0" y="6150600"/>
            <a:ext cx="4873320" cy="726840"/>
          </a:xfrm>
          <a:prstGeom prst="rect">
            <a:avLst/>
          </a:prstGeom>
          <a:ln w="0">
            <a:noFill/>
          </a:ln>
        </p:spPr>
      </p:pic>
      <p:sp>
        <p:nvSpPr>
          <p:cNvPr id="59" name="TextBox 6"/>
          <p:cNvSpPr/>
          <p:nvPr/>
        </p:nvSpPr>
        <p:spPr>
          <a:xfrm>
            <a:off x="1393920" y="1711440"/>
            <a:ext cx="1037376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6000" spc="-1" strike="noStrike">
                <a:solidFill>
                  <a:schemeClr val="accent5"/>
                </a:solidFill>
                <a:latin typeface="Calibri"/>
              </a:rPr>
              <a:t>8 Opportunities to Connect With Future Wine Consumers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Picture 2" descr=""/>
          <p:cNvPicPr/>
          <p:nvPr/>
        </p:nvPicPr>
        <p:blipFill>
          <a:blip r:embed="rId2"/>
          <a:stretch/>
        </p:blipFill>
        <p:spPr>
          <a:xfrm>
            <a:off x="9866880" y="5895720"/>
            <a:ext cx="2324880" cy="961920"/>
          </a:xfrm>
          <a:prstGeom prst="rect">
            <a:avLst/>
          </a:prstGeom>
          <a:ln w="0">
            <a:noFill/>
          </a:ln>
        </p:spPr>
      </p:pic>
      <p:sp>
        <p:nvSpPr>
          <p:cNvPr id="61" name="TextBox 1"/>
          <p:cNvSpPr/>
          <p:nvPr/>
        </p:nvSpPr>
        <p:spPr>
          <a:xfrm>
            <a:off x="4006080" y="4072680"/>
            <a:ext cx="514944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Dr. Liz Thach, MW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Distinguished Professor of Wine &amp; Management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Sonoma State University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6"/>
          <p:cNvSpPr/>
          <p:nvPr/>
        </p:nvSpPr>
        <p:spPr>
          <a:xfrm>
            <a:off x="655200" y="231480"/>
            <a:ext cx="10373760" cy="155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4800" spc="-1" strike="noStrike">
                <a:solidFill>
                  <a:srgbClr val="0000ff"/>
                </a:solidFill>
                <a:latin typeface="Calibri"/>
              </a:rPr>
              <a:t>#2) Demographics – Enhance Loyalty Efforts With Older Consumers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extBox 7"/>
          <p:cNvSpPr/>
          <p:nvPr/>
        </p:nvSpPr>
        <p:spPr>
          <a:xfrm>
            <a:off x="7635600" y="1789560"/>
            <a:ext cx="4113720" cy="44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7308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By 2040, 1 in 5 Americans will be over 65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(AARP)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7308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There will be more old people than children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(US Census)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7308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Baby Boomers will all be 65 by 2030 </a:t>
            </a:r>
            <a:r>
              <a:rPr b="0" i="1" lang="en-US" sz="1600" spc="-1" strike="noStrike">
                <a:solidFill>
                  <a:srgbClr val="000000"/>
                </a:solidFill>
                <a:latin typeface="Calibri"/>
              </a:rPr>
              <a:t>(US Census)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73080"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Picture 9" descr=""/>
          <p:cNvPicPr/>
          <p:nvPr/>
        </p:nvPicPr>
        <p:blipFill>
          <a:blip r:embed="rId1"/>
          <a:stretch/>
        </p:blipFill>
        <p:spPr>
          <a:xfrm>
            <a:off x="907920" y="2175120"/>
            <a:ext cx="6041160" cy="3753000"/>
          </a:xfrm>
          <a:prstGeom prst="rect">
            <a:avLst/>
          </a:prstGeom>
          <a:ln w="0">
            <a:noFill/>
          </a:ln>
        </p:spPr>
      </p:pic>
      <p:sp>
        <p:nvSpPr>
          <p:cNvPr id="97" name="Rectangle 5"/>
          <p:cNvSpPr/>
          <p:nvPr/>
        </p:nvSpPr>
        <p:spPr>
          <a:xfrm>
            <a:off x="914040" y="5928480"/>
            <a:ext cx="37623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US" sz="1200" spc="-1" strike="noStrike">
                <a:solidFill>
                  <a:srgbClr val="3a4f66"/>
                </a:solidFill>
                <a:latin typeface="Arial"/>
              </a:rPr>
              <a:t>Source: Census Bureau U.S. population projections. 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4"/>
          <p:cNvSpPr/>
          <p:nvPr/>
        </p:nvSpPr>
        <p:spPr>
          <a:xfrm>
            <a:off x="1309680" y="1323360"/>
            <a:ext cx="9032400" cy="3747240"/>
          </a:xfrm>
          <a:prstGeom prst="rect">
            <a:avLst/>
          </a:prstGeom>
          <a:solidFill>
            <a:schemeClr val="bg1">
              <a:alpha val="62000"/>
            </a:schemeClr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432ff"/>
                </a:solidFill>
                <a:latin typeface="Calibri"/>
              </a:rPr>
              <a:t>UPDATE LOYALTY PROGRAMS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– Expand current DTC wine club options, and create more innovative ones.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432ff"/>
                </a:solidFill>
                <a:latin typeface="Calibri"/>
              </a:rPr>
              <a:t>LIFESTYLE LINKAGES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– provide wine options/ads that match lifestyles and interests of older consumers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432ff"/>
                </a:solidFill>
                <a:latin typeface="Calibri"/>
              </a:rPr>
              <a:t>THANK YOU GIFTS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– Provide thank you gifts to loyal consumers.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432ff"/>
                </a:solidFill>
                <a:latin typeface="Calibri"/>
              </a:rPr>
              <a:t>FEEDBACK FROM OLDER CONSUMERS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– Reach out to older wine consumers and ask them what changes they would like to see.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Rectangle 5"/>
          <p:cNvSpPr/>
          <p:nvPr/>
        </p:nvSpPr>
        <p:spPr>
          <a:xfrm>
            <a:off x="526320" y="423000"/>
            <a:ext cx="105991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ff"/>
                </a:solidFill>
                <a:latin typeface="Calibri"/>
              </a:rPr>
              <a:t>Opportunities to Enhance Loyalty Efforts with Older Consumers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Rectangle 1"/>
          <p:cNvSpPr/>
          <p:nvPr/>
        </p:nvSpPr>
        <p:spPr>
          <a:xfrm>
            <a:off x="684720" y="5334840"/>
            <a:ext cx="10854720" cy="907200"/>
          </a:xfrm>
          <a:prstGeom prst="rect">
            <a:avLst/>
          </a:prstGeom>
          <a:solidFill>
            <a:srgbClr val="ffffcc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45% of consumers changed brand preferences during the pandemic 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(Ketchum Survey, 2021)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TextBox 6"/>
          <p:cNvSpPr/>
          <p:nvPr/>
        </p:nvSpPr>
        <p:spPr>
          <a:xfrm>
            <a:off x="10086120" y="6463080"/>
            <a:ext cx="1965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ffffff"/>
                </a:solidFill>
                <a:latin typeface="Calibri"/>
              </a:rPr>
              <a:t>Photo Credit: Getty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5" descr="prnewswire2-a.akamaihd.jpg"/>
          <p:cNvPicPr/>
          <p:nvPr/>
        </p:nvPicPr>
        <p:blipFill>
          <a:blip r:embed="rId1"/>
          <a:stretch/>
        </p:blipFill>
        <p:spPr>
          <a:xfrm>
            <a:off x="0" y="6150600"/>
            <a:ext cx="4873320" cy="726840"/>
          </a:xfrm>
          <a:prstGeom prst="rect">
            <a:avLst/>
          </a:prstGeom>
          <a:ln w="0">
            <a:noFill/>
          </a:ln>
        </p:spPr>
      </p:pic>
      <p:pic>
        <p:nvPicPr>
          <p:cNvPr id="103" name="Picture 2" descr=""/>
          <p:cNvPicPr/>
          <p:nvPr/>
        </p:nvPicPr>
        <p:blipFill>
          <a:blip r:embed="rId2"/>
          <a:stretch/>
        </p:blipFill>
        <p:spPr>
          <a:xfrm>
            <a:off x="9866880" y="5895720"/>
            <a:ext cx="2324880" cy="961920"/>
          </a:xfrm>
          <a:prstGeom prst="rect">
            <a:avLst/>
          </a:prstGeom>
          <a:ln w="0">
            <a:noFill/>
          </a:ln>
        </p:spPr>
      </p:pic>
      <p:sp>
        <p:nvSpPr>
          <p:cNvPr id="104" name="Rectangle 3"/>
          <p:cNvSpPr/>
          <p:nvPr/>
        </p:nvSpPr>
        <p:spPr>
          <a:xfrm>
            <a:off x="1467000" y="1526400"/>
            <a:ext cx="9258120" cy="38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1" lang="en-US" sz="6000" spc="-1" strike="noStrike">
                <a:solidFill>
                  <a:srgbClr val="000000"/>
                </a:solidFill>
                <a:latin typeface="Calibri"/>
              </a:rPr>
              <a:t>#3) Global Warming – Consider New Grape Varieties and Regions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6"/>
          <p:cNvSpPr/>
          <p:nvPr/>
        </p:nvSpPr>
        <p:spPr>
          <a:xfrm>
            <a:off x="185400" y="475200"/>
            <a:ext cx="1182492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ff"/>
                </a:solidFill>
                <a:latin typeface="Calibri"/>
              </a:rPr>
              <a:t>#3) Consider New Grape Varieties &amp; Regions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" name="Picture 4" descr=""/>
          <p:cNvPicPr/>
          <p:nvPr/>
        </p:nvPicPr>
        <p:blipFill>
          <a:blip r:embed="rId1"/>
          <a:stretch/>
        </p:blipFill>
        <p:spPr>
          <a:xfrm>
            <a:off x="554760" y="1477440"/>
            <a:ext cx="6842160" cy="393444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</p:spPr>
      </p:pic>
      <p:sp>
        <p:nvSpPr>
          <p:cNvPr id="107" name="TextBox 10"/>
          <p:cNvSpPr/>
          <p:nvPr/>
        </p:nvSpPr>
        <p:spPr>
          <a:xfrm>
            <a:off x="7705800" y="1640160"/>
            <a:ext cx="4016520" cy="38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2022 one of warmest on record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(NASA, NOAA, et al).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82% of Americans, aged 18-34, believe CO2 should be regulated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(Yale Study, 2022)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Bordeaux has earliest harvest ever in 2022.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(NBC News, 2022)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4"/>
          <p:cNvSpPr/>
          <p:nvPr/>
        </p:nvSpPr>
        <p:spPr>
          <a:xfrm>
            <a:off x="1505520" y="2647080"/>
            <a:ext cx="9523800" cy="3930120"/>
          </a:xfrm>
          <a:prstGeom prst="rect">
            <a:avLst/>
          </a:prstGeom>
          <a:solidFill>
            <a:schemeClr val="bg1">
              <a:alpha val="84000"/>
            </a:schemeClr>
          </a:solidFill>
          <a:ln w="0">
            <a:solidFill>
              <a:srgbClr val="20222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432ff"/>
                </a:solidFill>
                <a:latin typeface="Calibri"/>
              </a:rPr>
              <a:t>HEAT-LOVING VARIETIES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– Consumers understand – especially younger ones – the need to explore new grape varieties due to global warming.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0" i="1" lang="en-US" sz="1800" spc="-1" strike="noStrike">
                <a:solidFill>
                  <a:srgbClr val="0432ff"/>
                </a:solidFill>
                <a:latin typeface="Calibri"/>
              </a:rPr>
              <a:t>e.g. Grenache, Tempranillo, Chenin Blanc, etc.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432ff"/>
                </a:solidFill>
                <a:latin typeface="Calibri"/>
              </a:rPr>
              <a:t>DROUGHT-RESISTANT ROOTSTOCK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432ff"/>
                </a:solidFill>
                <a:latin typeface="Calibri"/>
              </a:rPr>
              <a:t>NEW, COOLER WINE REGIONS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0" i="1" lang="en-US" sz="1800" spc="-1" strike="noStrike">
                <a:solidFill>
                  <a:srgbClr val="0432ff"/>
                </a:solidFill>
                <a:latin typeface="Calibri"/>
              </a:rPr>
              <a:t>Millennials are variety-seeking wine consumers &amp; Gen Z internationally-focused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432ff"/>
                </a:solidFill>
                <a:latin typeface="Calibri"/>
              </a:rPr>
              <a:t>COMMUNICATE RATIONALE 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– Plus other efforts to reduce CO2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Rectangle 5"/>
          <p:cNvSpPr/>
          <p:nvPr/>
        </p:nvSpPr>
        <p:spPr>
          <a:xfrm>
            <a:off x="504360" y="423000"/>
            <a:ext cx="95065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Calibri"/>
              </a:rPr>
              <a:t>Opportunities to Communicate New Varieties &amp; Regions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TextBox 6"/>
          <p:cNvSpPr/>
          <p:nvPr/>
        </p:nvSpPr>
        <p:spPr>
          <a:xfrm>
            <a:off x="9988920" y="6911640"/>
            <a:ext cx="2081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ffffff"/>
                </a:solidFill>
                <a:latin typeface="Calibri"/>
              </a:rPr>
              <a:t>Photo Credit:  Pexels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Rectangle 7"/>
          <p:cNvSpPr/>
          <p:nvPr/>
        </p:nvSpPr>
        <p:spPr>
          <a:xfrm>
            <a:off x="347400" y="1416960"/>
            <a:ext cx="10854720" cy="907200"/>
          </a:xfrm>
          <a:prstGeom prst="rect">
            <a:avLst/>
          </a:prstGeom>
          <a:solidFill>
            <a:srgbClr val="ffffcc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Due to global warming, wine consumers open to new varieties/regions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(Veranda, 2022)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5" descr="prnewswire2-a.akamaihd.jpg"/>
          <p:cNvPicPr/>
          <p:nvPr/>
        </p:nvPicPr>
        <p:blipFill>
          <a:blip r:embed="rId1"/>
          <a:stretch/>
        </p:blipFill>
        <p:spPr>
          <a:xfrm>
            <a:off x="0" y="6150600"/>
            <a:ext cx="4873320" cy="726840"/>
          </a:xfrm>
          <a:prstGeom prst="rect">
            <a:avLst/>
          </a:prstGeom>
          <a:ln w="0">
            <a:noFill/>
          </a:ln>
        </p:spPr>
      </p:pic>
      <p:pic>
        <p:nvPicPr>
          <p:cNvPr id="113" name="Picture 2" descr=""/>
          <p:cNvPicPr/>
          <p:nvPr/>
        </p:nvPicPr>
        <p:blipFill>
          <a:blip r:embed="rId2"/>
          <a:stretch/>
        </p:blipFill>
        <p:spPr>
          <a:xfrm>
            <a:off x="9866880" y="5895720"/>
            <a:ext cx="2324880" cy="961920"/>
          </a:xfrm>
          <a:prstGeom prst="rect">
            <a:avLst/>
          </a:prstGeom>
          <a:ln w="0">
            <a:noFill/>
          </a:ln>
        </p:spPr>
      </p:pic>
      <p:sp>
        <p:nvSpPr>
          <p:cNvPr id="114" name="Rectangle 3"/>
          <p:cNvSpPr/>
          <p:nvPr/>
        </p:nvSpPr>
        <p:spPr>
          <a:xfrm>
            <a:off x="1467000" y="1653840"/>
            <a:ext cx="925812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1" lang="en-US" sz="6000" spc="-1" strike="noStrike">
                <a:solidFill>
                  <a:srgbClr val="202220"/>
                </a:solidFill>
                <a:latin typeface="Calibri"/>
              </a:rPr>
              <a:t>#4) Sustainability – Provide Real Numbers to Consumers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6"/>
          <p:cNvSpPr/>
          <p:nvPr/>
        </p:nvSpPr>
        <p:spPr>
          <a:xfrm>
            <a:off x="491040" y="457560"/>
            <a:ext cx="112244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ff"/>
                </a:solidFill>
                <a:latin typeface="Calibri"/>
              </a:rPr>
              <a:t>#4) Sustainability – Provide Real Numbers to Consumers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Box 7"/>
          <p:cNvSpPr/>
          <p:nvPr/>
        </p:nvSpPr>
        <p:spPr>
          <a:xfrm>
            <a:off x="981360" y="1737360"/>
            <a:ext cx="7635960" cy="3746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solidFill>
              <a:srgbClr val="0432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</a:rPr>
              <a:t>80% 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=  of U.S. consumers consider sustainability when purchasing some products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(J&amp;J Study, 2022)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</a:rPr>
              <a:t>75%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= of Millennials will pay more for environment-friendly products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(Greenprint Survey, 2021)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</a:rPr>
              <a:t>Wine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= Younger consumers especially seek organic and sustainable wines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(WMC and Wine Intelligence, 2021)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Rectangle 3"/>
          <p:cNvSpPr/>
          <p:nvPr/>
        </p:nvSpPr>
        <p:spPr>
          <a:xfrm>
            <a:off x="8972640" y="1737360"/>
            <a:ext cx="2742840" cy="280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Calibri"/>
                <a:ea typeface="Times New Roman"/>
              </a:rPr>
              <a:t>However, </a:t>
            </a:r>
            <a:r>
              <a:rPr b="1" lang="en-US" sz="4000" spc="-1" strike="noStrike">
                <a:solidFill>
                  <a:srgbClr val="ff0000"/>
                </a:solidFill>
                <a:latin typeface="Calibri"/>
                <a:ea typeface="Times New Roman"/>
              </a:rPr>
              <a:t>50%</a:t>
            </a:r>
            <a:r>
              <a:rPr b="1" lang="en-US" sz="2400" spc="-1" strike="noStrike">
                <a:solidFill>
                  <a:srgbClr val="ff0000"/>
                </a:solidFill>
                <a:latin typeface="Calibri"/>
                <a:ea typeface="Times New Roman"/>
              </a:rPr>
              <a:t> of Americans say they don’t trust companies’ claims about protecting the environment.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1800" spc="-1" strike="noStrike">
                <a:solidFill>
                  <a:srgbClr val="ff0000"/>
                </a:solidFill>
                <a:latin typeface="Calibri"/>
                <a:ea typeface="Times New Roman"/>
              </a:rPr>
              <a:t>(Mintel, McKinsey, 2022)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4"/>
          <p:cNvSpPr/>
          <p:nvPr/>
        </p:nvSpPr>
        <p:spPr>
          <a:xfrm>
            <a:off x="468000" y="1436400"/>
            <a:ext cx="7132680" cy="502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432ff"/>
                </a:solidFill>
                <a:latin typeface="Calibri"/>
              </a:rPr>
              <a:t>INCLUDE STATS – 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include simple and clear numbers on wine packaging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0" i="1" lang="en-US" sz="2000" spc="-1" strike="noStrike">
                <a:solidFill>
                  <a:srgbClr val="0432ff"/>
                </a:solidFill>
                <a:latin typeface="Calibri"/>
              </a:rPr>
              <a:t>50% water conserved in grape growing since 2015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0" i="1" lang="en-US" sz="2000" spc="-1" strike="noStrike">
                <a:solidFill>
                  <a:srgbClr val="0432ff"/>
                </a:solidFill>
                <a:latin typeface="Calibri"/>
              </a:rPr>
              <a:t>Reduced energy usage by 25% in cellar since 2018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0" i="1" lang="en-US" sz="2000" spc="-1" strike="noStrike">
                <a:solidFill>
                  <a:srgbClr val="0432ff"/>
                </a:solidFill>
                <a:latin typeface="Calibri"/>
              </a:rPr>
              <a:t>Carbon footprint reduced by 34% since 2020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432ff"/>
                </a:solidFill>
                <a:latin typeface="Calibri"/>
              </a:rPr>
              <a:t>SUSTAINABILITY TAB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– Create a separate sustainability tab on your website menu describing goals and results to date.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432ff"/>
                </a:solidFill>
                <a:latin typeface="Calibri"/>
              </a:rPr>
              <a:t>EXPLAIN CERTIFICATIONS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– If you have multiple environmental certifications, explain them on website in simple language.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Rectangle 5"/>
          <p:cNvSpPr/>
          <p:nvPr/>
        </p:nvSpPr>
        <p:spPr>
          <a:xfrm>
            <a:off x="512280" y="423000"/>
            <a:ext cx="89442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ff"/>
                </a:solidFill>
                <a:latin typeface="Calibri"/>
              </a:rPr>
              <a:t>Opportunities to Provide Real Sustainability Numbers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5" descr="prnewswire2-a.akamaihd.jpg"/>
          <p:cNvPicPr/>
          <p:nvPr/>
        </p:nvPicPr>
        <p:blipFill>
          <a:blip r:embed="rId1"/>
          <a:stretch/>
        </p:blipFill>
        <p:spPr>
          <a:xfrm>
            <a:off x="0" y="6150600"/>
            <a:ext cx="4873320" cy="726840"/>
          </a:xfrm>
          <a:prstGeom prst="rect">
            <a:avLst/>
          </a:prstGeom>
          <a:ln w="0">
            <a:noFill/>
          </a:ln>
        </p:spPr>
      </p:pic>
      <p:pic>
        <p:nvPicPr>
          <p:cNvPr id="121" name="Picture 2" descr=""/>
          <p:cNvPicPr/>
          <p:nvPr/>
        </p:nvPicPr>
        <p:blipFill>
          <a:blip r:embed="rId2"/>
          <a:stretch/>
        </p:blipFill>
        <p:spPr>
          <a:xfrm>
            <a:off x="9866880" y="5895720"/>
            <a:ext cx="2324880" cy="961920"/>
          </a:xfrm>
          <a:prstGeom prst="rect">
            <a:avLst/>
          </a:prstGeom>
          <a:ln w="0">
            <a:noFill/>
          </a:ln>
        </p:spPr>
      </p:pic>
      <p:sp>
        <p:nvSpPr>
          <p:cNvPr id="122" name="Rectangle 3"/>
          <p:cNvSpPr/>
          <p:nvPr/>
        </p:nvSpPr>
        <p:spPr>
          <a:xfrm>
            <a:off x="1467000" y="1526400"/>
            <a:ext cx="9258120" cy="38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1" lang="en-US" sz="6000" spc="-1" strike="noStrike">
                <a:solidFill>
                  <a:srgbClr val="000000"/>
                </a:solidFill>
                <a:latin typeface="Calibri"/>
              </a:rPr>
              <a:t>#5) Incorporate Growing Desire for Transparency in Food &amp; Beverages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9" descr=""/>
          <p:cNvPicPr/>
          <p:nvPr/>
        </p:nvPicPr>
        <p:blipFill>
          <a:blip r:embed="rId1"/>
          <a:stretch/>
        </p:blipFill>
        <p:spPr>
          <a:xfrm>
            <a:off x="7094160" y="2268360"/>
            <a:ext cx="4554720" cy="3334320"/>
          </a:xfrm>
          <a:prstGeom prst="rect">
            <a:avLst/>
          </a:prstGeom>
          <a:ln w="0">
            <a:noFill/>
          </a:ln>
        </p:spPr>
      </p:pic>
      <p:sp>
        <p:nvSpPr>
          <p:cNvPr id="124" name="TextBox 6"/>
          <p:cNvSpPr/>
          <p:nvPr/>
        </p:nvSpPr>
        <p:spPr>
          <a:xfrm>
            <a:off x="453960" y="105480"/>
            <a:ext cx="10373760" cy="155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4800" spc="-1" strike="noStrike">
                <a:solidFill>
                  <a:srgbClr val="0000ff"/>
                </a:solidFill>
                <a:latin typeface="Calibri"/>
              </a:rPr>
              <a:t>#5) Incorporate Growing Desire for Transparency in Food &amp; Beverages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TextBox 4"/>
          <p:cNvSpPr/>
          <p:nvPr/>
        </p:nvSpPr>
        <p:spPr>
          <a:xfrm>
            <a:off x="453960" y="2042640"/>
            <a:ext cx="6486840" cy="374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EU will require ingredient labeling for wine starting Dec. 2023.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(USDA, 2022)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TTB considering similar requirements after lawsuit filed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(Nutrition Insight, 2022)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Wine Market Council 2022 study of wine consumers finds: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0" i="1" lang="en-US" sz="1800" spc="-1" strike="noStrike">
                <a:solidFill>
                  <a:srgbClr val="0432ff"/>
                </a:solidFill>
                <a:latin typeface="Calibri"/>
              </a:rPr>
              <a:t>22% want ingredient labeling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0" i="1" lang="en-US" sz="1800" spc="-1" strike="noStrike">
                <a:solidFill>
                  <a:srgbClr val="0432ff"/>
                </a:solidFill>
                <a:latin typeface="Calibri"/>
              </a:rPr>
              <a:t>26% want nutrition labeling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002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0" i="1" lang="en-US" sz="1800" spc="-1" strike="noStrike">
                <a:solidFill>
                  <a:srgbClr val="0432ff"/>
                </a:solidFill>
                <a:latin typeface="Calibri"/>
              </a:rPr>
              <a:t>50% believe wine has high sugar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TextBox 7"/>
          <p:cNvSpPr/>
          <p:nvPr/>
        </p:nvSpPr>
        <p:spPr>
          <a:xfrm>
            <a:off x="9928800" y="5295240"/>
            <a:ext cx="157716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US" sz="1400" spc="-1" strike="noStrike">
                <a:solidFill>
                  <a:srgbClr val="ffffff"/>
                </a:solidFill>
                <a:latin typeface="Calibri"/>
              </a:rPr>
              <a:t>Photo Credit: Ridge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extBox 10"/>
          <p:cNvSpPr/>
          <p:nvPr/>
        </p:nvSpPr>
        <p:spPr>
          <a:xfrm>
            <a:off x="6996240" y="5826600"/>
            <a:ext cx="475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Since 2011, Ridge lists ingredients on wine labels.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"/>
          <p:cNvSpPr/>
          <p:nvPr/>
        </p:nvSpPr>
        <p:spPr>
          <a:xfrm>
            <a:off x="113040" y="432000"/>
            <a:ext cx="4605120" cy="12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</a:rPr>
              <a:t>Wine in the Year 2399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en-US" sz="2800" spc="-1" strike="noStrike">
                <a:solidFill>
                  <a:srgbClr val="000000"/>
                </a:solidFill>
                <a:latin typeface="Calibri"/>
              </a:rPr>
              <a:t>Star Trek: The Next Generation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en-US" sz="1200" spc="-1" strike="noStrike">
                <a:solidFill>
                  <a:srgbClr val="ffffff"/>
                </a:solidFill>
                <a:latin typeface="Calibri"/>
              </a:rPr>
              <a:t>(Photo Credit: Paramount Studios)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4"/>
          <p:cNvSpPr/>
          <p:nvPr/>
        </p:nvSpPr>
        <p:spPr>
          <a:xfrm>
            <a:off x="1399320" y="1897920"/>
            <a:ext cx="8672760" cy="3381480"/>
          </a:xfrm>
          <a:prstGeom prst="rect">
            <a:avLst/>
          </a:prstGeom>
          <a:solidFill>
            <a:schemeClr val="bg1">
              <a:alpha val="72000"/>
            </a:schemeClr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432ff"/>
                </a:solidFill>
                <a:latin typeface="Calibri"/>
              </a:rPr>
              <a:t>BE AN EARLY ADOPTER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– Get ahead of the curve and add ingredient and nutrition labeling.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432ff"/>
                </a:solidFill>
                <a:latin typeface="Calibri"/>
              </a:rPr>
              <a:t>QR CODE/WEBSITE SUPPORT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– Consider adding info. to a QR code with more detailed information on website.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432ff"/>
                </a:solidFill>
                <a:latin typeface="Calibri"/>
              </a:rPr>
              <a:t>USE POSITIVE, HONEST TERMS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– Plant-based, no sugar-added, only 120 calories, low carb, gluten free, keto friendly, vegan friendly, etc.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Rectangle 5"/>
          <p:cNvSpPr/>
          <p:nvPr/>
        </p:nvSpPr>
        <p:spPr>
          <a:xfrm>
            <a:off x="486000" y="423000"/>
            <a:ext cx="9457560" cy="577080"/>
          </a:xfrm>
          <a:prstGeom prst="rect">
            <a:avLst/>
          </a:prstGeom>
          <a:solidFill>
            <a:srgbClr val="ffffcc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ff"/>
                </a:solidFill>
                <a:latin typeface="Calibri"/>
              </a:rPr>
              <a:t>Opportunities to Enhance Wine Ingredient Transparency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Box 6"/>
          <p:cNvSpPr/>
          <p:nvPr/>
        </p:nvSpPr>
        <p:spPr>
          <a:xfrm>
            <a:off x="10086120" y="6463080"/>
            <a:ext cx="1965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ffffff"/>
                </a:solidFill>
                <a:latin typeface="Calibri"/>
              </a:rPr>
              <a:t>Photo Credit: Getty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5" descr="prnewswire2-a.akamaihd.jpg"/>
          <p:cNvPicPr/>
          <p:nvPr/>
        </p:nvPicPr>
        <p:blipFill>
          <a:blip r:embed="rId1"/>
          <a:stretch/>
        </p:blipFill>
        <p:spPr>
          <a:xfrm>
            <a:off x="0" y="6150600"/>
            <a:ext cx="4873320" cy="72684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2" descr=""/>
          <p:cNvPicPr/>
          <p:nvPr/>
        </p:nvPicPr>
        <p:blipFill>
          <a:blip r:embed="rId2"/>
          <a:stretch/>
        </p:blipFill>
        <p:spPr>
          <a:xfrm>
            <a:off x="9866880" y="5895720"/>
            <a:ext cx="2324880" cy="961920"/>
          </a:xfrm>
          <a:prstGeom prst="rect">
            <a:avLst/>
          </a:prstGeom>
          <a:ln w="0">
            <a:noFill/>
          </a:ln>
        </p:spPr>
      </p:pic>
      <p:sp>
        <p:nvSpPr>
          <p:cNvPr id="133" name="Rectangle 3"/>
          <p:cNvSpPr/>
          <p:nvPr/>
        </p:nvSpPr>
        <p:spPr>
          <a:xfrm>
            <a:off x="1578240" y="2094840"/>
            <a:ext cx="9258120" cy="290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1" lang="en-US" sz="6000" spc="-1" strike="noStrike">
                <a:solidFill>
                  <a:srgbClr val="000000"/>
                </a:solidFill>
                <a:latin typeface="Calibri"/>
              </a:rPr>
              <a:t>#6) Engage the No/Low Alcohol Consumer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6"/>
          <p:cNvSpPr/>
          <p:nvPr/>
        </p:nvSpPr>
        <p:spPr>
          <a:xfrm>
            <a:off x="526680" y="433440"/>
            <a:ext cx="1124928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4800" spc="-1" strike="noStrike">
                <a:solidFill>
                  <a:srgbClr val="0000ff"/>
                </a:solidFill>
                <a:latin typeface="Calibri"/>
              </a:rPr>
              <a:t>#6) Engage the No/Low Alcohol Consumer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TextBox 7"/>
          <p:cNvSpPr/>
          <p:nvPr/>
        </p:nvSpPr>
        <p:spPr>
          <a:xfrm>
            <a:off x="1233000" y="1671480"/>
            <a:ext cx="6435720" cy="3746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solidFill>
              <a:srgbClr val="0432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</a:rPr>
              <a:t>79%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 = of global consumers identify wellness as important, with 42% as priority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(McKinsey, 2022).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</a:rPr>
              <a:t>$9 Trillion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+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size of wellness market by 2040 – doubling in size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(Delaware North, 2021)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</a:rPr>
              <a:t>54%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= of consumers willing to pay more for healthier food/beverage options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(PWC, 2021)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Rectangle 1"/>
          <p:cNvSpPr/>
          <p:nvPr/>
        </p:nvSpPr>
        <p:spPr>
          <a:xfrm>
            <a:off x="8321400" y="1671480"/>
            <a:ext cx="3090240" cy="283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0000"/>
                </a:solidFill>
                <a:latin typeface="Calibri"/>
              </a:rPr>
              <a:t>39% </a:t>
            </a:r>
            <a:r>
              <a:rPr b="1" lang="en-US" sz="2800" spc="-1" strike="noStrike">
                <a:solidFill>
                  <a:srgbClr val="ff0000"/>
                </a:solidFill>
                <a:latin typeface="Calibri"/>
              </a:rPr>
              <a:t>of consumers cutting down on all alcohol, not just wine – especially ages 18-34 </a:t>
            </a:r>
            <a:r>
              <a:rPr b="0" i="1" lang="en-US" sz="1800" spc="-1" strike="noStrike">
                <a:solidFill>
                  <a:srgbClr val="ff0000"/>
                </a:solidFill>
                <a:latin typeface="Calibri"/>
              </a:rPr>
              <a:t>(Wine Intelligence, 2021).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4"/>
          <p:cNvSpPr/>
          <p:nvPr/>
        </p:nvSpPr>
        <p:spPr>
          <a:xfrm>
            <a:off x="734400" y="1304640"/>
            <a:ext cx="8340120" cy="41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432ff"/>
                </a:solidFill>
                <a:latin typeface="Calibri"/>
              </a:rPr>
              <a:t>CONSIDER PREMIUM LOW/NO OPTION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432ff"/>
                </a:solidFill>
                <a:latin typeface="Calibri"/>
              </a:rPr>
              <a:t>IF ALREADY LOW ALCOHOL, COMMUNICATE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432ff"/>
                </a:solidFill>
                <a:latin typeface="Calibri"/>
              </a:rPr>
              <a:t>RESEARCH BETTER TASTING OPTIONS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– some consumers complain that low/no alcohol wine doesn’t taste as good as low/no alcohol beer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432ff"/>
                </a:solidFill>
                <a:latin typeface="Calibri"/>
              </a:rPr>
              <a:t>CONSIDER VARIETAL GRAPE JUICE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– e.g. Pinot Noir or Chardonnay grape juice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Rectangle 5"/>
          <p:cNvSpPr/>
          <p:nvPr/>
        </p:nvSpPr>
        <p:spPr>
          <a:xfrm>
            <a:off x="488160" y="423000"/>
            <a:ext cx="86911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ff"/>
                </a:solidFill>
                <a:latin typeface="Calibri"/>
              </a:rPr>
              <a:t>Opportunities to Engage No/Low Alcohol Consumer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Rectangle 3"/>
          <p:cNvSpPr/>
          <p:nvPr/>
        </p:nvSpPr>
        <p:spPr>
          <a:xfrm>
            <a:off x="637200" y="5459400"/>
            <a:ext cx="10667520" cy="821160"/>
          </a:xfrm>
          <a:prstGeom prst="rect">
            <a:avLst/>
          </a:prstGeom>
          <a:solidFill>
            <a:srgbClr val="ffffcc"/>
          </a:solidFill>
          <a:ln w="0">
            <a:solidFill>
              <a:srgbClr val="20222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Lato"/>
              </a:rPr>
              <a:t>“</a:t>
            </a:r>
            <a:r>
              <a:rPr b="1" lang="en-US" sz="2400" spc="-1" strike="noStrike">
                <a:solidFill>
                  <a:srgbClr val="000000"/>
                </a:solidFill>
                <a:latin typeface="Lato"/>
              </a:rPr>
              <a:t>Brand owners need to diversify into the soft drinks space as alcohol declines.” </a:t>
            </a:r>
            <a:r>
              <a:rPr b="0" i="1" lang="en-US" sz="1800" spc="-1" strike="noStrike">
                <a:solidFill>
                  <a:srgbClr val="000000"/>
                </a:solidFill>
                <a:latin typeface="Lato"/>
              </a:rPr>
              <a:t>Mintel Report on the Future of Wine &amp; Spirits, 2022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5" descr="prnewswire2-a.akamaihd.jpg"/>
          <p:cNvPicPr/>
          <p:nvPr/>
        </p:nvPicPr>
        <p:blipFill>
          <a:blip r:embed="rId1"/>
          <a:stretch/>
        </p:blipFill>
        <p:spPr>
          <a:xfrm>
            <a:off x="0" y="6150600"/>
            <a:ext cx="4873320" cy="726840"/>
          </a:xfrm>
          <a:prstGeom prst="rect">
            <a:avLst/>
          </a:prstGeom>
          <a:ln w="0">
            <a:noFill/>
          </a:ln>
        </p:spPr>
      </p:pic>
      <p:pic>
        <p:nvPicPr>
          <p:cNvPr id="141" name="Picture 2" descr=""/>
          <p:cNvPicPr/>
          <p:nvPr/>
        </p:nvPicPr>
        <p:blipFill>
          <a:blip r:embed="rId2"/>
          <a:stretch/>
        </p:blipFill>
        <p:spPr>
          <a:xfrm>
            <a:off x="9866880" y="5895720"/>
            <a:ext cx="2324880" cy="961920"/>
          </a:xfrm>
          <a:prstGeom prst="rect">
            <a:avLst/>
          </a:prstGeom>
          <a:ln w="0">
            <a:noFill/>
          </a:ln>
        </p:spPr>
      </p:pic>
      <p:sp>
        <p:nvSpPr>
          <p:cNvPr id="142" name="Rectangle 3"/>
          <p:cNvSpPr/>
          <p:nvPr/>
        </p:nvSpPr>
        <p:spPr>
          <a:xfrm>
            <a:off x="1467000" y="1526400"/>
            <a:ext cx="9258120" cy="290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1" lang="en-US" sz="6000" spc="-1" strike="noStrike">
                <a:solidFill>
                  <a:srgbClr val="000000"/>
                </a:solidFill>
                <a:latin typeface="Calibri"/>
              </a:rPr>
              <a:t>#7) Create New Purchasing Experiences With Technology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Box 6"/>
          <p:cNvSpPr/>
          <p:nvPr/>
        </p:nvSpPr>
        <p:spPr>
          <a:xfrm>
            <a:off x="443520" y="328320"/>
            <a:ext cx="10944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ff"/>
                </a:solidFill>
                <a:latin typeface="Calibri"/>
              </a:rPr>
              <a:t>#7) Create New Purchasing Experiences With Technology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TextBox 7"/>
          <p:cNvSpPr/>
          <p:nvPr/>
        </p:nvSpPr>
        <p:spPr>
          <a:xfrm>
            <a:off x="443520" y="1280880"/>
            <a:ext cx="7051680" cy="41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2220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02220"/>
                </a:solidFill>
                <a:latin typeface="Calibri"/>
              </a:rPr>
              <a:t>Growth of </a:t>
            </a:r>
            <a:r>
              <a:rPr b="1" lang="en-US" sz="2400" spc="-1" strike="noStrike">
                <a:solidFill>
                  <a:srgbClr val="202220"/>
                </a:solidFill>
                <a:latin typeface="Calibri"/>
              </a:rPr>
              <a:t>voice shopping </a:t>
            </a:r>
            <a:r>
              <a:rPr b="0" lang="en-US" sz="2400" spc="-1" strike="noStrike">
                <a:solidFill>
                  <a:srgbClr val="202220"/>
                </a:solidFill>
                <a:latin typeface="Calibri"/>
              </a:rPr>
              <a:t>&amp; </a:t>
            </a:r>
            <a:r>
              <a:rPr b="1" lang="en-US" sz="2400" spc="-1" strike="noStrike">
                <a:solidFill>
                  <a:srgbClr val="202220"/>
                </a:solidFill>
                <a:latin typeface="Calibri"/>
              </a:rPr>
              <a:t>live-stream shopping </a:t>
            </a:r>
            <a:r>
              <a:rPr b="0" lang="en-US" sz="2400" spc="-1" strike="noStrike">
                <a:solidFill>
                  <a:srgbClr val="202220"/>
                </a:solidFill>
                <a:latin typeface="Calibri"/>
              </a:rPr>
              <a:t>via mobile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2220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202220"/>
                </a:solidFill>
                <a:latin typeface="Calibri"/>
              </a:rPr>
              <a:t>Digital wallet </a:t>
            </a:r>
            <a:r>
              <a:rPr b="0" lang="en-US" sz="2400" spc="-1" strike="noStrike">
                <a:solidFill>
                  <a:srgbClr val="202220"/>
                </a:solidFill>
                <a:latin typeface="Calibri"/>
              </a:rPr>
              <a:t>expanding, </a:t>
            </a:r>
            <a:r>
              <a:rPr b="0" i="1" lang="en-US" sz="1800" spc="-1" strike="noStrike">
                <a:solidFill>
                  <a:srgbClr val="202220"/>
                </a:solidFill>
                <a:latin typeface="Calibri"/>
              </a:rPr>
              <a:t>e.g. Venmo, WeChat with touchless technology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202220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202220"/>
                </a:solidFill>
                <a:latin typeface="Calibri"/>
              </a:rPr>
              <a:t>By 2040, physical stores as we know them will completely change </a:t>
            </a:r>
            <a:r>
              <a:rPr b="0" i="1" lang="en-US" sz="1600" spc="-1" strike="noStrike">
                <a:solidFill>
                  <a:srgbClr val="202220"/>
                </a:solidFill>
                <a:latin typeface="Calibri"/>
              </a:rPr>
              <a:t>(Euromonitor).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The Metaverse </a:t>
            </a:r>
            <a:r>
              <a:rPr b="0" lang="en-US" sz="2400" spc="-1" strike="noStrike">
                <a:solidFill>
                  <a:srgbClr val="0432ff"/>
                </a:solidFill>
                <a:latin typeface="Calibri"/>
              </a:rPr>
              <a:t>(3-D Internet that transitions virtual &amp; physical spaces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) is currently being offered by some brands, </a:t>
            </a:r>
            <a:r>
              <a:rPr b="0" i="1" lang="en-US" sz="2000" spc="-1" strike="noStrike">
                <a:solidFill>
                  <a:srgbClr val="000000"/>
                </a:solidFill>
                <a:latin typeface="Calibri"/>
              </a:rPr>
              <a:t>e.g. Heineken &amp; Jose Cuervo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Rectangle 3"/>
          <p:cNvSpPr/>
          <p:nvPr/>
        </p:nvSpPr>
        <p:spPr>
          <a:xfrm>
            <a:off x="8216280" y="4800600"/>
            <a:ext cx="364824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https://www.youtube.com/watch?v=-9-lhuSkiMs&amp;t=15s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Rectangle 10"/>
          <p:cNvSpPr/>
          <p:nvPr/>
        </p:nvSpPr>
        <p:spPr>
          <a:xfrm>
            <a:off x="914400" y="5262120"/>
            <a:ext cx="10473840" cy="1064880"/>
          </a:xfrm>
          <a:prstGeom prst="rect">
            <a:avLst/>
          </a:prstGeom>
          <a:solidFill>
            <a:srgbClr val="ffffcc"/>
          </a:solidFill>
          <a:ln w="0">
            <a:solidFill>
              <a:srgbClr val="20222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202220"/>
                </a:solidFill>
                <a:latin typeface="Times New Roman"/>
                <a:ea typeface="Times New Roman"/>
              </a:rPr>
              <a:t>54%</a:t>
            </a:r>
            <a:r>
              <a:rPr b="0" lang="en-US" sz="2400" spc="-1" strike="noStrike">
                <a:solidFill>
                  <a:srgbClr val="202220"/>
                </a:solidFill>
                <a:latin typeface="Times New Roman"/>
                <a:ea typeface="Times New Roman"/>
              </a:rPr>
              <a:t> = of experts say by 2040 the </a:t>
            </a:r>
            <a:r>
              <a:rPr b="1" lang="en-US" sz="2400" spc="-1" strike="noStrike">
                <a:solidFill>
                  <a:srgbClr val="202220"/>
                </a:solidFill>
                <a:latin typeface="Times New Roman"/>
                <a:ea typeface="Times New Roman"/>
              </a:rPr>
              <a:t>metaverse </a:t>
            </a:r>
            <a:r>
              <a:rPr b="0" lang="en-US" sz="2400" spc="-1" strike="noStrike">
                <a:solidFill>
                  <a:srgbClr val="202220"/>
                </a:solidFill>
                <a:latin typeface="Times New Roman"/>
                <a:ea typeface="Times New Roman"/>
              </a:rPr>
              <a:t>will be a well-functioning aspect of daily life for .5 billion people globally. </a:t>
            </a:r>
            <a:r>
              <a:rPr b="0" i="1" lang="en-US" sz="1800" spc="-1" strike="noStrike">
                <a:solidFill>
                  <a:srgbClr val="202220"/>
                </a:solidFill>
                <a:latin typeface="Times New Roman"/>
                <a:ea typeface="Times New Roman"/>
              </a:rPr>
              <a:t>(Pew Research)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1" dur="indefinite" restart="never" nodeType="tmRoot">
          <p:childTnLst>
            <p:seq>
              <p:cTn id="52" dur="indefinite" nodeType="mainSeq"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9"/>
          <p:cNvSpPr/>
          <p:nvPr/>
        </p:nvSpPr>
        <p:spPr>
          <a:xfrm>
            <a:off x="1510200" y="1395360"/>
            <a:ext cx="8160120" cy="4783680"/>
          </a:xfrm>
          <a:prstGeom prst="rect">
            <a:avLst/>
          </a:prstGeom>
          <a:solidFill>
            <a:schemeClr val="bg1">
              <a:alpha val="76000"/>
            </a:schemeClr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432ff"/>
                </a:solidFill>
                <a:latin typeface="Calibri"/>
              </a:rPr>
              <a:t>RAMP UP VIRTUAL TASTING OPTIONS WITH EASY ONLINE PURCHASE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432ff"/>
                </a:solidFill>
                <a:latin typeface="Calibri"/>
              </a:rPr>
              <a:t>ENSURE FAST MOBILE WEBSITE &amp; ONLINE SHOPPING CART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432ff"/>
                </a:solidFill>
                <a:latin typeface="Calibri"/>
              </a:rPr>
              <a:t>CONSIDER ADDING DIGITAL PAYMENT SYSTEM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432ff"/>
                </a:solidFill>
                <a:latin typeface="Calibri"/>
              </a:rPr>
              <a:t>EXPLORE LIVE-STREAM &amp; VOICE-SHOPPING FOR WINE –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i="1" lang="en-US" sz="2000" spc="-1" strike="noStrike">
                <a:solidFill>
                  <a:srgbClr val="000000"/>
                </a:solidFill>
                <a:latin typeface="Calibri"/>
              </a:rPr>
              <a:t>Alexa, which wines pair well with tacos?”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432ff"/>
                </a:solidFill>
                <a:latin typeface="Calibri"/>
              </a:rPr>
              <a:t>EXPLORE METAVERSE OPTIONS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– how to transition online shopping into virtual/physical experience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Rectangle 10"/>
          <p:cNvSpPr/>
          <p:nvPr/>
        </p:nvSpPr>
        <p:spPr>
          <a:xfrm>
            <a:off x="292320" y="248760"/>
            <a:ext cx="11289600" cy="577080"/>
          </a:xfrm>
          <a:prstGeom prst="rect">
            <a:avLst/>
          </a:prstGeom>
          <a:solidFill>
            <a:schemeClr val="tx1">
              <a:alpha val="9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ffff"/>
                </a:solidFill>
                <a:latin typeface="Calibri"/>
              </a:rPr>
              <a:t>Opportunities to Create New Purchasing Experiences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TextBox 11"/>
          <p:cNvSpPr/>
          <p:nvPr/>
        </p:nvSpPr>
        <p:spPr>
          <a:xfrm>
            <a:off x="10086120" y="6463080"/>
            <a:ext cx="1965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ffffff"/>
                </a:solidFill>
                <a:latin typeface="Calibri"/>
              </a:rPr>
              <a:t>Photo Credit: Getty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9" dur="indefinite" restart="never" nodeType="tmRoot">
          <p:childTnLst>
            <p:seq>
              <p:cTn id="60" dur="indefinite" nodeType="mainSeq">
                <p:childTnLst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5" descr="prnewswire2-a.akamaihd.jpg"/>
          <p:cNvPicPr/>
          <p:nvPr/>
        </p:nvPicPr>
        <p:blipFill>
          <a:blip r:embed="rId1"/>
          <a:stretch/>
        </p:blipFill>
        <p:spPr>
          <a:xfrm>
            <a:off x="0" y="6150600"/>
            <a:ext cx="4873320" cy="726840"/>
          </a:xfrm>
          <a:prstGeom prst="rect">
            <a:avLst/>
          </a:prstGeom>
          <a:ln w="0">
            <a:noFill/>
          </a:ln>
        </p:spPr>
      </p:pic>
      <p:pic>
        <p:nvPicPr>
          <p:cNvPr id="151" name="Picture 2" descr=""/>
          <p:cNvPicPr/>
          <p:nvPr/>
        </p:nvPicPr>
        <p:blipFill>
          <a:blip r:embed="rId2"/>
          <a:stretch/>
        </p:blipFill>
        <p:spPr>
          <a:xfrm>
            <a:off x="9866880" y="5895720"/>
            <a:ext cx="2324880" cy="961920"/>
          </a:xfrm>
          <a:prstGeom prst="rect">
            <a:avLst/>
          </a:prstGeom>
          <a:ln w="0">
            <a:noFill/>
          </a:ln>
        </p:spPr>
      </p:pic>
      <p:sp>
        <p:nvSpPr>
          <p:cNvPr id="152" name="Rectangle 3"/>
          <p:cNvSpPr/>
          <p:nvPr/>
        </p:nvSpPr>
        <p:spPr>
          <a:xfrm>
            <a:off x="1467000" y="1526400"/>
            <a:ext cx="9258120" cy="290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1" lang="en-US" sz="6000" spc="-1" strike="noStrike">
                <a:solidFill>
                  <a:srgbClr val="000000"/>
                </a:solidFill>
                <a:latin typeface="Calibri"/>
              </a:rPr>
              <a:t>#8) Adopt Technological Changes for Smart Packaging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6"/>
          <p:cNvSpPr/>
          <p:nvPr/>
        </p:nvSpPr>
        <p:spPr>
          <a:xfrm>
            <a:off x="457200" y="378000"/>
            <a:ext cx="108752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ff"/>
                </a:solidFill>
                <a:latin typeface="Calibri"/>
              </a:rPr>
              <a:t>#8) Adopt Technological Changes for Smart Packaging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Rectangle 3"/>
          <p:cNvSpPr/>
          <p:nvPr/>
        </p:nvSpPr>
        <p:spPr>
          <a:xfrm>
            <a:off x="572400" y="4702680"/>
            <a:ext cx="5393880" cy="133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293849"/>
                </a:solidFill>
                <a:latin typeface="Calibri"/>
              </a:rPr>
              <a:t>85%  </a:t>
            </a:r>
            <a:r>
              <a:rPr b="1" lang="en-US" sz="2400" spc="-1" strike="noStrike">
                <a:solidFill>
                  <a:srgbClr val="293849"/>
                </a:solidFill>
                <a:latin typeface="Calibri"/>
              </a:rPr>
              <a:t>= of the younger generation prefers intelligent packaging </a:t>
            </a:r>
            <a:r>
              <a:rPr b="0" i="1" lang="en-US" sz="1800" spc="-1" strike="noStrike">
                <a:solidFill>
                  <a:srgbClr val="293849"/>
                </a:solidFill>
                <a:latin typeface="Calibri"/>
              </a:rPr>
              <a:t>(Future Market Insights, 2022)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Rectangle 7"/>
          <p:cNvSpPr/>
          <p:nvPr/>
        </p:nvSpPr>
        <p:spPr>
          <a:xfrm>
            <a:off x="457200" y="1370880"/>
            <a:ext cx="5624640" cy="2955600"/>
          </a:xfrm>
          <a:prstGeom prst="rect">
            <a:avLst/>
          </a:prstGeom>
          <a:solidFill>
            <a:srgbClr val="ffffcc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202220"/>
                </a:solidFill>
                <a:latin typeface="Times New Roman"/>
                <a:ea typeface="Times New Roman"/>
              </a:rPr>
              <a:t>Smart </a:t>
            </a:r>
            <a:r>
              <a:rPr b="0" lang="en-US" sz="2400" spc="-1" strike="noStrike">
                <a:solidFill>
                  <a:srgbClr val="202220"/>
                </a:solidFill>
                <a:latin typeface="Times New Roman"/>
                <a:ea typeface="Times New Roman"/>
              </a:rPr>
              <a:t>(or Intelligent) </a:t>
            </a:r>
            <a:r>
              <a:rPr b="1" lang="en-US" sz="2400" spc="-1" strike="noStrike">
                <a:solidFill>
                  <a:srgbClr val="202220"/>
                </a:solidFill>
                <a:latin typeface="Times New Roman"/>
                <a:ea typeface="Times New Roman"/>
              </a:rPr>
              <a:t>Packaging</a:t>
            </a:r>
            <a:r>
              <a:rPr b="0" lang="en-US" sz="2400" spc="-1" strike="noStrike">
                <a:solidFill>
                  <a:srgbClr val="202220"/>
                </a:solidFill>
                <a:latin typeface="Times New Roman"/>
                <a:ea typeface="Times New Roman"/>
              </a:rPr>
              <a:t> uses technology sensors to determine: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20222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202220"/>
                </a:solidFill>
                <a:latin typeface="Times New Roman"/>
                <a:ea typeface="Times New Roman"/>
              </a:rPr>
              <a:t>Freshness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20222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202220"/>
                </a:solidFill>
                <a:latin typeface="Times New Roman"/>
                <a:ea typeface="Times New Roman"/>
              </a:rPr>
              <a:t>Temperature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20222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202220"/>
                </a:solidFill>
                <a:latin typeface="Times New Roman"/>
                <a:ea typeface="Times New Roman"/>
              </a:rPr>
              <a:t>Shelf-life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20222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202220"/>
                </a:solidFill>
                <a:latin typeface="Times New Roman"/>
                <a:ea typeface="Times New Roman"/>
              </a:rPr>
              <a:t>Distribution tracking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20222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202220"/>
                </a:solidFill>
                <a:latin typeface="Times New Roman"/>
                <a:ea typeface="Times New Roman"/>
              </a:rPr>
              <a:t>Ingredient tracing,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20222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202220"/>
                </a:solidFill>
                <a:latin typeface="Times New Roman"/>
                <a:ea typeface="Times New Roman"/>
              </a:rPr>
              <a:t>Reduce counterfeiting &amp; waste generation, and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20222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202220"/>
                </a:solidFill>
                <a:latin typeface="Times New Roman"/>
                <a:ea typeface="Times New Roman"/>
              </a:rPr>
              <a:t>Other product specific purposes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TextBox 16"/>
          <p:cNvSpPr/>
          <p:nvPr/>
        </p:nvSpPr>
        <p:spPr>
          <a:xfrm>
            <a:off x="10322280" y="3548880"/>
            <a:ext cx="1131120" cy="1764000"/>
          </a:xfrm>
          <a:prstGeom prst="rect">
            <a:avLst/>
          </a:prstGeom>
          <a:solidFill>
            <a:srgbClr val="ff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53a5"/>
                </a:solidFill>
                <a:latin typeface="Arial"/>
                <a:ea typeface="ＭＳ Ｐゴシック"/>
              </a:rPr>
              <a:t>Ingredients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53a5"/>
                </a:solidFill>
                <a:latin typeface="Arial"/>
                <a:ea typeface="ＭＳ Ｐゴシック"/>
              </a:rPr>
              <a:t>Calories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53a5"/>
                </a:solidFill>
                <a:latin typeface="Arial"/>
                <a:ea typeface="ＭＳ Ｐゴシック"/>
              </a:rPr>
              <a:t>Sugar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53a5"/>
                </a:solidFill>
                <a:latin typeface="Arial"/>
                <a:ea typeface="ＭＳ Ｐゴシック"/>
              </a:rPr>
              <a:t>SO2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53a5"/>
                </a:solidFill>
                <a:latin typeface="Arial"/>
                <a:ea typeface="ＭＳ Ｐゴシック"/>
              </a:rPr>
              <a:t>Temp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53a5"/>
                </a:solidFill>
                <a:latin typeface="Arial"/>
                <a:ea typeface="ＭＳ Ｐゴシック"/>
              </a:rPr>
              <a:t>TCA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53a5"/>
                </a:solidFill>
                <a:latin typeface="Arial"/>
                <a:ea typeface="ＭＳ Ｐゴシック"/>
              </a:rPr>
              <a:t>Nutrients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53a5"/>
                </a:solidFill>
                <a:latin typeface="Arial"/>
                <a:ea typeface="ＭＳ Ｐゴシック"/>
              </a:rPr>
              <a:t>Carbs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TextBox 17"/>
          <p:cNvSpPr/>
          <p:nvPr/>
        </p:nvSpPr>
        <p:spPr>
          <a:xfrm>
            <a:off x="6951240" y="1995480"/>
            <a:ext cx="4143600" cy="455400"/>
          </a:xfrm>
          <a:prstGeom prst="rect">
            <a:avLst/>
          </a:prstGeom>
          <a:solidFill>
            <a:srgbClr val="ffffcc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Smart Wine Bottle of the Future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Box 6"/>
          <p:cNvSpPr/>
          <p:nvPr/>
        </p:nvSpPr>
        <p:spPr>
          <a:xfrm>
            <a:off x="367920" y="317160"/>
            <a:ext cx="10373760" cy="155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4800" spc="-1" strike="noStrike">
                <a:solidFill>
                  <a:srgbClr val="0000ff"/>
                </a:solidFill>
                <a:latin typeface="Calibri"/>
              </a:rPr>
              <a:t>The 8 Opportunities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TextBox 1"/>
          <p:cNvSpPr/>
          <p:nvPr/>
        </p:nvSpPr>
        <p:spPr>
          <a:xfrm>
            <a:off x="444240" y="1126440"/>
            <a:ext cx="5970600" cy="489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2000" spc="-1" strike="noStrike">
                <a:solidFill>
                  <a:srgbClr val="202220"/>
                </a:solidFill>
                <a:latin typeface="Calibri"/>
              </a:rPr>
              <a:t>#1) Demographics – Connect With Younger Multicultural Consumers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2000" spc="-1" strike="noStrike">
                <a:solidFill>
                  <a:srgbClr val="202220"/>
                </a:solidFill>
                <a:latin typeface="Calibri"/>
              </a:rPr>
              <a:t>#2) Demographics – Enhance Loyalty Efforts With Older Consumers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2000" spc="-1" strike="noStrike">
                <a:solidFill>
                  <a:srgbClr val="202220"/>
                </a:solidFill>
                <a:latin typeface="Calibri"/>
              </a:rPr>
              <a:t>#3) Global Warming – Consider New Wine Varietals and Regions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2000" spc="-1" strike="noStrike">
                <a:solidFill>
                  <a:srgbClr val="202220"/>
                </a:solidFill>
                <a:latin typeface="Calibri"/>
              </a:rPr>
              <a:t>#4) Sustainability – Provide Consumers With Real Numbers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2000" spc="-1" strike="noStrike">
                <a:solidFill>
                  <a:srgbClr val="202220"/>
                </a:solidFill>
                <a:latin typeface="Calibri"/>
              </a:rPr>
              <a:t>#5) Incorporate Growing Desire for Transparency in Food &amp; Beverages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2000" spc="-1" strike="noStrike">
                <a:solidFill>
                  <a:srgbClr val="202220"/>
                </a:solidFill>
                <a:latin typeface="Calibri"/>
              </a:rPr>
              <a:t>#6) Engage the No/Low Alcohol Consumer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2000" spc="-1" strike="noStrike">
                <a:solidFill>
                  <a:srgbClr val="202220"/>
                </a:solidFill>
                <a:latin typeface="Calibri"/>
              </a:rPr>
              <a:t>#7) Create New Purchasing Experiences With Technology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2000" spc="-1" strike="noStrike">
                <a:solidFill>
                  <a:srgbClr val="202220"/>
                </a:solidFill>
                <a:latin typeface="Calibri"/>
              </a:rPr>
              <a:t>#8) Adopt Technological Changes for Smart Packaging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"/>
          <p:cNvSpPr/>
          <p:nvPr/>
        </p:nvSpPr>
        <p:spPr>
          <a:xfrm>
            <a:off x="744840" y="484920"/>
            <a:ext cx="27183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</a:rPr>
              <a:t>Wine from 2023 to 2040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TextBox 4"/>
          <p:cNvSpPr/>
          <p:nvPr/>
        </p:nvSpPr>
        <p:spPr>
          <a:xfrm>
            <a:off x="261720" y="2128320"/>
            <a:ext cx="4049280" cy="41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53a5"/>
                </a:solidFill>
                <a:latin typeface="Calibri"/>
              </a:rPr>
              <a:t>Based on data &amp; studies from: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53a5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53a5"/>
                </a:solidFill>
                <a:latin typeface="Calibri"/>
              </a:rPr>
              <a:t>US Census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53a5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53a5"/>
                </a:solidFill>
                <a:latin typeface="Calibri"/>
              </a:rPr>
              <a:t>Pew Research Center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53a5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53a5"/>
                </a:solidFill>
                <a:latin typeface="Calibri"/>
              </a:rPr>
              <a:t>National Intelligence Council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53a5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53a5"/>
                </a:solidFill>
                <a:latin typeface="Calibri"/>
              </a:rPr>
              <a:t>McKinsey &amp; PWC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53a5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53a5"/>
                </a:solidFill>
                <a:latin typeface="Calibri"/>
              </a:rPr>
              <a:t>Wine Market Council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53a5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53a5"/>
                </a:solidFill>
                <a:latin typeface="Calibri"/>
              </a:rPr>
              <a:t>Wine Intelligence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53a5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53a5"/>
                </a:solidFill>
                <a:latin typeface="Calibri"/>
              </a:rPr>
              <a:t>Gomberg-Fredrikson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53a5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53a5"/>
                </a:solidFill>
                <a:latin typeface="Calibri"/>
              </a:rPr>
              <a:t>Other Sources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Rectangle 5"/>
          <p:cNvSpPr/>
          <p:nvPr/>
        </p:nvSpPr>
        <p:spPr>
          <a:xfrm>
            <a:off x="10147680" y="6630480"/>
            <a:ext cx="212580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i="1" lang="en-US" sz="1200" spc="-1" strike="noStrike">
                <a:solidFill>
                  <a:srgbClr val="000000"/>
                </a:solidFill>
                <a:latin typeface="Calibri"/>
              </a:rPr>
              <a:t>(Photo Credit: Free Pexels.com)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5" descr="prnewswire2-a.akamaihd.jpg"/>
          <p:cNvPicPr/>
          <p:nvPr/>
        </p:nvPicPr>
        <p:blipFill>
          <a:blip r:embed="rId1"/>
          <a:stretch/>
        </p:blipFill>
        <p:spPr>
          <a:xfrm>
            <a:off x="0" y="5742360"/>
            <a:ext cx="4873320" cy="726840"/>
          </a:xfrm>
          <a:prstGeom prst="rect">
            <a:avLst/>
          </a:prstGeom>
          <a:ln w="0">
            <a:noFill/>
          </a:ln>
        </p:spPr>
      </p:pic>
      <p:pic>
        <p:nvPicPr>
          <p:cNvPr id="161" name="Picture 2" descr=""/>
          <p:cNvPicPr/>
          <p:nvPr/>
        </p:nvPicPr>
        <p:blipFill>
          <a:blip r:embed="rId2"/>
          <a:stretch/>
        </p:blipFill>
        <p:spPr>
          <a:xfrm>
            <a:off x="9866880" y="5507280"/>
            <a:ext cx="2324880" cy="961920"/>
          </a:xfrm>
          <a:prstGeom prst="rect">
            <a:avLst/>
          </a:prstGeom>
          <a:ln w="0">
            <a:noFill/>
          </a:ln>
        </p:spPr>
      </p:pic>
      <p:sp>
        <p:nvSpPr>
          <p:cNvPr id="162" name="Title 1"/>
          <p:cNvSpPr/>
          <p:nvPr/>
        </p:nvSpPr>
        <p:spPr>
          <a:xfrm>
            <a:off x="1506240" y="810720"/>
            <a:ext cx="9143640" cy="238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en-US" sz="4800" spc="-1" strike="noStrike">
                <a:solidFill>
                  <a:srgbClr val="0000ff"/>
                </a:solidFill>
                <a:latin typeface="Calibri"/>
              </a:rPr>
              <a:t>Thank You!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en-US" sz="4800" spc="-1" strike="noStrike">
                <a:solidFill>
                  <a:srgbClr val="0000ff"/>
                </a:solidFill>
                <a:latin typeface="Calibri"/>
              </a:rPr>
              <a:t>Questions or Comments?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3" name="Content Placeholder 5" descr=""/>
          <p:cNvPicPr/>
          <p:nvPr/>
        </p:nvPicPr>
        <p:blipFill>
          <a:blip r:embed="rId3"/>
          <a:stretch/>
        </p:blipFill>
        <p:spPr>
          <a:xfrm>
            <a:off x="5285880" y="3435480"/>
            <a:ext cx="1584000" cy="158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5" descr="prnewswire2-a.akamaihd.jpg"/>
          <p:cNvPicPr/>
          <p:nvPr/>
        </p:nvPicPr>
        <p:blipFill>
          <a:blip r:embed="rId1"/>
          <a:stretch/>
        </p:blipFill>
        <p:spPr>
          <a:xfrm>
            <a:off x="0" y="5742360"/>
            <a:ext cx="4873320" cy="726840"/>
          </a:xfrm>
          <a:prstGeom prst="rect">
            <a:avLst/>
          </a:prstGeom>
          <a:ln w="0">
            <a:noFill/>
          </a:ln>
        </p:spPr>
      </p:pic>
      <p:sp>
        <p:nvSpPr>
          <p:cNvPr id="67" name="TextBox 6"/>
          <p:cNvSpPr/>
          <p:nvPr/>
        </p:nvSpPr>
        <p:spPr>
          <a:xfrm>
            <a:off x="320040" y="74520"/>
            <a:ext cx="1037376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4800" spc="-1" strike="noStrike">
                <a:solidFill>
                  <a:srgbClr val="0000ff"/>
                </a:solidFill>
                <a:latin typeface="Calibri"/>
              </a:rPr>
              <a:t>Major Drivers of Future Change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" name="Picture 2" descr=""/>
          <p:cNvPicPr/>
          <p:nvPr/>
        </p:nvPicPr>
        <p:blipFill>
          <a:blip r:embed="rId2"/>
          <a:stretch/>
        </p:blipFill>
        <p:spPr>
          <a:xfrm>
            <a:off x="9866880" y="5507280"/>
            <a:ext cx="2324880" cy="961920"/>
          </a:xfrm>
          <a:prstGeom prst="rect">
            <a:avLst/>
          </a:prstGeom>
          <a:ln w="0">
            <a:noFill/>
          </a:ln>
        </p:spPr>
      </p:pic>
      <p:sp>
        <p:nvSpPr>
          <p:cNvPr id="69" name="Oval 8"/>
          <p:cNvSpPr/>
          <p:nvPr/>
        </p:nvSpPr>
        <p:spPr>
          <a:xfrm>
            <a:off x="3242520" y="1232640"/>
            <a:ext cx="2917440" cy="118404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28575">
            <a:solidFill>
              <a:srgbClr val="9c6941"/>
            </a:solidFill>
          </a:ln>
          <a:effectLst>
            <a:glow rad="63360">
              <a:srgbClr val="be651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3320" rIns="103320" tIns="51480" bIns="5148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00"/>
                </a:solidFill>
                <a:latin typeface="Calibri"/>
              </a:rPr>
              <a:t>Demographics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Oval 9"/>
          <p:cNvSpPr/>
          <p:nvPr/>
        </p:nvSpPr>
        <p:spPr>
          <a:xfrm>
            <a:off x="2848320" y="2630520"/>
            <a:ext cx="2334240" cy="118404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28575">
            <a:solidFill>
              <a:srgbClr val="9c6941"/>
            </a:solidFill>
          </a:ln>
          <a:effectLst>
            <a:glow rad="63360">
              <a:srgbClr val="be651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3320" rIns="103320" tIns="51480" bIns="5148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00"/>
                </a:solidFill>
                <a:latin typeface="Calibri"/>
              </a:rPr>
              <a:t>Economics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Oval 10"/>
          <p:cNvSpPr/>
          <p:nvPr/>
        </p:nvSpPr>
        <p:spPr>
          <a:xfrm>
            <a:off x="6630840" y="4199040"/>
            <a:ext cx="2334240" cy="118404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28575">
            <a:solidFill>
              <a:srgbClr val="9c6941"/>
            </a:solidFill>
          </a:ln>
          <a:effectLst>
            <a:glow rad="63360">
              <a:srgbClr val="be651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3320" rIns="103320" tIns="51480" bIns="5148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00"/>
                </a:solidFill>
                <a:latin typeface="Calibri"/>
              </a:rPr>
              <a:t>Technology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Oval 11"/>
          <p:cNvSpPr/>
          <p:nvPr/>
        </p:nvSpPr>
        <p:spPr>
          <a:xfrm>
            <a:off x="7531920" y="2619720"/>
            <a:ext cx="2334240" cy="118404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28575">
            <a:solidFill>
              <a:srgbClr val="9c6941"/>
            </a:solidFill>
          </a:ln>
          <a:effectLst>
            <a:glow rad="63360">
              <a:srgbClr val="be651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3320" rIns="103320" tIns="51480" bIns="5148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00"/>
                </a:solidFill>
                <a:latin typeface="Calibri"/>
              </a:rPr>
              <a:t>Social Trends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Oval 12"/>
          <p:cNvSpPr/>
          <p:nvPr/>
        </p:nvSpPr>
        <p:spPr>
          <a:xfrm>
            <a:off x="3659040" y="4218120"/>
            <a:ext cx="2334240" cy="118404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28575">
            <a:solidFill>
              <a:srgbClr val="9c6941"/>
            </a:solidFill>
          </a:ln>
          <a:effectLst>
            <a:glow rad="63360">
              <a:srgbClr val="be651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3320" rIns="103320" tIns="51480" bIns="5148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00"/>
                </a:solidFill>
                <a:latin typeface="Calibri"/>
              </a:rPr>
              <a:t>Regulatory/Political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Rounded Rectangle 13"/>
          <p:cNvSpPr/>
          <p:nvPr/>
        </p:nvSpPr>
        <p:spPr>
          <a:xfrm>
            <a:off x="5700960" y="2845440"/>
            <a:ext cx="1298160" cy="94572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solidFill>
              <a:srgbClr val="587b90"/>
            </a:solidFill>
          </a:ln>
          <a:effectLst>
            <a:glow rad="228600">
              <a:srgbClr val="be651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53a5"/>
                </a:solidFill>
                <a:latin typeface="Arial"/>
                <a:ea typeface="ＭＳ Ｐゴシック"/>
              </a:rPr>
              <a:t>Your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53a5"/>
                </a:solidFill>
                <a:latin typeface="Arial"/>
                <a:ea typeface="ＭＳ Ｐゴシック"/>
              </a:rPr>
              <a:t>Wine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53a5"/>
                </a:solidFill>
                <a:latin typeface="Arial"/>
                <a:ea typeface="ＭＳ Ｐゴシック"/>
              </a:rPr>
              <a:t>Business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Oval 14"/>
          <p:cNvSpPr/>
          <p:nvPr/>
        </p:nvSpPr>
        <p:spPr>
          <a:xfrm>
            <a:off x="6630840" y="1221120"/>
            <a:ext cx="2978280" cy="118404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28575">
            <a:solidFill>
              <a:srgbClr val="9c6941"/>
            </a:solidFill>
          </a:ln>
          <a:effectLst>
            <a:glow rad="63360">
              <a:srgbClr val="be651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03320" rIns="103320" tIns="51480" bIns="5148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00"/>
                </a:solidFill>
                <a:latin typeface="Calibri"/>
              </a:rPr>
              <a:t>Environment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5" descr="prnewswire2-a.akamaihd.jpg"/>
          <p:cNvPicPr/>
          <p:nvPr/>
        </p:nvPicPr>
        <p:blipFill>
          <a:blip r:embed="rId1"/>
          <a:stretch/>
        </p:blipFill>
        <p:spPr>
          <a:xfrm>
            <a:off x="0" y="6150600"/>
            <a:ext cx="4873320" cy="726840"/>
          </a:xfrm>
          <a:prstGeom prst="rect">
            <a:avLst/>
          </a:prstGeom>
          <a:ln w="0">
            <a:noFill/>
          </a:ln>
        </p:spPr>
      </p:pic>
      <p:pic>
        <p:nvPicPr>
          <p:cNvPr id="77" name="Picture 2" descr=""/>
          <p:cNvPicPr/>
          <p:nvPr/>
        </p:nvPicPr>
        <p:blipFill>
          <a:blip r:embed="rId2"/>
          <a:stretch/>
        </p:blipFill>
        <p:spPr>
          <a:xfrm>
            <a:off x="9866880" y="5895720"/>
            <a:ext cx="2324880" cy="961920"/>
          </a:xfrm>
          <a:prstGeom prst="rect">
            <a:avLst/>
          </a:prstGeom>
          <a:ln w="0">
            <a:noFill/>
          </a:ln>
        </p:spPr>
      </p:pic>
      <p:sp>
        <p:nvSpPr>
          <p:cNvPr id="78" name="Rectangle 3"/>
          <p:cNvSpPr/>
          <p:nvPr/>
        </p:nvSpPr>
        <p:spPr>
          <a:xfrm>
            <a:off x="1467000" y="1526400"/>
            <a:ext cx="925812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1" lang="en-US" sz="6000" spc="-1" strike="noStrike">
                <a:solidFill>
                  <a:srgbClr val="202220"/>
                </a:solidFill>
                <a:latin typeface="Calibri"/>
              </a:rPr>
              <a:t>#1) Demographics – Connect With Younger Multicultural Consumers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6"/>
          <p:cNvSpPr/>
          <p:nvPr/>
        </p:nvSpPr>
        <p:spPr>
          <a:xfrm>
            <a:off x="886680" y="170640"/>
            <a:ext cx="1037376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4800" spc="-1" strike="noStrike">
                <a:solidFill>
                  <a:srgbClr val="0000ff"/>
                </a:solidFill>
                <a:latin typeface="Calibri"/>
              </a:rPr>
              <a:t>Demographics to 2040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" name="Picture 3" descr=""/>
          <p:cNvPicPr/>
          <p:nvPr/>
        </p:nvPicPr>
        <p:blipFill>
          <a:blip r:embed="rId1"/>
          <a:stretch/>
        </p:blipFill>
        <p:spPr>
          <a:xfrm>
            <a:off x="748080" y="1188720"/>
            <a:ext cx="6885360" cy="4131000"/>
          </a:xfrm>
          <a:prstGeom prst="rect">
            <a:avLst/>
          </a:prstGeom>
          <a:ln w="0">
            <a:noFill/>
          </a:ln>
        </p:spPr>
      </p:pic>
      <p:sp>
        <p:nvSpPr>
          <p:cNvPr id="81" name="Rectangle 4"/>
          <p:cNvSpPr/>
          <p:nvPr/>
        </p:nvSpPr>
        <p:spPr>
          <a:xfrm>
            <a:off x="892800" y="5302440"/>
            <a:ext cx="37623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US" sz="1200" spc="-1" strike="noStrike">
                <a:solidFill>
                  <a:srgbClr val="3a4f66"/>
                </a:solidFill>
                <a:latin typeface="Arial"/>
              </a:rPr>
              <a:t>Source: Census Bureau U.S. population projections. 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TextBox 8"/>
          <p:cNvSpPr/>
          <p:nvPr/>
        </p:nvSpPr>
        <p:spPr>
          <a:xfrm>
            <a:off x="7936920" y="797760"/>
            <a:ext cx="4024440" cy="50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7308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World population = 9.7 billion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(up from 7.9 today)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7308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U.S. population = 380 million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(up from 334 today)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7308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55% of 30-year-olds will be multi-cultural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7308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Minorities will become the majority in the U.S.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6"/>
          <p:cNvSpPr/>
          <p:nvPr/>
        </p:nvSpPr>
        <p:spPr>
          <a:xfrm>
            <a:off x="601920" y="274320"/>
            <a:ext cx="10373760" cy="30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4800" spc="-1" strike="noStrike">
                <a:solidFill>
                  <a:srgbClr val="0000ff"/>
                </a:solidFill>
                <a:latin typeface="Calibri"/>
              </a:rPr>
              <a:t>#1) Demographics – Connect With Younger Multicultural Consumers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TextBox 1"/>
          <p:cNvSpPr/>
          <p:nvPr/>
        </p:nvSpPr>
        <p:spPr>
          <a:xfrm>
            <a:off x="7327440" y="1970640"/>
            <a:ext cx="4707720" cy="374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Younger multicultural consumers (21-29) are least likely to be weekly wine drinkers.”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(Ethnifacts, 2022)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The reason many ethnic and younger consumers report for not drinking wine is “they do not like the taste.”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(Ethnifacts, 2022)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5" name="Chart 8"/>
          <p:cNvGraphicFramePr/>
          <p:nvPr/>
        </p:nvGraphicFramePr>
        <p:xfrm>
          <a:off x="601920" y="1823760"/>
          <a:ext cx="6327360" cy="368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86" name="TextBox 25"/>
          <p:cNvSpPr/>
          <p:nvPr/>
        </p:nvSpPr>
        <p:spPr>
          <a:xfrm>
            <a:off x="2683800" y="2548800"/>
            <a:ext cx="396576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US" sz="1200" spc="-1" strike="noStrike">
                <a:solidFill>
                  <a:srgbClr val="0053a5"/>
                </a:solidFill>
                <a:latin typeface="Arial"/>
              </a:rPr>
              <a:t>Source: Wine Marketing Council, 2021-2022 Consumer Benchmark Report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extBox 3"/>
          <p:cNvSpPr/>
          <p:nvPr/>
        </p:nvSpPr>
        <p:spPr>
          <a:xfrm>
            <a:off x="2736360" y="2100600"/>
            <a:ext cx="3454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53a5"/>
                </a:solidFill>
                <a:latin typeface="Calibri"/>
              </a:rPr>
              <a:t>U.S Wine Consumption by Ethnicity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4"/>
          <p:cNvSpPr/>
          <p:nvPr/>
        </p:nvSpPr>
        <p:spPr>
          <a:xfrm>
            <a:off x="1596600" y="1308600"/>
            <a:ext cx="9032400" cy="5027400"/>
          </a:xfrm>
          <a:prstGeom prst="rect">
            <a:avLst/>
          </a:prstGeom>
          <a:solidFill>
            <a:schemeClr val="bg1">
              <a:alpha val="79000"/>
            </a:schemeClr>
          </a:solidFill>
          <a:ln w="38100">
            <a:solidFill>
              <a:srgbClr val="0053a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432ff"/>
                </a:solidFill>
                <a:latin typeface="Calibri"/>
              </a:rPr>
              <a:t>GATEWAY WINES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- Need for more “gateway wines” that taste attractive to young multi-cultural consumers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- </a:t>
            </a:r>
            <a:r>
              <a:rPr b="0" i="1" lang="en-US" sz="1800" spc="-1" strike="noStrike">
                <a:solidFill>
                  <a:srgbClr val="0432ff"/>
                </a:solidFill>
                <a:latin typeface="Calibri"/>
              </a:rPr>
              <a:t>Positive first experiences mentioned were sweet reds, moscato, and sparkling wines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432ff"/>
                </a:solidFill>
                <a:latin typeface="Calibri"/>
              </a:rPr>
              <a:t>INCLUSIVE ADS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- Make sure marketing materials/ads are inclusive and show younger, multi-cultural consumers.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432ff"/>
                </a:solidFill>
                <a:latin typeface="Calibri"/>
              </a:rPr>
              <a:t>LIFESTYLE LINKAGES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– communicate how wine enhances everyday occasions, e.g. to relax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1" lang="en-US" sz="2400" spc="-1" strike="noStrike">
                <a:solidFill>
                  <a:srgbClr val="0432ff"/>
                </a:solidFill>
                <a:latin typeface="Calibri"/>
              </a:rPr>
              <a:t>FOREIGN PARNTERSHIPS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- U.S. wineries may want to consider import partnerships, JVs, or acquisitions with international wineries: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432ff"/>
              </a:buClr>
              <a:buFont typeface="Wingdings" charset="2"/>
              <a:buChar char=""/>
            </a:pPr>
            <a:r>
              <a:rPr b="0" i="1" lang="en-US" sz="1800" spc="-1" strike="noStrike">
                <a:solidFill>
                  <a:srgbClr val="0432ff"/>
                </a:solidFill>
                <a:latin typeface="Calibri"/>
                <a:ea typeface="Calibri"/>
              </a:rPr>
              <a:t>66% of Hispanic-Americans drink wines from Spain and 25% drink wine from Chile &amp; Argentina (Ethnifacts, 2022)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Rectangle 5"/>
          <p:cNvSpPr/>
          <p:nvPr/>
        </p:nvSpPr>
        <p:spPr>
          <a:xfrm>
            <a:off x="520920" y="252720"/>
            <a:ext cx="108568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Opportunities to Connect With Younger Multicultural Consumers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Box 6"/>
          <p:cNvSpPr/>
          <p:nvPr/>
        </p:nvSpPr>
        <p:spPr>
          <a:xfrm>
            <a:off x="10100160" y="6463080"/>
            <a:ext cx="1965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ffffff"/>
                </a:solidFill>
                <a:latin typeface="Calibri"/>
              </a:rPr>
              <a:t>Photo Credit: Getty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5" descr="prnewswire2-a.akamaihd.jpg"/>
          <p:cNvPicPr/>
          <p:nvPr/>
        </p:nvPicPr>
        <p:blipFill>
          <a:blip r:embed="rId1"/>
          <a:stretch/>
        </p:blipFill>
        <p:spPr>
          <a:xfrm>
            <a:off x="0" y="6150600"/>
            <a:ext cx="4873320" cy="726840"/>
          </a:xfrm>
          <a:prstGeom prst="rect">
            <a:avLst/>
          </a:prstGeom>
          <a:ln w="0">
            <a:noFill/>
          </a:ln>
        </p:spPr>
      </p:pic>
      <p:pic>
        <p:nvPicPr>
          <p:cNvPr id="92" name="Picture 2" descr=""/>
          <p:cNvPicPr/>
          <p:nvPr/>
        </p:nvPicPr>
        <p:blipFill>
          <a:blip r:embed="rId2"/>
          <a:stretch/>
        </p:blipFill>
        <p:spPr>
          <a:xfrm>
            <a:off x="9866880" y="5895720"/>
            <a:ext cx="2324880" cy="961920"/>
          </a:xfrm>
          <a:prstGeom prst="rect">
            <a:avLst/>
          </a:prstGeom>
          <a:ln w="0">
            <a:noFill/>
          </a:ln>
        </p:spPr>
      </p:pic>
      <p:sp>
        <p:nvSpPr>
          <p:cNvPr id="93" name="Rectangle 3"/>
          <p:cNvSpPr/>
          <p:nvPr/>
        </p:nvSpPr>
        <p:spPr>
          <a:xfrm>
            <a:off x="2324160" y="1526400"/>
            <a:ext cx="925812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en-US" sz="6000" spc="-1" strike="noStrike">
                <a:solidFill>
                  <a:srgbClr val="202220"/>
                </a:solidFill>
                <a:latin typeface="Calibri"/>
              </a:rPr>
              <a:t>#2) Demographics – Enhance Loyalty Efforts With Older Consumers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SBE Theme Colors">
      <a:dk1>
        <a:srgbClr val="0053a5"/>
      </a:dk1>
      <a:lt1>
        <a:srgbClr val="ffffff"/>
      </a:lt1>
      <a:dk2>
        <a:srgbClr val="000000"/>
      </a:dk2>
      <a:lt2>
        <a:srgbClr val="727d84"/>
      </a:lt2>
      <a:accent1>
        <a:srgbClr val="77a7c4"/>
      </a:accent1>
      <a:accent2>
        <a:srgbClr val="9c6941"/>
      </a:accent2>
      <a:accent3>
        <a:srgbClr val="7d193f"/>
      </a:accent3>
      <a:accent4>
        <a:srgbClr val="b1923a"/>
      </a:accent4>
      <a:accent5>
        <a:srgbClr val="0053a5"/>
      </a:accent5>
      <a:accent6>
        <a:srgbClr val="727d84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727d84"/>
      </a:lt2>
      <a:accent1>
        <a:srgbClr val="77a7c4"/>
      </a:accent1>
      <a:accent2>
        <a:srgbClr val="9c6941"/>
      </a:accent2>
      <a:accent3>
        <a:srgbClr val="7d193f"/>
      </a:accent3>
      <a:accent4>
        <a:srgbClr val="b1923a"/>
      </a:accent4>
      <a:accent5>
        <a:srgbClr val="0053a5"/>
      </a:accent5>
      <a:accent6>
        <a:srgbClr val="727d84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6119</TotalTime>
  <Application>LibreOffice/7.4.4.2$Linux_X86_64 LibreOffice_project/40$Build-2</Application>
  <AppVersion>15.0000</AppVersion>
  <Words>1628</Words>
  <Paragraphs>232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2016-11-22T00:34:34Z</dcterms:created>
  <dc:creator>Microsoft Office User</dc:creator>
  <dc:description/>
  <dc:language>en-US</dc:language>
  <cp:lastModifiedBy>Jerry Sypkens</cp:lastModifiedBy>
  <cp:lastPrinted>2023-01-23T06:55:14Z</cp:lastPrinted>
  <dcterms:modified xsi:type="dcterms:W3CDTF">2023-02-03T22:48:26Z</dcterms:modified>
  <cp:revision>320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30</vt:r8>
  </property>
  <property fmtid="{D5CDD505-2E9C-101B-9397-08002B2CF9AE}" pid="3" name="PresentationFormat">
    <vt:lpwstr>Widescreen</vt:lpwstr>
  </property>
  <property fmtid="{D5CDD505-2E9C-101B-9397-08002B2CF9AE}" pid="4" name="Slides">
    <vt:r8>30</vt:r8>
  </property>
</Properties>
</file>