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8.wmf" ContentType="image/x-wmf"/>
  <Override PartName="/ppt/media/image9.wmf" ContentType="image/x-wmf"/>
  <Override PartName="/ppt/media/image14.png" ContentType="image/png"/>
  <Override PartName="/ppt/media/image12.png" ContentType="image/png"/>
  <Override PartName="/ppt/media/image11.wmf" ContentType="image/x-wmf"/>
  <Override PartName="/ppt/media/image3.png" ContentType="image/png"/>
  <Override PartName="/ppt/media/image7.png" ContentType="image/png"/>
  <Override PartName="/ppt/media/image15.wmf" ContentType="image/x-wmf"/>
  <Override PartName="/ppt/media/image6.wmf" ContentType="image/x-wmf"/>
  <Override PartName="/ppt/media/image10.png" ContentType="image/png"/>
  <Override PartName="/ppt/media/image5.png" ContentType="image/png"/>
  <Override PartName="/ppt/media/image25.jpeg" ContentType="image/jpeg"/>
  <Override PartName="/ppt/media/image2.wmf" ContentType="image/x-wmf"/>
  <Override PartName="/ppt/media/image23.png" ContentType="image/png"/>
  <Override PartName="/ppt/media/image22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.png" ContentType="image/png"/>
  <Override PartName="/ppt/media/image24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28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2.xml" ContentType="application/vnd.openxmlformats-officedocument.presentationml.slide+xml"/>
  <Override PartName="/ppt/slides/slide44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6.xml" ContentType="application/vnd.openxmlformats-officedocument.presentationml.slide+xml"/>
  <Override PartName="/ppt/slides/slide41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comments/comment44.xml" ContentType="application/vnd.openxmlformats-officedocument.presentationml.comments+xml"/>
  <Override PartName="/ppt/commentAuthors.xml" ContentType="application/vnd.openxmlformats-officedocument.presentationml.commentAuthor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2000" cy="6858000"/>
  <p:notesSz cx="7559675" cy="10691813"/>
</p:presentation>
</file>

<file path=ppt/commentAuthors.xml><?xml version="1.0" encoding="utf-8"?>
<p:cmAuthorLst xmlns:p="http://schemas.openxmlformats.org/presentationml/2006/main">
  <p:cmAuthor id="0" name="Jeff Bitter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presProps" Target="presProps.xml"/><Relationship Id="rId50" Type="http://schemas.openxmlformats.org/officeDocument/2006/relationships/commentAuthors" Target="commentAuthors.xml"/>
</Relationships>
</file>

<file path=ppt/comments/comment44.xml><?xml version="1.0" encoding="utf-8"?>
<p:cmLst xmlns:p="http://schemas.openxmlformats.org/presentationml/2006/main">
  <p:cm authorId="0" dt="2022-01-20T15:49:37.886000000" idx="1">
    <p:pos x="0" y="0"/>
    <p:text/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0" descr=""/>
          <p:cNvPicPr/>
          <p:nvPr/>
        </p:nvPicPr>
        <p:blipFill>
          <a:blip r:embed="rId2"/>
          <a:stretch/>
        </p:blipFill>
        <p:spPr>
          <a:xfrm>
            <a:off x="0" y="0"/>
            <a:ext cx="3128760" cy="229608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8" descr=""/>
          <p:cNvPicPr/>
          <p:nvPr/>
        </p:nvPicPr>
        <p:blipFill>
          <a:blip r:embed="rId3"/>
          <a:stretch/>
        </p:blipFill>
        <p:spPr>
          <a:xfrm flipH="1" rot="19693200">
            <a:off x="-521640" y="811800"/>
            <a:ext cx="5116320" cy="113580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18" descr=""/>
          <p:cNvPicPr/>
          <p:nvPr/>
        </p:nvPicPr>
        <p:blipFill>
          <a:blip r:embed="rId4"/>
          <a:stretch/>
        </p:blipFill>
        <p:spPr>
          <a:xfrm>
            <a:off x="15840" y="2272680"/>
            <a:ext cx="1548000" cy="463284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0" descr=""/>
          <p:cNvPicPr/>
          <p:nvPr/>
        </p:nvPicPr>
        <p:blipFill>
          <a:blip r:embed="rId2"/>
          <a:stretch/>
        </p:blipFill>
        <p:spPr>
          <a:xfrm>
            <a:off x="0" y="0"/>
            <a:ext cx="3128760" cy="229608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8" descr=""/>
          <p:cNvPicPr/>
          <p:nvPr/>
        </p:nvPicPr>
        <p:blipFill>
          <a:blip r:embed="rId3"/>
          <a:stretch/>
        </p:blipFill>
        <p:spPr>
          <a:xfrm flipH="1" rot="19693200">
            <a:off x="-521640" y="811800"/>
            <a:ext cx="5116320" cy="113580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18" descr=""/>
          <p:cNvPicPr/>
          <p:nvPr/>
        </p:nvPicPr>
        <p:blipFill>
          <a:blip r:embed="rId4"/>
          <a:stretch/>
        </p:blipFill>
        <p:spPr>
          <a:xfrm>
            <a:off x="15840" y="2272680"/>
            <a:ext cx="1548000" cy="463284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5.xml"/><Relationship Id="rId4" Type="http://schemas.openxmlformats.org/officeDocument/2006/relationships/comments" Target="../comments/comment4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0" y="827640"/>
            <a:ext cx="12191760" cy="1047960"/>
          </a:xfrm>
          <a:prstGeom prst="rect">
            <a:avLst/>
          </a:prstGeom>
          <a:ln w="0">
            <a:noFill/>
          </a:ln>
        </p:spPr>
      </p:pic>
      <p:sp>
        <p:nvSpPr>
          <p:cNvPr id="121" name="Rectangle 3"/>
          <p:cNvSpPr/>
          <p:nvPr/>
        </p:nvSpPr>
        <p:spPr>
          <a:xfrm>
            <a:off x="660960" y="1923480"/>
            <a:ext cx="123098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7200" spc="49" strike="noStrike">
                <a:solidFill>
                  <a:srgbClr val="7f2347"/>
                </a:solidFill>
                <a:latin typeface="Ink Free"/>
              </a:rPr>
              <a:t>“</a:t>
            </a:r>
            <a:r>
              <a:rPr b="1" lang="en-US" sz="7200" spc="49" strike="noStrike">
                <a:solidFill>
                  <a:srgbClr val="7f2347"/>
                </a:solidFill>
                <a:latin typeface="Ink Free"/>
              </a:rPr>
              <a:t>State of the Industry”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4"/>
          <p:cNvSpPr/>
          <p:nvPr/>
        </p:nvSpPr>
        <p:spPr>
          <a:xfrm>
            <a:off x="-66240" y="3415680"/>
            <a:ext cx="13534920" cy="28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400" spc="49" strike="noStrike">
                <a:solidFill>
                  <a:srgbClr val="7f2347"/>
                </a:solidFill>
                <a:latin typeface="Ink Free"/>
              </a:rPr>
              <a:t>Grape Supply and the Winegrape Market-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400" spc="49" strike="noStrike">
                <a:solidFill>
                  <a:srgbClr val="7f2347"/>
                </a:solidFill>
                <a:latin typeface="Ink Free"/>
              </a:rPr>
              <a:t>What to expect as we move forward…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49" strike="noStrike">
                <a:solidFill>
                  <a:srgbClr val="7f2347"/>
                </a:solidFill>
                <a:latin typeface="Ink Free"/>
              </a:rPr>
              <a:t>Jeff Bitter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49" strike="noStrike">
                <a:solidFill>
                  <a:srgbClr val="7f2347"/>
                </a:solidFill>
                <a:latin typeface="Ink Free"/>
              </a:rPr>
              <a:t>January 25, 2023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Picture 5" descr=""/>
          <p:cNvPicPr/>
          <p:nvPr/>
        </p:nvPicPr>
        <p:blipFill>
          <a:blip r:embed="rId2"/>
          <a:stretch/>
        </p:blipFill>
        <p:spPr>
          <a:xfrm>
            <a:off x="42120" y="1706040"/>
            <a:ext cx="1548000" cy="463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8"/>
          <p:cNvSpPr/>
          <p:nvPr/>
        </p:nvSpPr>
        <p:spPr>
          <a:xfrm>
            <a:off x="1972080" y="2921040"/>
            <a:ext cx="9890640" cy="19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000" spc="49" strike="noStrike">
                <a:solidFill>
                  <a:srgbClr val="000000"/>
                </a:solidFill>
                <a:latin typeface="Ink Free"/>
              </a:rPr>
              <a:t>and also, there’s the news….. 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tangle 10"/>
          <p:cNvSpPr/>
          <p:nvPr/>
        </p:nvSpPr>
        <p:spPr>
          <a:xfrm>
            <a:off x="3207600" y="348120"/>
            <a:ext cx="88311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000" spc="49" strike="noStrike">
                <a:solidFill>
                  <a:srgbClr val="7f2347"/>
                </a:solidFill>
                <a:latin typeface="Ink Free"/>
              </a:rPr>
              <a:t>Why Apprehension?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3"/>
          <p:cNvSpPr/>
          <p:nvPr/>
        </p:nvSpPr>
        <p:spPr>
          <a:xfrm>
            <a:off x="2387880" y="1413000"/>
            <a:ext cx="7894080" cy="88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ts val="10001"/>
              </a:lnSpc>
            </a:pPr>
            <a:r>
              <a:rPr b="1" lang="en-US" sz="7200" spc="49" strike="noStrike">
                <a:solidFill>
                  <a:srgbClr val="7f2347"/>
                </a:solidFill>
                <a:latin typeface="Ink Free"/>
              </a:rPr>
              <a:t>So, there’s lots of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0001"/>
              </a:lnSpc>
            </a:pPr>
            <a:r>
              <a:rPr b="1" lang="en-US" sz="7200" spc="49" strike="noStrike">
                <a:solidFill>
                  <a:srgbClr val="7f2347"/>
                </a:solidFill>
                <a:latin typeface="Ink Free"/>
              </a:rPr>
              <a:t>“</a:t>
            </a:r>
            <a:r>
              <a:rPr b="1" lang="en-US" sz="7200" spc="49" strike="noStrike">
                <a:solidFill>
                  <a:srgbClr val="7f2347"/>
                </a:solidFill>
                <a:latin typeface="Ink Free"/>
              </a:rPr>
              <a:t>glass-half-empty”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0001"/>
              </a:lnSpc>
            </a:pPr>
            <a:r>
              <a:rPr b="1" lang="en-US" sz="7200" spc="49" strike="noStrike">
                <a:solidFill>
                  <a:srgbClr val="7f2347"/>
                </a:solidFill>
                <a:latin typeface="Ink Free"/>
              </a:rPr>
              <a:t>talk these days…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pull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3"/>
          <p:cNvSpPr/>
          <p:nvPr/>
        </p:nvSpPr>
        <p:spPr>
          <a:xfrm>
            <a:off x="1698120" y="507960"/>
            <a:ext cx="1172628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7f2347"/>
                </a:solidFill>
                <a:latin typeface="Ink Free"/>
              </a:rPr>
              <a:t>What our headlines should be…..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ctangle 2"/>
          <p:cNvSpPr/>
          <p:nvPr/>
        </p:nvSpPr>
        <p:spPr>
          <a:xfrm>
            <a:off x="1512000" y="1569600"/>
            <a:ext cx="1052820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“</a:t>
            </a:r>
            <a:r>
              <a:rPr b="1" lang="en-US" sz="3200" spc="49" strike="noStrike">
                <a:solidFill>
                  <a:srgbClr val="000000"/>
                </a:solidFill>
                <a:latin typeface="Ink Free"/>
              </a:rPr>
              <a:t>California wine industry bobs, weaves and plows through pandemic, with level shipments and increased sales…</a:t>
            </a: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”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4"/>
          <p:cNvSpPr/>
          <p:nvPr/>
        </p:nvSpPr>
        <p:spPr>
          <a:xfrm>
            <a:off x="1309680" y="3429000"/>
            <a:ext cx="1052820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“</a:t>
            </a:r>
            <a:r>
              <a:rPr b="1" lang="en-US" sz="3200" spc="49" strike="noStrike">
                <a:solidFill>
                  <a:srgbClr val="000000"/>
                </a:solidFill>
                <a:latin typeface="Ink Free"/>
              </a:rPr>
              <a:t>California vineyards sustain environment with minimal carbon footprint and limited water use…</a:t>
            </a: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”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Rectangle 5"/>
          <p:cNvSpPr/>
          <p:nvPr/>
        </p:nvSpPr>
        <p:spPr>
          <a:xfrm>
            <a:off x="1309680" y="5109840"/>
            <a:ext cx="10528200" cy="17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“</a:t>
            </a:r>
            <a:r>
              <a:rPr b="1" lang="en-US" sz="3200" spc="49" strike="noStrike">
                <a:solidFill>
                  <a:srgbClr val="000000"/>
                </a:solidFill>
                <a:latin typeface="Ink Free"/>
              </a:rPr>
              <a:t>California wine…..the natural choice - low in sugar, carbs and calories…</a:t>
            </a: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”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Clr clrSpc="rgb">
                                      <p:cBhvr>
                                        <p:cTn id="167" dur="1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Clr clrSpc="rgb">
                                      <p:cBhvr>
                                        <p:cTn id="174" dur="1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8"/>
          <p:cNvSpPr/>
          <p:nvPr/>
        </p:nvSpPr>
        <p:spPr>
          <a:xfrm>
            <a:off x="2122920" y="5888520"/>
            <a:ext cx="9567000" cy="639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3600" spc="49" strike="noStrike">
                <a:solidFill>
                  <a:srgbClr val="000000"/>
                </a:solidFill>
                <a:latin typeface="Ink Free"/>
              </a:rPr>
              <a:t>Common Theme:  </a:t>
            </a:r>
            <a:r>
              <a:rPr b="1" lang="en-US" sz="3600" spc="49" strike="noStrike" u="sng">
                <a:solidFill>
                  <a:srgbClr val="000000"/>
                </a:solidFill>
                <a:uFillTx/>
                <a:latin typeface="Ink Free"/>
              </a:rPr>
              <a:t>Supply Limitation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Rectangle 3"/>
          <p:cNvSpPr/>
          <p:nvPr/>
        </p:nvSpPr>
        <p:spPr>
          <a:xfrm>
            <a:off x="0" y="2333520"/>
            <a:ext cx="1418760" cy="448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Rectangle 5"/>
          <p:cNvSpPr/>
          <p:nvPr/>
        </p:nvSpPr>
        <p:spPr>
          <a:xfrm>
            <a:off x="2714400" y="0"/>
            <a:ext cx="897732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What’s been securing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supply/demand stability?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Rectangle 7"/>
          <p:cNvSpPr/>
          <p:nvPr/>
        </p:nvSpPr>
        <p:spPr>
          <a:xfrm>
            <a:off x="-81360" y="1766880"/>
            <a:ext cx="14061600" cy="42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ts val="6001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Three short crops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6001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Anchoring pessimism regarding weather/perils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6001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Modest planting rates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6001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“</a:t>
            </a: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Reduced” impact from imports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6001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More contracted grapes, less on spot market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3"/>
          <p:cNvSpPr/>
          <p:nvPr/>
        </p:nvSpPr>
        <p:spPr>
          <a:xfrm>
            <a:off x="0" y="2333520"/>
            <a:ext cx="1418760" cy="448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Rectangle 5"/>
          <p:cNvSpPr/>
          <p:nvPr/>
        </p:nvSpPr>
        <p:spPr>
          <a:xfrm>
            <a:off x="1850400" y="324000"/>
            <a:ext cx="1116504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…</a:t>
            </a: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..And what’s threatening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supply/demand stability today?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Rectangle 7"/>
          <p:cNvSpPr/>
          <p:nvPr/>
        </p:nvSpPr>
        <p:spPr>
          <a:xfrm>
            <a:off x="-97920" y="1958760"/>
            <a:ext cx="13793040" cy="40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50000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Economic uncertainty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Global competition/pressure of various kinds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No material proof of a growing consumer base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“</a:t>
            </a: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Under-performance” of the largest wineries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Rectangle 8"/>
          <p:cNvSpPr/>
          <p:nvPr/>
        </p:nvSpPr>
        <p:spPr>
          <a:xfrm>
            <a:off x="1721160" y="6050160"/>
            <a:ext cx="9865080" cy="639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3600" spc="49" strike="noStrike">
                <a:solidFill>
                  <a:srgbClr val="000000"/>
                </a:solidFill>
                <a:latin typeface="Ink Free"/>
              </a:rPr>
              <a:t>Common Theme: </a:t>
            </a:r>
            <a:r>
              <a:rPr b="1" lang="en-US" sz="3600" spc="49" strike="noStrike" u="sng">
                <a:solidFill>
                  <a:srgbClr val="000000"/>
                </a:solidFill>
                <a:uFillTx/>
                <a:latin typeface="Ink Free"/>
              </a:rPr>
              <a:t>Demand Pessimism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3"/>
          <p:cNvSpPr/>
          <p:nvPr/>
        </p:nvSpPr>
        <p:spPr>
          <a:xfrm>
            <a:off x="1725120" y="1304280"/>
            <a:ext cx="9785160" cy="67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ts val="8799"/>
              </a:lnSpc>
            </a:pPr>
            <a:r>
              <a:rPr b="1" lang="en-US" sz="6000" spc="49" strike="noStrike">
                <a:solidFill>
                  <a:srgbClr val="7f2347"/>
                </a:solidFill>
                <a:latin typeface="Ink Free"/>
              </a:rPr>
              <a:t>The current state of our grape market is a function of challenged demand being offset by limited supply.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pull dir="l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5"/>
          <p:cNvSpPr/>
          <p:nvPr/>
        </p:nvSpPr>
        <p:spPr>
          <a:xfrm rot="21295200">
            <a:off x="21600" y="514440"/>
            <a:ext cx="13604040" cy="55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50000"/>
              </a:lnSpc>
            </a:pPr>
            <a:r>
              <a:rPr b="1" lang="en-US" sz="6000" spc="49" strike="noStrike">
                <a:solidFill>
                  <a:srgbClr val="000000"/>
                </a:solidFill>
                <a:latin typeface="Ink Free"/>
              </a:rPr>
              <a:t>Moving into the data…..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6000" spc="49" strike="noStrike">
                <a:solidFill>
                  <a:srgbClr val="000000"/>
                </a:solidFill>
                <a:latin typeface="Ink Free"/>
              </a:rPr>
              <a:t>Annual Nursery Survey Review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6000" spc="49" strike="noStrike">
                <a:solidFill>
                  <a:srgbClr val="000000"/>
                </a:solidFill>
                <a:latin typeface="Ink Free"/>
              </a:rPr>
              <a:t>and 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6000" spc="49" strike="noStrike">
                <a:solidFill>
                  <a:srgbClr val="000000"/>
                </a:solidFill>
                <a:latin typeface="Ink Free"/>
              </a:rPr>
              <a:t>Vineyard Removal Estimates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9"/>
          <p:cNvSpPr/>
          <p:nvPr/>
        </p:nvSpPr>
        <p:spPr>
          <a:xfrm>
            <a:off x="3443400" y="-92520"/>
            <a:ext cx="8813880" cy="105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50000"/>
              </a:lnSpc>
            </a:pPr>
            <a:r>
              <a:rPr b="1" lang="en-US" sz="4200" spc="49" strike="noStrike" u="sng">
                <a:solidFill>
                  <a:srgbClr val="000000"/>
                </a:solidFill>
                <a:uFillTx/>
                <a:latin typeface="Ink Free"/>
              </a:rPr>
              <a:t>Nursery Survey Participants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8"/>
          <p:cNvSpPr/>
          <p:nvPr/>
        </p:nvSpPr>
        <p:spPr>
          <a:xfrm>
            <a:off x="939240" y="2629440"/>
            <a:ext cx="440712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11 nurseries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18 million vines sold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20,000 acres planted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Chart shows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percentage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of </a:t>
            </a:r>
            <a:r>
              <a:rPr b="1" lang="en-US" sz="2800" spc="-1" strike="noStrike" u="sng">
                <a:solidFill>
                  <a:srgbClr val="000000"/>
                </a:solidFill>
                <a:uFillTx/>
                <a:latin typeface="Ink Free"/>
              </a:rPr>
              <a:t>all vines sold</a:t>
            </a: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by variety/category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Picture 5" descr=""/>
          <p:cNvPicPr/>
          <p:nvPr/>
        </p:nvPicPr>
        <p:blipFill>
          <a:blip r:embed="rId1"/>
          <a:stretch/>
        </p:blipFill>
        <p:spPr>
          <a:xfrm>
            <a:off x="3353040" y="32400"/>
            <a:ext cx="9350640" cy="6792480"/>
          </a:xfrm>
          <a:prstGeom prst="rect">
            <a:avLst/>
          </a:prstGeom>
          <a:ln w="0">
            <a:noFill/>
          </a:ln>
        </p:spPr>
      </p:pic>
      <p:sp>
        <p:nvSpPr>
          <p:cNvPr id="170" name="TextBox 6"/>
          <p:cNvSpPr/>
          <p:nvPr/>
        </p:nvSpPr>
        <p:spPr>
          <a:xfrm>
            <a:off x="988920" y="1100160"/>
            <a:ext cx="42793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2023 Survey of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Grapevine Nurseries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1" name="Straight Connector 9"/>
          <p:cNvCxnSpPr/>
          <p:nvPr/>
        </p:nvCxnSpPr>
        <p:spPr>
          <a:xfrm>
            <a:off x="1475280" y="2135880"/>
            <a:ext cx="3335400" cy="360"/>
          </a:xfrm>
          <a:prstGeom prst="straightConnector1">
            <a:avLst/>
          </a:prstGeom>
          <a:ln w="38100">
            <a:solidFill>
              <a:srgbClr val="000000"/>
            </a:solidFill>
          </a:ln>
        </p:spPr>
      </p:cxnSp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6"/>
          <p:cNvSpPr/>
          <p:nvPr/>
        </p:nvSpPr>
        <p:spPr>
          <a:xfrm>
            <a:off x="2044800" y="2972520"/>
            <a:ext cx="9724320" cy="1220400"/>
          </a:xfrm>
          <a:prstGeom prst="rect">
            <a:avLst/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5" name="Rectangle 2"/>
          <p:cNvSpPr/>
          <p:nvPr/>
        </p:nvSpPr>
        <p:spPr>
          <a:xfrm>
            <a:off x="2044800" y="5234760"/>
            <a:ext cx="9724320" cy="1220400"/>
          </a:xfrm>
          <a:prstGeom prst="rect">
            <a:avLst/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6" name="Rectangle 16"/>
          <p:cNvSpPr/>
          <p:nvPr/>
        </p:nvSpPr>
        <p:spPr>
          <a:xfrm>
            <a:off x="938880" y="1931040"/>
            <a:ext cx="11996640" cy="448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marL="857160" indent="-85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Apprehension (2023)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Recovery (2022)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Uncertainty (2021)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Correction (2020)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Picture 18" descr=""/>
          <p:cNvPicPr/>
          <p:nvPr/>
        </p:nvPicPr>
        <p:blipFill>
          <a:blip r:embed="rId1"/>
          <a:stretch/>
        </p:blipFill>
        <p:spPr>
          <a:xfrm rot="19265400">
            <a:off x="-623880" y="101880"/>
            <a:ext cx="1247400" cy="21888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7"/>
          <p:cNvSpPr/>
          <p:nvPr/>
        </p:nvSpPr>
        <p:spPr>
          <a:xfrm>
            <a:off x="2215080" y="595440"/>
            <a:ext cx="10356120" cy="10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600" spc="49" strike="noStrike">
                <a:solidFill>
                  <a:srgbClr val="7f2347"/>
                </a:solidFill>
                <a:latin typeface="Britannic Bold"/>
              </a:rPr>
              <a:t>Presentation Themes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" dur="1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" dur="1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" dur="1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0" autoRev="1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9" dur="1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50" autoRev="1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2"/>
          <p:cNvSpPr/>
          <p:nvPr/>
        </p:nvSpPr>
        <p:spPr>
          <a:xfrm>
            <a:off x="988920" y="1100160"/>
            <a:ext cx="42793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2023 Survey of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Grapevine Nurseries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Picture 3" descr=""/>
          <p:cNvPicPr/>
          <p:nvPr/>
        </p:nvPicPr>
        <p:blipFill>
          <a:blip r:embed="rId1"/>
          <a:stretch/>
        </p:blipFill>
        <p:spPr>
          <a:xfrm>
            <a:off x="3353040" y="32400"/>
            <a:ext cx="9350640" cy="6792480"/>
          </a:xfrm>
          <a:prstGeom prst="rect">
            <a:avLst/>
          </a:prstGeom>
          <a:ln w="0">
            <a:noFill/>
          </a:ln>
        </p:spPr>
      </p:pic>
      <p:cxnSp>
        <p:nvCxnSpPr>
          <p:cNvPr id="174" name="Straight Connector 7"/>
          <p:cNvCxnSpPr/>
          <p:nvPr/>
        </p:nvCxnSpPr>
        <p:spPr>
          <a:xfrm>
            <a:off x="1475280" y="2135880"/>
            <a:ext cx="3335400" cy="360"/>
          </a:xfrm>
          <a:prstGeom prst="straightConnector1">
            <a:avLst/>
          </a:prstGeom>
          <a:ln w="38100">
            <a:solidFill>
              <a:srgbClr val="000000"/>
            </a:solidFill>
          </a:ln>
        </p:spPr>
      </p:cxnSp>
      <p:sp>
        <p:nvSpPr>
          <p:cNvPr id="175" name="TextBox 5"/>
          <p:cNvSpPr/>
          <p:nvPr/>
        </p:nvSpPr>
        <p:spPr>
          <a:xfrm>
            <a:off x="1405080" y="2299680"/>
            <a:ext cx="3475080" cy="70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200" spc="-1" strike="noStrike">
                <a:solidFill>
                  <a:srgbClr val="000000"/>
                </a:solidFill>
                <a:latin typeface="Ink Free"/>
              </a:rPr>
              <a:t>43% White, 57% Red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200" spc="-1" strike="noStrike">
                <a:solidFill>
                  <a:srgbClr val="000000"/>
                </a:solidFill>
                <a:latin typeface="Ink Free"/>
              </a:rPr>
              <a:t>Cabernet Sauvignon and Chard still King &amp; Queen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200" spc="-1" strike="noStrike">
                <a:solidFill>
                  <a:srgbClr val="000000"/>
                </a:solidFill>
                <a:latin typeface="Ink Free"/>
              </a:rPr>
              <a:t>Pinot Noir pulls back significantly once again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200" spc="-1" strike="noStrike">
                <a:solidFill>
                  <a:srgbClr val="000000"/>
                </a:solidFill>
                <a:latin typeface="Ink Free"/>
              </a:rPr>
              <a:t>Merlot, Syrah and Petite Sirah plantings continue to be relatively strong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200" spc="-1" strike="noStrike">
                <a:solidFill>
                  <a:srgbClr val="000000"/>
                </a:solidFill>
                <a:latin typeface="Ink Free"/>
              </a:rPr>
              <a:t>SB planting increases significantly again, more than doubling in 2022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1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4"/>
          <p:cNvSpPr/>
          <p:nvPr/>
        </p:nvSpPr>
        <p:spPr>
          <a:xfrm rot="21025800">
            <a:off x="1700640" y="1345680"/>
            <a:ext cx="4304160" cy="66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2022 Plantings as a percentage of bearing acres,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by variety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and category 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Rectangle 18"/>
          <p:cNvSpPr/>
          <p:nvPr/>
        </p:nvSpPr>
        <p:spPr>
          <a:xfrm>
            <a:off x="6095880" y="1773360"/>
            <a:ext cx="5374080" cy="820080"/>
          </a:xfrm>
          <a:prstGeom prst="rect">
            <a:avLst/>
          </a:prstGeom>
          <a:solidFill>
            <a:srgbClr val="ffff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8" name="Rectangle 19"/>
          <p:cNvSpPr/>
          <p:nvPr/>
        </p:nvSpPr>
        <p:spPr>
          <a:xfrm>
            <a:off x="6095880" y="3420360"/>
            <a:ext cx="5374080" cy="404640"/>
          </a:xfrm>
          <a:prstGeom prst="rect">
            <a:avLst/>
          </a:prstGeom>
          <a:solidFill>
            <a:srgbClr val="ffff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9" name="Rectangle 6"/>
          <p:cNvSpPr/>
          <p:nvPr/>
        </p:nvSpPr>
        <p:spPr>
          <a:xfrm>
            <a:off x="6095880" y="5473080"/>
            <a:ext cx="5374080" cy="806040"/>
          </a:xfrm>
          <a:prstGeom prst="rect">
            <a:avLst/>
          </a:prstGeom>
          <a:solidFill>
            <a:srgbClr val="ffff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6095880" y="126360"/>
            <a:ext cx="5374080" cy="660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3"/>
          <p:cNvSpPr/>
          <p:nvPr/>
        </p:nvSpPr>
        <p:spPr>
          <a:xfrm>
            <a:off x="4647600" y="4858920"/>
            <a:ext cx="7429320" cy="420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4647600" y="2250720"/>
            <a:ext cx="7429320" cy="4349880"/>
          </a:xfrm>
          <a:prstGeom prst="rect">
            <a:avLst/>
          </a:prstGeom>
          <a:ln w="0">
            <a:noFill/>
          </a:ln>
        </p:spPr>
      </p:pic>
      <p:sp>
        <p:nvSpPr>
          <p:cNvPr id="183" name="TextBox 14"/>
          <p:cNvSpPr/>
          <p:nvPr/>
        </p:nvSpPr>
        <p:spPr>
          <a:xfrm rot="21025800">
            <a:off x="1136520" y="1445760"/>
            <a:ext cx="3416040" cy="59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Oregon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vineyard acreage, with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2022 planting  estimates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4" name="Straight Arrow Connector 18"/>
          <p:cNvCxnSpPr/>
          <p:nvPr/>
        </p:nvCxnSpPr>
        <p:spPr>
          <a:xfrm>
            <a:off x="8308080" y="1473840"/>
            <a:ext cx="360" cy="665280"/>
          </a:xfrm>
          <a:prstGeom prst="straightConnector1">
            <a:avLst/>
          </a:prstGeom>
          <a:ln w="88900">
            <a:solidFill>
              <a:srgbClr val="000000"/>
            </a:solidFill>
            <a:tailEnd len="med" type="triangle" w="med"/>
          </a:ln>
        </p:spPr>
      </p:cxnSp>
      <p:cxnSp>
        <p:nvCxnSpPr>
          <p:cNvPr id="185" name="Straight Arrow Connector 21"/>
          <p:cNvCxnSpPr/>
          <p:nvPr/>
        </p:nvCxnSpPr>
        <p:spPr>
          <a:xfrm>
            <a:off x="9889560" y="1483920"/>
            <a:ext cx="360" cy="665280"/>
          </a:xfrm>
          <a:prstGeom prst="straightConnector1">
            <a:avLst/>
          </a:prstGeom>
          <a:ln w="88900">
            <a:solidFill>
              <a:srgbClr val="000000"/>
            </a:solidFill>
            <a:tailEnd len="med" type="triangle" w="med"/>
          </a:ln>
        </p:spPr>
      </p:cxnSp>
      <p:cxnSp>
        <p:nvCxnSpPr>
          <p:cNvPr id="186" name="Straight Arrow Connector 22"/>
          <p:cNvCxnSpPr/>
          <p:nvPr/>
        </p:nvCxnSpPr>
        <p:spPr>
          <a:xfrm>
            <a:off x="11309040" y="1483920"/>
            <a:ext cx="360" cy="665280"/>
          </a:xfrm>
          <a:prstGeom prst="straightConnector1">
            <a:avLst/>
          </a:prstGeom>
          <a:ln w="88900">
            <a:solidFill>
              <a:srgbClr val="000000"/>
            </a:solidFill>
            <a:tailEnd len="med" type="triangle" w="med"/>
          </a:ln>
        </p:spPr>
      </p:cxn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249" dur="indefinite" restart="never" nodeType="tmRoot">
          <p:childTnLst>
            <p:seq>
              <p:cTn id="250" dur="indefinite" nodeType="mainSeq">
                <p:childTnLst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4" descr=""/>
          <p:cNvPicPr/>
          <p:nvPr/>
        </p:nvPicPr>
        <p:blipFill>
          <a:blip r:embed="rId1"/>
          <a:stretch/>
        </p:blipFill>
        <p:spPr>
          <a:xfrm>
            <a:off x="5459400" y="142200"/>
            <a:ext cx="1948320" cy="1459440"/>
          </a:xfrm>
          <a:prstGeom prst="rect">
            <a:avLst/>
          </a:prstGeom>
          <a:ln w="0">
            <a:noFill/>
          </a:ln>
        </p:spPr>
      </p:pic>
      <p:sp>
        <p:nvSpPr>
          <p:cNvPr id="188" name="Rectangle 6"/>
          <p:cNvSpPr/>
          <p:nvPr/>
        </p:nvSpPr>
        <p:spPr>
          <a:xfrm>
            <a:off x="6596640" y="5441400"/>
            <a:ext cx="5029560" cy="271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9" name="TextBox 9"/>
          <p:cNvSpPr/>
          <p:nvPr/>
        </p:nvSpPr>
        <p:spPr>
          <a:xfrm rot="21025800">
            <a:off x="2338920" y="1278720"/>
            <a:ext cx="3416040" cy="66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Washington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vineyard acreage, with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Ink Free"/>
              </a:rPr>
              <a:t>2022 planting  estimates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0" name="Straight Arrow Connector 13"/>
          <p:cNvCxnSpPr/>
          <p:nvPr/>
        </p:nvCxnSpPr>
        <p:spPr>
          <a:xfrm>
            <a:off x="9646200" y="982800"/>
            <a:ext cx="360" cy="665280"/>
          </a:xfrm>
          <a:prstGeom prst="straightConnector1">
            <a:avLst/>
          </a:prstGeom>
          <a:ln w="88900">
            <a:solidFill>
              <a:srgbClr val="000000"/>
            </a:solidFill>
            <a:tailEnd len="med" type="triangle" w="med"/>
          </a:ln>
        </p:spPr>
      </p:cxnSp>
      <p:cxnSp>
        <p:nvCxnSpPr>
          <p:cNvPr id="191" name="Straight Arrow Connector 14"/>
          <p:cNvCxnSpPr/>
          <p:nvPr/>
        </p:nvCxnSpPr>
        <p:spPr>
          <a:xfrm>
            <a:off x="10958040" y="937080"/>
            <a:ext cx="360" cy="665280"/>
          </a:xfrm>
          <a:prstGeom prst="straightConnector1">
            <a:avLst/>
          </a:prstGeom>
          <a:ln w="88900">
            <a:solidFill>
              <a:srgbClr val="000000"/>
            </a:solidFill>
            <a:tailEnd len="med" type="triangle" w="med"/>
          </a:ln>
        </p:spPr>
      </p:cxnSp>
      <p:pic>
        <p:nvPicPr>
          <p:cNvPr id="192" name="Picture 5" descr=""/>
          <p:cNvPicPr/>
          <p:nvPr/>
        </p:nvPicPr>
        <p:blipFill>
          <a:blip r:embed="rId2"/>
          <a:stretch/>
        </p:blipFill>
        <p:spPr>
          <a:xfrm>
            <a:off x="6596640" y="1769040"/>
            <a:ext cx="5029560" cy="489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 rot="21295200">
            <a:off x="2864160" y="1718640"/>
            <a:ext cx="956592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50000"/>
              </a:lnSpc>
            </a:pPr>
            <a:r>
              <a:rPr b="1" lang="en-US" sz="6000" spc="49" strike="noStrike">
                <a:solidFill>
                  <a:srgbClr val="000000"/>
                </a:solidFill>
                <a:latin typeface="Ink Free"/>
              </a:rPr>
              <a:t>Focus on California….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3" descr=""/>
          <p:cNvPicPr/>
          <p:nvPr/>
        </p:nvPicPr>
        <p:blipFill>
          <a:blip r:embed="rId1"/>
          <a:stretch/>
        </p:blipFill>
        <p:spPr>
          <a:xfrm>
            <a:off x="2456280" y="0"/>
            <a:ext cx="9735480" cy="6850440"/>
          </a:xfrm>
          <a:prstGeom prst="rect">
            <a:avLst/>
          </a:prstGeom>
          <a:ln w="0">
            <a:noFill/>
          </a:ln>
        </p:spPr>
      </p:pic>
      <p:sp>
        <p:nvSpPr>
          <p:cNvPr id="195" name="Rectangle 2"/>
          <p:cNvSpPr/>
          <p:nvPr/>
        </p:nvSpPr>
        <p:spPr>
          <a:xfrm>
            <a:off x="1378800" y="6282360"/>
            <a:ext cx="387756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50000"/>
              </a:lnSpc>
            </a:pPr>
            <a:r>
              <a:rPr b="1" lang="en-US" sz="1800" spc="49" strike="noStrike">
                <a:solidFill>
                  <a:srgbClr val="000000"/>
                </a:solidFill>
                <a:latin typeface="Ink Free"/>
              </a:rPr>
              <a:t>Retail bottle price segment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"/>
          <p:cNvPicPr/>
          <p:nvPr/>
        </p:nvPicPr>
        <p:blipFill>
          <a:blip r:embed="rId1"/>
          <a:stretch/>
        </p:blipFill>
        <p:spPr>
          <a:xfrm>
            <a:off x="2572920" y="0"/>
            <a:ext cx="9554760" cy="674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16" descr=""/>
          <p:cNvPicPr/>
          <p:nvPr/>
        </p:nvPicPr>
        <p:blipFill>
          <a:blip r:embed="rId1"/>
          <a:stretch/>
        </p:blipFill>
        <p:spPr>
          <a:xfrm>
            <a:off x="2737080" y="162720"/>
            <a:ext cx="9454680" cy="6694920"/>
          </a:xfrm>
          <a:prstGeom prst="rect">
            <a:avLst/>
          </a:prstGeom>
          <a:ln w="0">
            <a:noFill/>
          </a:ln>
        </p:spPr>
      </p:pic>
      <p:sp>
        <p:nvSpPr>
          <p:cNvPr id="198" name="Oval 4"/>
          <p:cNvSpPr/>
          <p:nvPr/>
        </p:nvSpPr>
        <p:spPr>
          <a:xfrm>
            <a:off x="8025120" y="2231280"/>
            <a:ext cx="2124720" cy="8888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9" name="TextBox 10"/>
          <p:cNvSpPr/>
          <p:nvPr/>
        </p:nvSpPr>
        <p:spPr>
          <a:xfrm>
            <a:off x="9265320" y="835200"/>
            <a:ext cx="2397600" cy="146124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Ink Free"/>
              </a:rPr>
              <a:t>Three short crops offset reality that we aren’t in the range.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Arc 11"/>
          <p:cNvSpPr/>
          <p:nvPr/>
        </p:nvSpPr>
        <p:spPr>
          <a:xfrm rot="14802000">
            <a:off x="9169200" y="1133280"/>
            <a:ext cx="467640" cy="1606320"/>
          </a:xfrm>
          <a:prstGeom prst="arc">
            <a:avLst>
              <a:gd name="adj1" fmla="val 16200000"/>
              <a:gd name="adj2" fmla="val 0"/>
            </a:avLst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01" name="Straight Connector 12"/>
          <p:cNvCxnSpPr/>
          <p:nvPr/>
        </p:nvCxnSpPr>
        <p:spPr>
          <a:xfrm>
            <a:off x="4518000" y="3137400"/>
            <a:ext cx="7448760" cy="360"/>
          </a:xfrm>
          <a:prstGeom prst="straightConnector1">
            <a:avLst/>
          </a:prstGeom>
          <a:ln cap="rnd" w="63500">
            <a:solidFill>
              <a:srgbClr val="ff0000"/>
            </a:solidFill>
          </a:ln>
        </p:spPr>
      </p:cxnSp>
      <p:cxnSp>
        <p:nvCxnSpPr>
          <p:cNvPr id="202" name="Straight Connector 13"/>
          <p:cNvCxnSpPr/>
          <p:nvPr/>
        </p:nvCxnSpPr>
        <p:spPr>
          <a:xfrm>
            <a:off x="4518000" y="4090680"/>
            <a:ext cx="7448760" cy="360"/>
          </a:xfrm>
          <a:prstGeom prst="straightConnector1">
            <a:avLst/>
          </a:prstGeom>
          <a:ln cap="rnd" w="63500">
            <a:solidFill>
              <a:srgbClr val="ff0000"/>
            </a:solidFill>
          </a:ln>
        </p:spPr>
      </p:cxnSp>
      <p:sp>
        <p:nvSpPr>
          <p:cNvPr id="203" name="TextBox 1"/>
          <p:cNvSpPr/>
          <p:nvPr/>
        </p:nvSpPr>
        <p:spPr>
          <a:xfrm>
            <a:off x="6521040" y="3468600"/>
            <a:ext cx="3007800" cy="3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Ink Free"/>
              </a:rPr>
              <a:t>Bearing Acreage Target Range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Arrow: Up-Down 15"/>
          <p:cNvSpPr/>
          <p:nvPr/>
        </p:nvSpPr>
        <p:spPr>
          <a:xfrm>
            <a:off x="6095880" y="3316680"/>
            <a:ext cx="156600" cy="56736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5" name="Arrow: Up-Down 17"/>
          <p:cNvSpPr/>
          <p:nvPr/>
        </p:nvSpPr>
        <p:spPr>
          <a:xfrm>
            <a:off x="10028160" y="3316680"/>
            <a:ext cx="156600" cy="56736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06" name="Straight Arrow Connector 2"/>
          <p:cNvCxnSpPr/>
          <p:nvPr/>
        </p:nvCxnSpPr>
        <p:spPr>
          <a:xfrm flipV="1">
            <a:off x="8806320" y="2971800"/>
            <a:ext cx="2856960" cy="417960"/>
          </a:xfrm>
          <a:prstGeom prst="straightConnector1">
            <a:avLst/>
          </a:prstGeom>
          <a:ln w="63500">
            <a:solidFill>
              <a:srgbClr val="ff0000"/>
            </a:solidFill>
            <a:tailEnd len="med" type="triangle" w="med"/>
          </a:ln>
        </p:spPr>
      </p:cxn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261" dur="indefinite" restart="never" nodeType="tmRoot">
          <p:childTnLst>
            <p:seq>
              <p:cTn id="262" dur="indefinite" nodeType="mainSeq">
                <p:childTnLst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4"/>
          <p:cNvSpPr/>
          <p:nvPr/>
        </p:nvSpPr>
        <p:spPr>
          <a:xfrm>
            <a:off x="4955040" y="4957560"/>
            <a:ext cx="6806520" cy="1308600"/>
          </a:xfrm>
          <a:prstGeom prst="rect">
            <a:avLst/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8" name="Rectangle 6"/>
          <p:cNvSpPr/>
          <p:nvPr/>
        </p:nvSpPr>
        <p:spPr>
          <a:xfrm rot="20983200">
            <a:off x="1495440" y="1711440"/>
            <a:ext cx="3723480" cy="62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50000"/>
              </a:lnSpc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California Production &amp; Yield 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Picture 5" descr=""/>
          <p:cNvPicPr/>
          <p:nvPr/>
        </p:nvPicPr>
        <p:blipFill>
          <a:blip r:embed="rId1"/>
          <a:stretch/>
        </p:blipFill>
        <p:spPr>
          <a:xfrm>
            <a:off x="4955040" y="152280"/>
            <a:ext cx="6806520" cy="658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400"/>
    </mc:Choice>
    <mc:Fallback>
      <p:transition spd="slow"/>
    </mc:Fallback>
  </mc:AlternateContent>
  <p:timing>
    <p:tnLst>
      <p:par>
        <p:cTn id="289" dur="indefinite" restart="never" nodeType="tmRoot">
          <p:childTnLst>
            <p:seq>
              <p:cTn id="290" dur="indefinite" nodeType="mainSeq"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3"/>
          <p:cNvSpPr/>
          <p:nvPr/>
        </p:nvSpPr>
        <p:spPr>
          <a:xfrm rot="21051600">
            <a:off x="1117080" y="2016000"/>
            <a:ext cx="1113480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000000"/>
                </a:solidFill>
                <a:latin typeface="Ink Free"/>
              </a:rPr>
              <a:t>Forecasted Bearing Acres,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000000"/>
                </a:solidFill>
                <a:latin typeface="Ink Free"/>
              </a:rPr>
              <a:t>by Variety and Price Point..….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14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6"/>
          <p:cNvSpPr/>
          <p:nvPr/>
        </p:nvSpPr>
        <p:spPr>
          <a:xfrm>
            <a:off x="2044800" y="1823400"/>
            <a:ext cx="9724320" cy="1220400"/>
          </a:xfrm>
          <a:prstGeom prst="rect">
            <a:avLst/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0" name="Rectangle 2"/>
          <p:cNvSpPr/>
          <p:nvPr/>
        </p:nvSpPr>
        <p:spPr>
          <a:xfrm>
            <a:off x="2044800" y="4085280"/>
            <a:ext cx="9724320" cy="1220400"/>
          </a:xfrm>
          <a:prstGeom prst="rect">
            <a:avLst/>
          </a:prstGeom>
          <a:solidFill>
            <a:srgbClr val="ffff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1" name="Picture 18" descr=""/>
          <p:cNvPicPr/>
          <p:nvPr/>
        </p:nvPicPr>
        <p:blipFill>
          <a:blip r:embed="rId1"/>
          <a:stretch/>
        </p:blipFill>
        <p:spPr>
          <a:xfrm rot="19265400">
            <a:off x="-623880" y="101880"/>
            <a:ext cx="1247400" cy="218880"/>
          </a:xfrm>
          <a:prstGeom prst="rect">
            <a:avLst/>
          </a:prstGeom>
          <a:ln w="0">
            <a:noFill/>
          </a:ln>
        </p:spPr>
      </p:pic>
      <p:sp>
        <p:nvSpPr>
          <p:cNvPr id="132" name="Rectangle 7"/>
          <p:cNvSpPr/>
          <p:nvPr/>
        </p:nvSpPr>
        <p:spPr>
          <a:xfrm>
            <a:off x="2215080" y="595440"/>
            <a:ext cx="10356120" cy="10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600" spc="49" strike="noStrike">
                <a:solidFill>
                  <a:srgbClr val="7f2347"/>
                </a:solidFill>
                <a:latin typeface="Britannic Bold"/>
              </a:rPr>
              <a:t>Presentation Themes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tangle 16"/>
          <p:cNvSpPr/>
          <p:nvPr/>
        </p:nvSpPr>
        <p:spPr>
          <a:xfrm>
            <a:off x="938880" y="1931040"/>
            <a:ext cx="11996640" cy="448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marL="857160" indent="-85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Apprehension (2023)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Recovery (2022)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Uncertainty (2021)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Correction (2020)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"/>
          <p:cNvPicPr/>
          <p:nvPr/>
        </p:nvPicPr>
        <p:blipFill>
          <a:blip r:embed="rId1"/>
          <a:stretch/>
        </p:blipFill>
        <p:spPr>
          <a:xfrm>
            <a:off x="2420640" y="0"/>
            <a:ext cx="9771120" cy="686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2399040" y="86040"/>
            <a:ext cx="97927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3"/>
          <p:cNvSpPr/>
          <p:nvPr/>
        </p:nvSpPr>
        <p:spPr>
          <a:xfrm>
            <a:off x="1069920" y="1086840"/>
            <a:ext cx="123015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3200" spc="49" strike="noStrike">
                <a:solidFill>
                  <a:srgbClr val="000000"/>
                </a:solidFill>
                <a:latin typeface="Ink Free"/>
              </a:rPr>
              <a:t>For Regions Likely Producing Grapes for Wines &lt;$6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Box 5"/>
          <p:cNvSpPr/>
          <p:nvPr/>
        </p:nvSpPr>
        <p:spPr>
          <a:xfrm>
            <a:off x="1714320" y="2027160"/>
            <a:ext cx="10328040" cy="60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600" spc="-1" strike="noStrike">
                <a:solidFill>
                  <a:srgbClr val="000000"/>
                </a:solidFill>
                <a:latin typeface="Ink Free"/>
              </a:rPr>
              <a:t>Very few grapes available on spot market; supply mostly contracted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600" spc="-1" strike="noStrike">
                <a:solidFill>
                  <a:srgbClr val="000000"/>
                </a:solidFill>
                <a:latin typeface="Ink Free"/>
              </a:rPr>
              <a:t>Development skews toward varieties that have above average production, are easily “mechanized” and likely to be harvested early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600" spc="-1" strike="noStrike">
                <a:solidFill>
                  <a:srgbClr val="000000"/>
                </a:solidFill>
                <a:latin typeface="Ink Free"/>
              </a:rPr>
              <a:t>Market dynamics, water limitations and vineyard removal regulation will continue to encourage overall reductions in acreage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600" spc="-1" strike="noStrike">
                <a:solidFill>
                  <a:srgbClr val="000000"/>
                </a:solidFill>
                <a:latin typeface="Ink Free"/>
              </a:rPr>
              <a:t>Opportunity comes from need for low-cost grapes, not from growth of wines &lt;$6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Rectangle 4"/>
          <p:cNvSpPr/>
          <p:nvPr/>
        </p:nvSpPr>
        <p:spPr>
          <a:xfrm>
            <a:off x="2342520" y="276840"/>
            <a:ext cx="1084536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Comments and Considerations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5" dur="indefinite" restart="never" nodeType="tmRoot">
          <p:childTnLst>
            <p:seq>
              <p:cTn id="296" dur="indefinite" nodeType="mainSeq"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5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5" dur="5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6" dur="5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9" dur="5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0" dur="5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3" dur="5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5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" descr=""/>
          <p:cNvPicPr/>
          <p:nvPr/>
        </p:nvPicPr>
        <p:blipFill>
          <a:blip r:embed="rId1"/>
          <a:stretch/>
        </p:blipFill>
        <p:spPr>
          <a:xfrm>
            <a:off x="2088720" y="212040"/>
            <a:ext cx="10103040" cy="664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" descr=""/>
          <p:cNvPicPr/>
          <p:nvPr/>
        </p:nvPicPr>
        <p:blipFill>
          <a:blip r:embed="rId1"/>
          <a:stretch/>
        </p:blipFill>
        <p:spPr>
          <a:xfrm>
            <a:off x="2348640" y="142920"/>
            <a:ext cx="9778680" cy="67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3"/>
          <p:cNvSpPr/>
          <p:nvPr/>
        </p:nvSpPr>
        <p:spPr>
          <a:xfrm>
            <a:off x="866520" y="1086840"/>
            <a:ext cx="1270908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3200" spc="49" strike="noStrike">
                <a:solidFill>
                  <a:srgbClr val="000000"/>
                </a:solidFill>
                <a:latin typeface="Ink Free"/>
              </a:rPr>
              <a:t>For Regions Likely Producing Grapes for Wines $6-11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Box 5"/>
          <p:cNvSpPr/>
          <p:nvPr/>
        </p:nvSpPr>
        <p:spPr>
          <a:xfrm>
            <a:off x="1818360" y="1852920"/>
            <a:ext cx="10476000" cy="84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Some buyers adjusting inventory by selling grapes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Pressure to commoditize varietal grape production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Increasing opportunities to provide lower cost supply for wineries producing wines &gt;$11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Gap is widening between grower and winery price expectations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(Creates disagreements about “market value” of grapes)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Lack of re-investment persists amongst “traditional” growers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Rectangle 4"/>
          <p:cNvSpPr/>
          <p:nvPr/>
        </p:nvSpPr>
        <p:spPr>
          <a:xfrm>
            <a:off x="2342520" y="276840"/>
            <a:ext cx="1084536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Comments and Considerations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5" dur="indefinite" restart="never" nodeType="tmRoot">
          <p:childTnLst>
            <p:seq>
              <p:cTn id="316" dur="indefinite" nodeType="mainSeq"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1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2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9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5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7" dur="50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50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500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2268000" y="115920"/>
            <a:ext cx="9841320" cy="666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" descr=""/>
          <p:cNvPicPr/>
          <p:nvPr/>
        </p:nvPicPr>
        <p:blipFill>
          <a:blip r:embed="rId1"/>
          <a:stretch/>
        </p:blipFill>
        <p:spPr>
          <a:xfrm>
            <a:off x="2545920" y="0"/>
            <a:ext cx="9572400" cy="695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3"/>
          <p:cNvSpPr/>
          <p:nvPr/>
        </p:nvSpPr>
        <p:spPr>
          <a:xfrm>
            <a:off x="623880" y="996120"/>
            <a:ext cx="129992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3200" spc="49" strike="noStrike">
                <a:solidFill>
                  <a:srgbClr val="000000"/>
                </a:solidFill>
                <a:latin typeface="Ink Free"/>
              </a:rPr>
              <a:t>For Regions Likely Producing Grapes for Wines $11-25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5"/>
          <p:cNvSpPr/>
          <p:nvPr/>
        </p:nvSpPr>
        <p:spPr>
          <a:xfrm>
            <a:off x="1558800" y="1581120"/>
            <a:ext cx="10476000" cy="712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Continuing opportunities exist to provide lower cost supply for wineries producing wines &gt;$25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Simultaneous growth in supply and demand can create imbalance, making for unpredictable markets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With Pinot Noir widely felt to be in oversupply, focus shifts back to Cabernet Sauvignon, Chardonnay and now Sauvignon Blanc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Vineyard expansion continues to be mostly tied to private investment money and wineries, but not independent growers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ctangle 4"/>
          <p:cNvSpPr/>
          <p:nvPr/>
        </p:nvSpPr>
        <p:spPr>
          <a:xfrm>
            <a:off x="2360520" y="255960"/>
            <a:ext cx="1084536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Comments and Considerations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3" dur="indefinite" restart="never" nodeType="tmRoot">
          <p:childTnLst>
            <p:seq>
              <p:cTn id="344" dur="indefinite" nodeType="mainSeq"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3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4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7" dur="5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8" dur="5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5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"/>
          <p:cNvPicPr/>
          <p:nvPr/>
        </p:nvPicPr>
        <p:blipFill>
          <a:blip r:embed="rId1"/>
          <a:stretch/>
        </p:blipFill>
        <p:spPr>
          <a:xfrm>
            <a:off x="2268000" y="0"/>
            <a:ext cx="9923400" cy="685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4" descr=""/>
          <p:cNvPicPr/>
          <p:nvPr/>
        </p:nvPicPr>
        <p:blipFill>
          <a:blip r:embed="rId1"/>
          <a:stretch/>
        </p:blipFill>
        <p:spPr>
          <a:xfrm rot="691200">
            <a:off x="4147200" y="-7200"/>
            <a:ext cx="6181920" cy="7380000"/>
          </a:xfrm>
          <a:prstGeom prst="rect">
            <a:avLst/>
          </a:prstGeom>
          <a:ln w="2540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" descr=""/>
          <p:cNvPicPr/>
          <p:nvPr/>
        </p:nvPicPr>
        <p:blipFill>
          <a:blip r:embed="rId1"/>
          <a:stretch/>
        </p:blipFill>
        <p:spPr>
          <a:xfrm>
            <a:off x="2527920" y="0"/>
            <a:ext cx="9663480" cy="691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3"/>
          <p:cNvSpPr/>
          <p:nvPr/>
        </p:nvSpPr>
        <p:spPr>
          <a:xfrm>
            <a:off x="925200" y="1086840"/>
            <a:ext cx="125913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3200" spc="49" strike="noStrike">
                <a:solidFill>
                  <a:srgbClr val="000000"/>
                </a:solidFill>
                <a:latin typeface="Ink Free"/>
              </a:rPr>
              <a:t>For Regions Likely Producing Grapes for Wines &gt;$25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Box 5"/>
          <p:cNvSpPr/>
          <p:nvPr/>
        </p:nvSpPr>
        <p:spPr>
          <a:xfrm>
            <a:off x="1809720" y="1854720"/>
            <a:ext cx="10164600" cy="712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AVA-based programs continue to move to “coastal” or even “California” due to rising grape cost and limited supply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Overall acreage will not be increasing; grape demand/pricing will be mostly driven by smaller, high-end programs/labels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Pressure for production to homogenize around a few key varieties within regions will continue – mostly shifting to reds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Drastic changes in the economy or stock market are of concern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Rectangle 4"/>
          <p:cNvSpPr/>
          <p:nvPr/>
        </p:nvSpPr>
        <p:spPr>
          <a:xfrm>
            <a:off x="2342520" y="276840"/>
            <a:ext cx="1084536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Comments and Considerations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3" dur="indefinite" restart="never" nodeType="tmRoot">
          <p:childTnLst>
            <p:seq>
              <p:cTn id="364" dur="indefinite" nodeType="mainSeq"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5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5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7" dur="50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50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1" dur="5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2" dur="5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5"/>
          <p:cNvSpPr/>
          <p:nvPr/>
        </p:nvSpPr>
        <p:spPr>
          <a:xfrm rot="20963400">
            <a:off x="461880" y="2079000"/>
            <a:ext cx="1240236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Wrapping it up: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7200" spc="49" strike="noStrike">
                <a:solidFill>
                  <a:srgbClr val="000000"/>
                </a:solidFill>
                <a:latin typeface="Ink Free"/>
              </a:rPr>
              <a:t>Conclusions &amp; Cautions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14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6"/>
          <p:cNvSpPr/>
          <p:nvPr/>
        </p:nvSpPr>
        <p:spPr>
          <a:xfrm>
            <a:off x="4692600" y="491400"/>
            <a:ext cx="41144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4000" spc="49" strike="noStrike">
                <a:solidFill>
                  <a:srgbClr val="000000"/>
                </a:solidFill>
                <a:latin typeface="Ink Free"/>
              </a:rPr>
              <a:t>In General…..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Box 7"/>
          <p:cNvSpPr/>
          <p:nvPr/>
        </p:nvSpPr>
        <p:spPr>
          <a:xfrm>
            <a:off x="1748880" y="1340280"/>
            <a:ext cx="10349640" cy="84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The winegrape market might be frustrating in 2023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1028880" indent="-5716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hot/cold, up/down, start/stop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“</a:t>
            </a: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Apprehension” is currently tempering buyer response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Opportunities exist side-by-side with challenges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Planting remains moderate, concentrated in growth areas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An above-average crop can still cause market disruption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800" spc="-1" strike="noStrike">
                <a:solidFill>
                  <a:srgbClr val="000000"/>
                </a:solidFill>
                <a:latin typeface="Ink Free"/>
              </a:rPr>
              <a:t>Any significant market disruption will likely spur vineyard removals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3" dur="indefinite" restart="never" nodeType="tmRoot">
          <p:childTnLst>
            <p:seq>
              <p:cTn id="384" dur="indefinite" nodeType="mainSeq"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9" dur="50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50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3" dur="50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4" dur="50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7" dur="50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50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1" dur="5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2" dur="5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5" dur="5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5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9" dur="500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0" dur="500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3" dur="500" fill="hold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4" dur="500" fill="hold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7"/>
          <p:cNvSpPr/>
          <p:nvPr/>
        </p:nvSpPr>
        <p:spPr>
          <a:xfrm>
            <a:off x="1064880" y="503280"/>
            <a:ext cx="11572560" cy="21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6600" spc="299" strike="noStrike">
                <a:solidFill>
                  <a:srgbClr val="660033"/>
                </a:solidFill>
                <a:latin typeface="Brush Script MT"/>
              </a:rPr>
              <a:t>For more information,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600" spc="299" strike="noStrike">
                <a:solidFill>
                  <a:srgbClr val="660033"/>
                </a:solidFill>
                <a:latin typeface="Brush Script MT"/>
              </a:rPr>
              <a:t>visit us at booth 304…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Picture 4" descr=""/>
          <p:cNvPicPr/>
          <p:nvPr/>
        </p:nvPicPr>
        <p:blipFill>
          <a:blip r:embed="rId1"/>
          <a:srcRect l="2764" t="16239" r="2583" b="-380"/>
          <a:stretch/>
        </p:blipFill>
        <p:spPr>
          <a:xfrm>
            <a:off x="10460520" y="5394960"/>
            <a:ext cx="1645560" cy="1462680"/>
          </a:xfrm>
          <a:prstGeom prst="rect">
            <a:avLst/>
          </a:prstGeom>
          <a:ln w="0">
            <a:noFill/>
          </a:ln>
        </p:spPr>
      </p:pic>
      <p:sp>
        <p:nvSpPr>
          <p:cNvPr id="236" name="Speech Bubble: Oval 12"/>
          <p:cNvSpPr/>
          <p:nvPr/>
        </p:nvSpPr>
        <p:spPr>
          <a:xfrm rot="20085600">
            <a:off x="9259560" y="4081320"/>
            <a:ext cx="2869200" cy="132156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7" name="Rectangle 13"/>
          <p:cNvSpPr/>
          <p:nvPr/>
        </p:nvSpPr>
        <p:spPr>
          <a:xfrm rot="20110800">
            <a:off x="8586720" y="4359960"/>
            <a:ext cx="402444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660033"/>
                </a:solidFill>
                <a:latin typeface="Brush Script MT"/>
              </a:rPr>
              <a:t>Thank you!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Picture 2" descr=""/>
          <p:cNvPicPr/>
          <p:nvPr/>
        </p:nvPicPr>
        <p:blipFill>
          <a:blip r:embed="rId2"/>
          <a:stretch/>
        </p:blipFill>
        <p:spPr>
          <a:xfrm rot="21226200">
            <a:off x="2357640" y="2695320"/>
            <a:ext cx="6071400" cy="384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5"/>
          <p:cNvSpPr/>
          <p:nvPr/>
        </p:nvSpPr>
        <p:spPr>
          <a:xfrm>
            <a:off x="1863360" y="3271680"/>
            <a:ext cx="9890640" cy="25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“</a:t>
            </a: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Anxiety or fear that something bad or unpleasant will happen”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3"/>
          <p:cNvSpPr/>
          <p:nvPr/>
        </p:nvSpPr>
        <p:spPr>
          <a:xfrm>
            <a:off x="468720" y="1268640"/>
            <a:ext cx="13049640" cy="10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600" spc="49" strike="noStrike">
                <a:solidFill>
                  <a:srgbClr val="7f2347"/>
                </a:solidFill>
                <a:latin typeface="Ink Free"/>
              </a:rPr>
              <a:t>Definition of Apprehension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6"/>
          <p:cNvSpPr/>
          <p:nvPr/>
        </p:nvSpPr>
        <p:spPr>
          <a:xfrm>
            <a:off x="2608560" y="6458040"/>
            <a:ext cx="817956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2000" spc="49" strike="noStrike">
                <a:solidFill>
                  <a:srgbClr val="000000"/>
                </a:solidFill>
                <a:latin typeface="Ink Free"/>
              </a:rPr>
              <a:t>Source: Oxford Languages, 2023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3207600" y="348120"/>
            <a:ext cx="88311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000" spc="49" strike="noStrike">
                <a:solidFill>
                  <a:srgbClr val="7f2347"/>
                </a:solidFill>
                <a:latin typeface="Ink Free"/>
              </a:rPr>
              <a:t>Why Apprehension?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5"/>
          <p:cNvSpPr/>
          <p:nvPr/>
        </p:nvSpPr>
        <p:spPr>
          <a:xfrm>
            <a:off x="522720" y="2018160"/>
            <a:ext cx="13016160" cy="42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marL="571680" indent="-571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Economic Pressures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lvl="1" marL="1143000" indent="-6858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Interest Rates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lvl="1" marL="1143000" indent="-6858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Inflation (increasing costs)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lvl="1" marL="1143000" indent="-6858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Recession Potential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lvl="1" marL="1143000" indent="-6858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Waning Consumer Confidence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l"/>
  </p:transition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nodeType="after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/>
          <p:nvPr/>
        </p:nvSpPr>
        <p:spPr>
          <a:xfrm>
            <a:off x="337320" y="1891080"/>
            <a:ext cx="12957120" cy="42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marL="571680" indent="-571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Global Pressures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lvl="1" marL="1143000" indent="-6858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Strength of US Dollar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lvl="1" marL="1143000" indent="-6858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Declining World Consumption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lvl="1" marL="1143000" indent="-6858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“</a:t>
            </a: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Long” Southern Hemisphere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lvl="1" marL="1143000" indent="-6858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Conflict in Ukraine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3"/>
          <p:cNvSpPr/>
          <p:nvPr/>
        </p:nvSpPr>
        <p:spPr>
          <a:xfrm>
            <a:off x="3207600" y="348120"/>
            <a:ext cx="88311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000" spc="49" strike="noStrike">
                <a:solidFill>
                  <a:srgbClr val="7f2347"/>
                </a:solidFill>
                <a:latin typeface="Ink Free"/>
              </a:rPr>
              <a:t>Why Apprehension?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nodeType="after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5"/>
          <p:cNvSpPr/>
          <p:nvPr/>
        </p:nvSpPr>
        <p:spPr>
          <a:xfrm>
            <a:off x="-230040" y="2018880"/>
            <a:ext cx="14032800" cy="374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marL="571680" indent="-571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Consumer/Beverage Market Pressure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lvl="1" marL="1028880" indent="-5716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No/Low Alcohol Popularity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lvl="1" marL="1028880" indent="-5716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Alternative Drink Options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lvl="1" marL="1028880" indent="-5716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Demographic/Generational Concerns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lvl="1" marL="1028880" indent="-5716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4800" spc="49" strike="noStrike">
                <a:solidFill>
                  <a:srgbClr val="000000"/>
                </a:solidFill>
                <a:latin typeface="Ink Free"/>
              </a:rPr>
              <a:t>Lack of Industry Growth (Volume)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3"/>
          <p:cNvSpPr/>
          <p:nvPr/>
        </p:nvSpPr>
        <p:spPr>
          <a:xfrm>
            <a:off x="3207600" y="348120"/>
            <a:ext cx="88311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000" spc="49" strike="noStrike">
                <a:solidFill>
                  <a:srgbClr val="7f2347"/>
                </a:solidFill>
                <a:latin typeface="Ink Free"/>
              </a:rPr>
              <a:t>Why Apprehension?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3"/>
          <p:cNvSpPr/>
          <p:nvPr/>
        </p:nvSpPr>
        <p:spPr>
          <a:xfrm>
            <a:off x="3207600" y="348120"/>
            <a:ext cx="88311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6000" spc="49" strike="noStrike">
                <a:solidFill>
                  <a:srgbClr val="7f2347"/>
                </a:solidFill>
                <a:latin typeface="Ink Free"/>
              </a:rPr>
              <a:t>Why Apprehension?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Arrow: Down 1"/>
          <p:cNvSpPr/>
          <p:nvPr/>
        </p:nvSpPr>
        <p:spPr>
          <a:xfrm rot="10800000">
            <a:off x="8123400" y="2442960"/>
            <a:ext cx="923040" cy="1998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6" name="Rectangle 4"/>
          <p:cNvSpPr/>
          <p:nvPr/>
        </p:nvSpPr>
        <p:spPr>
          <a:xfrm>
            <a:off x="232560" y="3231360"/>
            <a:ext cx="989064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Grape Prices Are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Arrow: Down 6"/>
          <p:cNvSpPr/>
          <p:nvPr/>
        </p:nvSpPr>
        <p:spPr>
          <a:xfrm rot="10800000">
            <a:off x="9952200" y="1578600"/>
            <a:ext cx="923040" cy="1998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8" name="Arrow: Down 7"/>
          <p:cNvSpPr/>
          <p:nvPr/>
        </p:nvSpPr>
        <p:spPr>
          <a:xfrm rot="10800000">
            <a:off x="9028800" y="2013840"/>
            <a:ext cx="923040" cy="1998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9" name="Rectangle 8"/>
          <p:cNvSpPr/>
          <p:nvPr/>
        </p:nvSpPr>
        <p:spPr>
          <a:xfrm>
            <a:off x="1790640" y="5171760"/>
            <a:ext cx="9890640" cy="17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threePt"/>
            </a:scene3d>
            <a:sp3d prstMaterial="matte">
              <a:bevelT w="127000" h="127000"/>
              <a:bevelB w="127000" h="127000"/>
            </a:sp3d>
          </a:bodyPr>
          <a:p>
            <a:pPr algn="ctr">
              <a:lnSpc>
                <a:spcPct val="100000"/>
              </a:lnSpc>
            </a:pP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…</a:t>
            </a:r>
            <a:r>
              <a:rPr b="1" lang="en-US" sz="5400" spc="49" strike="noStrike">
                <a:solidFill>
                  <a:srgbClr val="000000"/>
                </a:solidFill>
                <a:latin typeface="Ink Free"/>
              </a:rPr>
              <a:t>.and supply is generally tighter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Application>LibreOffice/7.4.4.2$Linux_X86_64 LibreOffice_project/40$Build-2</Application>
  <AppVersion>15.0000</AppVersion>
  <Words>881</Words>
  <Paragraphs>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2023-01-17T22:05:14Z</dcterms:created>
  <dc:creator>Jeff Bitter</dc:creator>
  <dc:description/>
  <dc:language>en-US</dc:language>
  <cp:lastModifiedBy>Jerry Sypkens</cp:lastModifiedBy>
  <dcterms:modified xsi:type="dcterms:W3CDTF">2023-02-03T19:03:21Z</dcterms:modified>
  <cp:revision>76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44</vt:r8>
  </property>
</Properties>
</file>