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4.xml.rels" ContentType="application/vnd.openxmlformats-package.relationships+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customXml/item4.xml" ContentType="application/xml"/>
  <Override PartName="/customXml/itemProps4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customXml" Target="../customXml/item4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4557F67-472F-4594-9B00-A4BD19689841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5FC59B9-C412-4861-B70B-8152CD4A17AC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2A41C1E-B8E0-4608-B896-1D0423B15A4B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D2135AD-5C2E-48A4-AEB0-46EDD767A617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C47621-3C0F-4470-AA67-BD05A220AAD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C4CEF1-107D-4AB5-AA88-F4E32F4B5F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02EEAA-7DDD-478C-936B-E7BC84E189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41E7E4-2184-4E31-9440-A76B7DFA3B1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401DF8-0C61-4F40-BAD0-46F3D4CCD3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A4E4D0-2FF7-4A99-A752-81E42E7A9B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F4372F-513D-4C87-BF35-AA30BAA1A8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BC7B4C-B260-4E3B-8D66-219AA27EA9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C23B77-9810-4170-8440-B1376EF84B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6B52BC-8931-4FCD-94C1-59F3C8370A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2D332C-1B73-4DB7-8BE3-87913BE667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B6D18C-F9C4-4AAC-A9D2-7717753536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E991F4B-F6E6-40CF-B613-D733829EA0FA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"/>
          <p:cNvSpPr/>
          <p:nvPr/>
        </p:nvSpPr>
        <p:spPr>
          <a:xfrm>
            <a:off x="304920" y="1981080"/>
            <a:ext cx="112773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Enología de Conciencia Ambiental y Sustentable  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49" name="Text Box 6"/>
          <p:cNvSpPr/>
          <p:nvPr/>
        </p:nvSpPr>
        <p:spPr>
          <a:xfrm>
            <a:off x="4952880" y="3809880"/>
            <a:ext cx="6476760" cy="97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Alaina Velasquez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Gerente de investigación – Opus One Winery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4"/>
          <p:cNvSpPr/>
          <p:nvPr/>
        </p:nvSpPr>
        <p:spPr>
          <a:xfrm>
            <a:off x="314280" y="1523880"/>
            <a:ext cx="43336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Nuestros objetivos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 Box 5"/>
          <p:cNvSpPr/>
          <p:nvPr/>
        </p:nvSpPr>
        <p:spPr>
          <a:xfrm>
            <a:off x="609480" y="2286000"/>
            <a:ext cx="4381200" cy="321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Carbono negativo en 2030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Una expresión pura en tiempo y lugar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"/>
          <p:cNvSpPr/>
          <p:nvPr/>
        </p:nvSpPr>
        <p:spPr>
          <a:xfrm>
            <a:off x="152280" y="1523880"/>
            <a:ext cx="8915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Como llegamos a nuestros objetivos?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 Box 5"/>
          <p:cNvSpPr/>
          <p:nvPr/>
        </p:nvSpPr>
        <p:spPr>
          <a:xfrm>
            <a:off x="914400" y="2362320"/>
            <a:ext cx="6324120" cy="280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 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Prácticas ecológicas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lnSpc>
                <a:spcPct val="100000"/>
              </a:lnSpc>
              <a:spcBef>
                <a:spcPts val="1400"/>
              </a:spcBef>
              <a:buClr>
                <a:srgbClr val="404040"/>
              </a:buClr>
              <a:buSzPct val="70000"/>
              <a:buFont typeface="StarSymbol"/>
              <a:buChar char="-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Captura de dióxido de carbono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Elaboración del vino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Levadura nativa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Arrow: Curved Down 7"/>
          <p:cNvSpPr/>
          <p:nvPr/>
        </p:nvSpPr>
        <p:spPr>
          <a:xfrm>
            <a:off x="7810560" y="2262240"/>
            <a:ext cx="3158640" cy="8838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>
            <a:solidFill>
              <a:srgbClr val="8aa5a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5" name="Arrow: Curved Down 8"/>
          <p:cNvSpPr/>
          <p:nvPr/>
        </p:nvSpPr>
        <p:spPr>
          <a:xfrm rot="10800000">
            <a:off x="7810920" y="5521680"/>
            <a:ext cx="3006360" cy="8838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>
            <a:solidFill>
              <a:srgbClr val="8aa5a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"/>
          <p:cNvSpPr/>
          <p:nvPr/>
        </p:nvSpPr>
        <p:spPr>
          <a:xfrm>
            <a:off x="31896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Prácticas Sostenibles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 Box 9"/>
          <p:cNvSpPr/>
          <p:nvPr/>
        </p:nvSpPr>
        <p:spPr>
          <a:xfrm>
            <a:off x="3932280" y="2143080"/>
            <a:ext cx="4296960" cy="406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Napa Green </a:t>
            </a: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(napagreen.org)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Captura de dióxido de carbono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10667880" y="6643800"/>
            <a:ext cx="456840" cy="213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4"/>
          <p:cNvSpPr/>
          <p:nvPr/>
        </p:nvSpPr>
        <p:spPr>
          <a:xfrm>
            <a:off x="304920" y="14320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Elaboración del vino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 Box 9"/>
          <p:cNvSpPr/>
          <p:nvPr/>
        </p:nvSpPr>
        <p:spPr>
          <a:xfrm>
            <a:off x="6324480" y="2087640"/>
            <a:ext cx="6400440" cy="589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Nuestra filosofía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50000"/>
              </a:lnSpc>
              <a:spcBef>
                <a:spcPts val="1599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-  </a:t>
            </a: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Tiempo de cosecha 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5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-   Monitoreo (uso de productos orgánicos)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5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-  Levadura nativa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50000"/>
              </a:lnSpc>
              <a:spcBef>
                <a:spcPts val="1599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50000"/>
              </a:lnSpc>
              <a:spcBef>
                <a:spcPts val="1599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4"/>
          <p:cNvSpPr/>
          <p:nvPr/>
        </p:nvSpPr>
        <p:spPr>
          <a:xfrm>
            <a:off x="304920" y="137160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Levadura Nativa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 Box 9"/>
          <p:cNvSpPr/>
          <p:nvPr/>
        </p:nvSpPr>
        <p:spPr>
          <a:xfrm>
            <a:off x="5638680" y="2133720"/>
            <a:ext cx="4952520" cy="268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¿Porque?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Historia y el proceso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4"/>
          <p:cNvSpPr/>
          <p:nvPr/>
        </p:nvSpPr>
        <p:spPr>
          <a:xfrm>
            <a:off x="304920" y="137160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1" lang="en-US" sz="36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Levadura Nativa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Text Box 9"/>
          <p:cNvSpPr/>
          <p:nvPr/>
        </p:nvSpPr>
        <p:spPr>
          <a:xfrm>
            <a:off x="673200" y="2416320"/>
            <a:ext cx="5257440" cy="248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2011 y 2019 Opus One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Lo que sabemos y lo que no sabemos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" name="Straight Arrow Connector 6"/>
          <p:cNvCxnSpPr/>
          <p:nvPr/>
        </p:nvCxnSpPr>
        <p:spPr>
          <a:xfrm flipH="1">
            <a:off x="7445160" y="1917360"/>
            <a:ext cx="1209960" cy="34200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66" name="Straight Arrow Connector 9"/>
          <p:cNvCxnSpPr/>
          <p:nvPr/>
        </p:nvCxnSpPr>
        <p:spPr>
          <a:xfrm>
            <a:off x="9672480" y="1973160"/>
            <a:ext cx="1128960" cy="33840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67" name="Straight Arrow Connector 11"/>
          <p:cNvCxnSpPr/>
          <p:nvPr/>
        </p:nvCxnSpPr>
        <p:spPr>
          <a:xfrm>
            <a:off x="9172440" y="1933560"/>
            <a:ext cx="360" cy="45756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68" name="Plus Sign 29"/>
          <p:cNvSpPr/>
          <p:nvPr/>
        </p:nvSpPr>
        <p:spPr>
          <a:xfrm>
            <a:off x="7018200" y="3786120"/>
            <a:ext cx="420480" cy="337680"/>
          </a:xfrm>
          <a:prstGeom prst="mathPlus">
            <a:avLst>
              <a:gd name="adj1" fmla="val 3780"/>
            </a:avLst>
          </a:prstGeom>
          <a:solidFill>
            <a:schemeClr val="tx2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32040" bIns="-3204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  <p:sp>
        <p:nvSpPr>
          <p:cNvPr id="69" name="Plus Sign 32"/>
          <p:cNvSpPr/>
          <p:nvPr/>
        </p:nvSpPr>
        <p:spPr>
          <a:xfrm>
            <a:off x="11091960" y="3786120"/>
            <a:ext cx="420480" cy="337680"/>
          </a:xfrm>
          <a:prstGeom prst="mathPlus">
            <a:avLst>
              <a:gd name="adj1" fmla="val 3780"/>
            </a:avLst>
          </a:prstGeom>
          <a:solidFill>
            <a:schemeClr val="tx2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32040" bIns="-3204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  <p:sp>
        <p:nvSpPr>
          <p:cNvPr id="70" name="Plus Sign 33"/>
          <p:cNvSpPr/>
          <p:nvPr/>
        </p:nvSpPr>
        <p:spPr>
          <a:xfrm>
            <a:off x="9010800" y="3797280"/>
            <a:ext cx="420480" cy="337680"/>
          </a:xfrm>
          <a:prstGeom prst="mathPlus">
            <a:avLst>
              <a:gd name="adj1" fmla="val 3780"/>
            </a:avLst>
          </a:prstGeom>
          <a:solidFill>
            <a:schemeClr val="tx2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32040" bIns="-3204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  <p:cxnSp>
        <p:nvCxnSpPr>
          <p:cNvPr id="71" name="Straight Arrow Connector 34"/>
          <p:cNvCxnSpPr/>
          <p:nvPr/>
        </p:nvCxnSpPr>
        <p:spPr>
          <a:xfrm>
            <a:off x="7227720" y="4962240"/>
            <a:ext cx="1213200" cy="50220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72" name="Straight Arrow Connector 35"/>
          <p:cNvCxnSpPr/>
          <p:nvPr/>
        </p:nvCxnSpPr>
        <p:spPr>
          <a:xfrm flipH="1">
            <a:off x="10083600" y="4976640"/>
            <a:ext cx="1311480" cy="58608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73" name="Straight Arrow Connector 36"/>
          <p:cNvCxnSpPr/>
          <p:nvPr/>
        </p:nvCxnSpPr>
        <p:spPr>
          <a:xfrm>
            <a:off x="9219960" y="5006880"/>
            <a:ext cx="360" cy="262080"/>
          </a:xfrm>
          <a:prstGeom prst="straightConnector1">
            <a:avLst/>
          </a:prstGeom>
          <a:ln w="57150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4"/>
          <p:cNvSpPr/>
          <p:nvPr/>
        </p:nvSpPr>
        <p:spPr>
          <a:xfrm>
            <a:off x="3238560" y="2595600"/>
            <a:ext cx="571464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b="0" lang="en-US" sz="4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Gracias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 Box 5"/>
          <p:cNvSpPr/>
          <p:nvPr/>
        </p:nvSpPr>
        <p:spPr>
          <a:xfrm>
            <a:off x="1828800" y="4876920"/>
            <a:ext cx="8534160" cy="126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Alaina Velasquez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Alaina.Velasquez@opusonewinery.com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_rels/item4.xml.rels><?xml version="1.0" encoding="UTF-8"?>
<Relationships xmlns="http://schemas.openxmlformats.org/package/2006/relationships"><Relationship Id="rId1" Type="http://schemas.openxmlformats.org/officeDocument/2006/relationships/customXmlProps" Target="itemProps4.xml"/>
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E219686-5DFE-49EC-ADDC-EB04E1B5590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9e5e87a-4acd-4530-9121-52987b7c744c"/>
    <ds:schemaRef ds:uri="986d2df0-7854-4426-a8f5-9e3d3380399b"/>
  </ds:schemaRefs>
</ds:datastoreItem>
</file>

<file path=customXml/itemProps3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AF3C5CF-5355-47BD-A594-90825089F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37657</TotalTime>
  <Application>LibreOffice/7.4.4.2$Linux_X86_64 LibreOffice_project/40$Build-2</Application>
  <AppVersion>15.0000</AppVersion>
  <Words>127</Words>
  <Paragraphs>31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2023-02-03T23:44:20Z</dcterms:modified>
  <cp:revision>100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</vt:r8>
  </property>
  <property fmtid="{D5CDD505-2E9C-101B-9397-08002B2CF9AE}" pid="3" name="Order">
    <vt:lpwstr>12476800.0000000</vt:lpwstr>
  </property>
  <property fmtid="{D5CDD505-2E9C-101B-9397-08002B2CF9AE}" pid="4" name="PresentationFormat">
    <vt:lpwstr>Widescreen</vt:lpwstr>
  </property>
  <property fmtid="{D5CDD505-2E9C-101B-9397-08002B2CF9AE}" pid="5" name="Slides">
    <vt:r8>8</vt:r8>
  </property>
  <property fmtid="{D5CDD505-2E9C-101B-9397-08002B2CF9AE}" pid="6" name="TaxCatchAll">
    <vt:lpwstr/>
  </property>
  <property fmtid="{D5CDD505-2E9C-101B-9397-08002B2CF9AE}" pid="7" name="_ip_UnifiedCompliancePolicyProperties">
    <vt:lpwstr/>
  </property>
  <property fmtid="{D5CDD505-2E9C-101B-9397-08002B2CF9AE}" pid="8" name="_ip_UnifiedCompliancePolicyUIAction">
    <vt:lpwstr/>
  </property>
  <property fmtid="{D5CDD505-2E9C-101B-9397-08002B2CF9AE}" pid="9" name="display_urn:schemas-microsoft-com:office:office#Author">
    <vt:lpwstr>Daniel Friedlander</vt:lpwstr>
  </property>
  <property fmtid="{D5CDD505-2E9C-101B-9397-08002B2CF9AE}" pid="10" name="display_urn:schemas-microsoft-com:office:office#Editor">
    <vt:lpwstr>Daniel Friedlander</vt:lpwstr>
  </property>
  <property fmtid="{D5CDD505-2E9C-101B-9397-08002B2CF9AE}" pid="11" name="lcf76f155ced4ddcb4097134ff3c332f">
    <vt:lpwstr/>
  </property>
</Properties>
</file>