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080224-E0EE-48CD-9DFD-AC8DBACCC1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B01739-32AF-4542-A6BD-5679C965B7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CDCA70-81FB-4117-AE48-EAC6DE3C74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1CD94C-97D7-4B92-92F2-EA3B031A781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9F70E9-6B49-4194-AFD8-65424FD9C0F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066A46-5620-49BB-A78B-8940DD4E33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4D37E7-D1ED-486A-871F-08E132B849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544D98-38A5-4622-90FF-E62DBEDFBB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7BC996-E2A0-4F82-8318-8002EE83A8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1A0606-370A-487C-9614-8AE7DE5487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900D45-0E41-4A2B-A045-D569085B3C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C96639-A5C0-4601-BA3E-3F612F08A2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9F9BA4A-92D4-4E30-BA7F-FFDE8DA409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51CB31C-C069-4200-B3BF-0EC8E839DD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CC6184-DA17-43DD-9731-520C571548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30F27E-D229-46FF-99AB-0362B334BA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FBDE1B-B679-4AEA-80BF-91E0E41200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ED3678-3519-4343-9363-59E219A560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DC9BDB-8520-41F1-9E5C-04A1E3C85E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5D1496-13C9-4D46-9B1E-5CD763573F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883F05-7673-46D8-8A4B-CFC7BBEC7F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D76D3B-F26B-46D5-97F2-A975F97685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EE97F6-1F2B-4B40-89AA-7CB2EA1976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503CE9-56BC-4C28-A59A-2F012BACDC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D54DC08-AACF-46E4-AA6C-10F66545E29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6138A7B-1F73-4650-A0D5-178C9986715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://ucanr.edu/Copyright/" TargetMode="Externa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4"/>
          <p:cNvSpPr/>
          <p:nvPr/>
        </p:nvSpPr>
        <p:spPr>
          <a:xfrm>
            <a:off x="2522160" y="835560"/>
            <a:ext cx="7977240" cy="155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401"/>
              </a:spcBef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An overview of water quality impacts on vineyards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Rectangle 5"/>
          <p:cNvSpPr/>
          <p:nvPr/>
        </p:nvSpPr>
        <p:spPr>
          <a:xfrm>
            <a:off x="4479840" y="29808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84" name="Text Box 6"/>
          <p:cNvSpPr/>
          <p:nvPr/>
        </p:nvSpPr>
        <p:spPr>
          <a:xfrm>
            <a:off x="2240640" y="3733200"/>
            <a:ext cx="8258400" cy="172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400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Mark Battany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00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University of California Cooperative Extension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00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San Luis Obispo and Santa Barbara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Business models can exacerbate problems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838080" y="1431720"/>
            <a:ext cx="3479400" cy="5153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Leased ground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Agreements on how to manage?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Risks of not managing adequately?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Land value impacts?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1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Business models can exacerbate problems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838080" y="1313280"/>
            <a:ext cx="3314520" cy="5156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Musical chairs of management companies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4784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Short-term management incentives?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4784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Who bites the bullet on expensive actions?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4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  <p:sp>
        <p:nvSpPr>
          <p:cNvPr id="125" name="Smiley Face 6"/>
          <p:cNvSpPr/>
          <p:nvPr/>
        </p:nvSpPr>
        <p:spPr>
          <a:xfrm>
            <a:off x="6062760" y="1834920"/>
            <a:ext cx="1041120" cy="1053720"/>
          </a:xfrm>
          <a:prstGeom prst="smileyFace">
            <a:avLst>
              <a:gd name="adj" fmla="val 4653"/>
            </a:avLst>
          </a:prstGeom>
          <a:solidFill>
            <a:srgbClr val="4472c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6" name="Smiley Face 7"/>
          <p:cNvSpPr/>
          <p:nvPr/>
        </p:nvSpPr>
        <p:spPr>
          <a:xfrm>
            <a:off x="5524200" y="3913200"/>
            <a:ext cx="1041120" cy="105372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7" name="Smiley Face 8"/>
          <p:cNvSpPr/>
          <p:nvPr/>
        </p:nvSpPr>
        <p:spPr>
          <a:xfrm>
            <a:off x="7277040" y="5416200"/>
            <a:ext cx="1041120" cy="105372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8" name="Smiley Face 9"/>
          <p:cNvSpPr/>
          <p:nvPr/>
        </p:nvSpPr>
        <p:spPr>
          <a:xfrm>
            <a:off x="8978400" y="3939120"/>
            <a:ext cx="1041120" cy="1053720"/>
          </a:xfrm>
          <a:prstGeom prst="smileyFace">
            <a:avLst>
              <a:gd name="adj" fmla="val 4653"/>
            </a:avLst>
          </a:prstGeom>
          <a:solidFill>
            <a:srgbClr val="7030a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9" name="Smiley Face 10"/>
          <p:cNvSpPr/>
          <p:nvPr/>
        </p:nvSpPr>
        <p:spPr>
          <a:xfrm>
            <a:off x="8321760" y="1728720"/>
            <a:ext cx="1041120" cy="105372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0" name="Arrow: Right 12"/>
          <p:cNvSpPr/>
          <p:nvPr/>
        </p:nvSpPr>
        <p:spPr>
          <a:xfrm>
            <a:off x="7316280" y="2049480"/>
            <a:ext cx="815040" cy="5061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1" name="Arrow: Right 13"/>
          <p:cNvSpPr/>
          <p:nvPr/>
        </p:nvSpPr>
        <p:spPr>
          <a:xfrm rot="4453800">
            <a:off x="8799120" y="3112560"/>
            <a:ext cx="815040" cy="5061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2" name="Arrow: Right 14"/>
          <p:cNvSpPr/>
          <p:nvPr/>
        </p:nvSpPr>
        <p:spPr>
          <a:xfrm rot="8260800">
            <a:off x="8298720" y="5079240"/>
            <a:ext cx="815040" cy="5061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3" name="Arrow: Right 15"/>
          <p:cNvSpPr/>
          <p:nvPr/>
        </p:nvSpPr>
        <p:spPr>
          <a:xfrm rot="13145400">
            <a:off x="6454440" y="4908240"/>
            <a:ext cx="815040" cy="5061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4" name="Arrow: Right 16"/>
          <p:cNvSpPr/>
          <p:nvPr/>
        </p:nvSpPr>
        <p:spPr>
          <a:xfrm rot="16910400">
            <a:off x="5850000" y="3175920"/>
            <a:ext cx="815040" cy="5061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s-MX" sz="18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Business models can exacerbate problems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849600" y="1313280"/>
            <a:ext cx="4006080" cy="5077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5000"/>
          </a:bodyPr>
          <a:p>
            <a:pPr marL="201600" indent="-201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Organic, biodynamic, etc.</a:t>
            </a:r>
            <a:endParaRPr b="0" lang="en-US" sz="3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03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Calibri"/>
              </a:rPr>
              <a:t>Limitations on management methods, e.g. sulfuric acid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403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Calibri"/>
              </a:rPr>
              <a:t>What are the alternatives?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403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Calibri"/>
              </a:rPr>
              <a:t>Are they effective? Supported by independent research?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  <p:sp>
        <p:nvSpPr>
          <p:cNvPr id="138" name="TextBox 4"/>
          <p:cNvSpPr/>
          <p:nvPr/>
        </p:nvSpPr>
        <p:spPr>
          <a:xfrm>
            <a:off x="4973400" y="6541560"/>
            <a:ext cx="128916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Photo: Dean Harrell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Thanks for your attention!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0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  <p:sp>
        <p:nvSpPr>
          <p:cNvPr id="141" name="TextBox 6"/>
          <p:cNvSpPr/>
          <p:nvPr/>
        </p:nvSpPr>
        <p:spPr>
          <a:xfrm>
            <a:off x="1795680" y="2027520"/>
            <a:ext cx="390744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s-MX" sz="3200" spc="-1" strike="noStrike">
                <a:solidFill>
                  <a:srgbClr val="000000"/>
                </a:solidFill>
                <a:latin typeface="Calibri"/>
              </a:rPr>
              <a:t>Mark Battany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MX" sz="3200" spc="-1" strike="noStrike">
                <a:solidFill>
                  <a:srgbClr val="000000"/>
                </a:solidFill>
                <a:latin typeface="Calibri"/>
              </a:rPr>
              <a:t>mcbattany@ucanr.edu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MX" sz="3200" spc="-1" strike="noStrike">
                <a:solidFill>
                  <a:srgbClr val="000000"/>
                </a:solidFill>
                <a:latin typeface="Calibri"/>
              </a:rPr>
              <a:t>805-305-7502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Quality concerns with irrigation water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1097640" y="1110240"/>
            <a:ext cx="363276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Groundwater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Quality concerns with irrigation water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40320" y="1060920"/>
            <a:ext cx="247932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Surface water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Quality concerns with irrigation water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1305360" y="1141200"/>
            <a:ext cx="246240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Recycled water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Impacts on vine growth, productivity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1011240" y="1313280"/>
            <a:ext cx="263736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Soil electrical conductivity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  <p:sp>
        <p:nvSpPr>
          <p:cNvPr id="98" name="TextBox 6"/>
          <p:cNvSpPr/>
          <p:nvPr/>
        </p:nvSpPr>
        <p:spPr>
          <a:xfrm>
            <a:off x="6955920" y="6026760"/>
            <a:ext cx="16304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Soil EC (dS/m)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Box 7"/>
          <p:cNvSpPr/>
          <p:nvPr/>
        </p:nvSpPr>
        <p:spPr>
          <a:xfrm>
            <a:off x="4441320" y="5624280"/>
            <a:ext cx="69462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0         1         2         3         4         5         6         7         8         9         10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Box 8"/>
          <p:cNvSpPr/>
          <p:nvPr/>
        </p:nvSpPr>
        <p:spPr>
          <a:xfrm>
            <a:off x="3220920" y="3171240"/>
            <a:ext cx="120204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Relative </a:t>
            </a:r>
            <a:br>
              <a:rPr sz="2000"/>
            </a:b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growth or</a:t>
            </a:r>
            <a:br>
              <a:rPr sz="2000"/>
            </a:b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yield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Box 9"/>
          <p:cNvSpPr/>
          <p:nvPr/>
        </p:nvSpPr>
        <p:spPr>
          <a:xfrm>
            <a:off x="3910680" y="5408280"/>
            <a:ext cx="4921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0%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10"/>
          <p:cNvSpPr/>
          <p:nvPr/>
        </p:nvSpPr>
        <p:spPr>
          <a:xfrm>
            <a:off x="3651840" y="2095920"/>
            <a:ext cx="7509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100%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3" name="Straight Connector 11"/>
          <p:cNvCxnSpPr/>
          <p:nvPr/>
        </p:nvCxnSpPr>
        <p:spPr>
          <a:xfrm>
            <a:off x="4584960" y="2295720"/>
            <a:ext cx="1584360" cy="360"/>
          </a:xfrm>
          <a:prstGeom prst="straightConnector1">
            <a:avLst/>
          </a:prstGeom>
          <a:ln w="57150">
            <a:solidFill>
              <a:srgbClr val="ffffff"/>
            </a:solidFill>
          </a:ln>
        </p:spPr>
      </p:cxnSp>
      <p:cxnSp>
        <p:nvCxnSpPr>
          <p:cNvPr id="104" name="Straight Connector 12"/>
          <p:cNvCxnSpPr/>
          <p:nvPr/>
        </p:nvCxnSpPr>
        <p:spPr>
          <a:xfrm>
            <a:off x="6168960" y="2295720"/>
            <a:ext cx="4249080" cy="2248560"/>
          </a:xfrm>
          <a:prstGeom prst="straightConnector1">
            <a:avLst/>
          </a:prstGeom>
          <a:ln w="57150">
            <a:solidFill>
              <a:srgbClr val="ffffff"/>
            </a:solidFill>
          </a:ln>
        </p:spPr>
      </p:cxnSp>
      <p:cxnSp>
        <p:nvCxnSpPr>
          <p:cNvPr id="105" name="Straight Connector 14"/>
          <p:cNvCxnSpPr/>
          <p:nvPr/>
        </p:nvCxnSpPr>
        <p:spPr>
          <a:xfrm flipV="1">
            <a:off x="6168960" y="1447920"/>
            <a:ext cx="360" cy="4176720"/>
          </a:xfrm>
          <a:prstGeom prst="straightConnector1">
            <a:avLst/>
          </a:prstGeom>
          <a:ln>
            <a:solidFill>
              <a:srgbClr val="ffffff"/>
            </a:solidFill>
            <a:prstDash val="dash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Impacts on vine growth, productivity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210680" y="1151280"/>
            <a:ext cx="6954120" cy="2396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Toxicity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Chloride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Boron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0312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Impacts on crop quality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224360" y="1183680"/>
            <a:ext cx="381960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Chloride, sodium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Other?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  <p:sp>
        <p:nvSpPr>
          <p:cNvPr id="112" name="TextBox 10"/>
          <p:cNvSpPr/>
          <p:nvPr/>
        </p:nvSpPr>
        <p:spPr>
          <a:xfrm>
            <a:off x="25560" y="6596280"/>
            <a:ext cx="4231800" cy="25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ffffff"/>
                </a:solidFill>
                <a:latin typeface="Verdana"/>
              </a:rPr>
              <a:t>Copyright © 2023- </a:t>
            </a:r>
            <a:r>
              <a:rPr b="0" lang="en-US" sz="1100" spc="-1" strike="noStrike">
                <a:solidFill>
                  <a:srgbClr val="ffffff"/>
                </a:solidFill>
                <a:latin typeface="Verdana"/>
                <a:hlinkClick r:id="rId2"/>
              </a:rPr>
              <a:t>Regents of the University of California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Impacts on soils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243440" y="1060920"/>
            <a:ext cx="695412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Sodium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pH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-122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Impacts on irrigation delivery systems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341360" y="1171440"/>
            <a:ext cx="6954120" cy="20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Carbonates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Iron, manganese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Biological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11251800" y="0"/>
            <a:ext cx="93996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LibreOffice/7.4.4.2$Linux_X86_64 LibreOffice_project/40$Build-2</Application>
  <AppVersion>15.0000</AppVersion>
  <Words>218</Words>
  <Paragraphs>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2022-01-18T22:30:07Z</dcterms:created>
  <dc:creator/>
  <dc:description/>
  <dc:language>en-US</dc:language>
  <cp:lastModifiedBy/>
  <dcterms:modified xsi:type="dcterms:W3CDTF">2023-02-03T22:21:16Z</dcterms:modified>
  <cp:revision>36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13</vt:r8>
  </property>
</Properties>
</file>