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1.png" ContentType="image/png"/>
  <Override PartName="/ppt/presProps.xml" ContentType="application/vnd.openxmlformats-officedocument.presentationml.presPro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2080224-E0EE-48CD-9DFD-AC8DBACCC17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0B01739-32AF-4542-A6BD-5679C965B72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BCDCA70-81FB-4117-AE48-EAC6DE3C74B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71CD94C-97D7-4B92-92F2-EA3B031A781F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69F70E9-6B49-4194-AFD8-65424FD9C0F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0066A46-5620-49BB-A78B-8940DD4E336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24D37E7-D1ED-486A-871F-08E132B8493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8544D98-38A5-4622-90FF-E62DBEDFBB0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E7BC996-E2A0-4F82-8318-8002EE83A8D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01A0606-370A-487C-9614-8AE7DE5487A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4900D45-0E41-4A2B-A045-D569085B3C5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0C96639-A5C0-4601-BA3E-3F612F08A21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9F9BA4A-92D4-4E30-BA7F-FFDE8DA409A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51CB31C-C069-4200-B3BF-0EC8E839DD9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2CC6184-DA17-43DD-9731-520C5715484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330F27E-D229-46FF-99AB-0362B334BA0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8FBDE1B-B679-4AEA-80BF-91E0E412005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8ED3678-3519-4343-9363-59E219A560E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6DC9BDB-8520-41F1-9E5C-04A1E3C85EF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45D1496-13C9-4D46-9B1E-5CD763573F7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3883F05-7673-46D8-8A4B-CFC7BBEC7FF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ED76D3B-F26B-46D5-97F2-A975F976856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2EE97F6-1F2B-4B40-89AA-7CB2EA19761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B503CE9-56BC-4C28-A59A-2F012BACDC3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&lt;date/time&gt;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D54DC08-AACF-46E4-AA6C-10F66545E297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&lt;date/time&gt;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D6138A7B-1F73-4650-A0D5-178C99867153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://ucanr.edu/Copyright/" TargetMode="External"/><Relationship Id="rId3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 Box 4"/>
          <p:cNvSpPr/>
          <p:nvPr/>
        </p:nvSpPr>
        <p:spPr>
          <a:xfrm>
            <a:off x="2522160" y="835560"/>
            <a:ext cx="7977240" cy="1551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  <a:spcBef>
                <a:spcPts val="2401"/>
              </a:spcBef>
            </a:pPr>
            <a:r>
              <a:rPr b="0" lang="en-US" sz="4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An overview of water quality impacts on vineyards</a:t>
            </a:r>
            <a:endParaRPr b="0" lang="en-US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Rectangle 5"/>
          <p:cNvSpPr/>
          <p:nvPr/>
        </p:nvSpPr>
        <p:spPr>
          <a:xfrm>
            <a:off x="4479840" y="2980800"/>
            <a:ext cx="6019560" cy="7596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31320" bIns="3132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404040"/>
              </a:solidFill>
              <a:latin typeface="Arial"/>
              <a:ea typeface="ＭＳ Ｐゴシック"/>
            </a:endParaRPr>
          </a:p>
        </p:txBody>
      </p:sp>
      <p:sp>
        <p:nvSpPr>
          <p:cNvPr id="84" name="Text Box 6"/>
          <p:cNvSpPr/>
          <p:nvPr/>
        </p:nvSpPr>
        <p:spPr>
          <a:xfrm>
            <a:off x="2240640" y="3733200"/>
            <a:ext cx="8258400" cy="172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  <a:spcBef>
                <a:spcPts val="1400"/>
              </a:spcBef>
            </a:pPr>
            <a:r>
              <a:rPr b="0" i="1" lang="en-US" sz="2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Mark Battany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400"/>
              </a:spcBef>
            </a:pPr>
            <a:r>
              <a:rPr b="0" i="1" lang="en-US" sz="2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University of California Cooperative Extension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400"/>
              </a:spcBef>
            </a:pPr>
            <a:r>
              <a:rPr b="0" i="1" lang="en-US" sz="2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San Luis Obispo and Santa Barbara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5" name="Picture 2" descr=""/>
          <p:cNvPicPr/>
          <p:nvPr/>
        </p:nvPicPr>
        <p:blipFill>
          <a:blip r:embed="rId1"/>
          <a:stretch/>
        </p:blipFill>
        <p:spPr>
          <a:xfrm>
            <a:off x="11251800" y="0"/>
            <a:ext cx="939960" cy="6857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838080" y="-122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Business models can exacerbate problems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838080" y="1431720"/>
            <a:ext cx="3479400" cy="51530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Leased ground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457200" indent="0">
              <a:lnSpc>
                <a:spcPct val="90000"/>
              </a:lnSpc>
              <a:spcBef>
                <a:spcPts val="499"/>
              </a:spcBef>
              <a:buNone/>
              <a:tabLst>
                <a:tab algn="l" pos="0"/>
              </a:tabLst>
            </a:pPr>
            <a:endParaRPr b="0" lang="en-US" sz="2600" spc="-1" strike="noStrike">
              <a:solidFill>
                <a:srgbClr val="000000"/>
              </a:solidFill>
              <a:latin typeface="Calibri"/>
            </a:endParaRPr>
          </a:p>
          <a:p>
            <a:pPr marL="457200" indent="0">
              <a:lnSpc>
                <a:spcPct val="9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Agreements on how to manage?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457200" indent="0">
              <a:lnSpc>
                <a:spcPct val="90000"/>
              </a:lnSpc>
              <a:spcBef>
                <a:spcPts val="499"/>
              </a:spcBef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457200" indent="0">
              <a:lnSpc>
                <a:spcPct val="9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Risks of not managing adequately?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457200" indent="0">
              <a:lnSpc>
                <a:spcPct val="90000"/>
              </a:lnSpc>
              <a:spcBef>
                <a:spcPts val="499"/>
              </a:spcBef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457200" indent="0">
              <a:lnSpc>
                <a:spcPct val="9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Land value impacts?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21" name="Picture 2" descr=""/>
          <p:cNvPicPr/>
          <p:nvPr/>
        </p:nvPicPr>
        <p:blipFill>
          <a:blip r:embed="rId1"/>
          <a:stretch/>
        </p:blipFill>
        <p:spPr>
          <a:xfrm>
            <a:off x="11251800" y="0"/>
            <a:ext cx="939960" cy="6857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838080" y="-122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Business models can exacerbate problems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838080" y="1313280"/>
            <a:ext cx="3314520" cy="51566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8000"/>
          </a:bodyPr>
          <a:p>
            <a:pPr marL="223920" indent="-2239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Musical chairs of management companies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447840" indent="0">
              <a:lnSpc>
                <a:spcPct val="9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Short-term management incentives?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447840" indent="0">
              <a:lnSpc>
                <a:spcPct val="9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Who bites the bullet on expensive actions?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24" name="Picture 2" descr=""/>
          <p:cNvPicPr/>
          <p:nvPr/>
        </p:nvPicPr>
        <p:blipFill>
          <a:blip r:embed="rId1"/>
          <a:stretch/>
        </p:blipFill>
        <p:spPr>
          <a:xfrm>
            <a:off x="11251800" y="0"/>
            <a:ext cx="939960" cy="6857640"/>
          </a:xfrm>
          <a:prstGeom prst="rect">
            <a:avLst/>
          </a:prstGeom>
          <a:ln w="0">
            <a:noFill/>
          </a:ln>
        </p:spPr>
      </p:pic>
      <p:sp>
        <p:nvSpPr>
          <p:cNvPr id="125" name="Smiley Face 6"/>
          <p:cNvSpPr/>
          <p:nvPr/>
        </p:nvSpPr>
        <p:spPr>
          <a:xfrm>
            <a:off x="6062760" y="1834920"/>
            <a:ext cx="1041120" cy="1053720"/>
          </a:xfrm>
          <a:prstGeom prst="smileyFace">
            <a:avLst>
              <a:gd name="adj" fmla="val 4653"/>
            </a:avLst>
          </a:prstGeom>
          <a:solidFill>
            <a:srgbClr val="4472c4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s-MX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26" name="Smiley Face 7"/>
          <p:cNvSpPr/>
          <p:nvPr/>
        </p:nvSpPr>
        <p:spPr>
          <a:xfrm>
            <a:off x="5524200" y="3913200"/>
            <a:ext cx="1041120" cy="105372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s-MX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27" name="Smiley Face 8"/>
          <p:cNvSpPr/>
          <p:nvPr/>
        </p:nvSpPr>
        <p:spPr>
          <a:xfrm>
            <a:off x="7277040" y="5416200"/>
            <a:ext cx="1041120" cy="105372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s-MX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28" name="Smiley Face 9"/>
          <p:cNvSpPr/>
          <p:nvPr/>
        </p:nvSpPr>
        <p:spPr>
          <a:xfrm>
            <a:off x="8978400" y="3939120"/>
            <a:ext cx="1041120" cy="1053720"/>
          </a:xfrm>
          <a:prstGeom prst="smileyFace">
            <a:avLst>
              <a:gd name="adj" fmla="val 4653"/>
            </a:avLst>
          </a:prstGeom>
          <a:solidFill>
            <a:srgbClr val="7030a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s-MX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29" name="Smiley Face 10"/>
          <p:cNvSpPr/>
          <p:nvPr/>
        </p:nvSpPr>
        <p:spPr>
          <a:xfrm>
            <a:off x="8321760" y="1728720"/>
            <a:ext cx="1041120" cy="105372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s-MX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30" name="Arrow: Right 12"/>
          <p:cNvSpPr/>
          <p:nvPr/>
        </p:nvSpPr>
        <p:spPr>
          <a:xfrm>
            <a:off x="7316280" y="2049480"/>
            <a:ext cx="815040" cy="50616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s-MX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31" name="Arrow: Right 13"/>
          <p:cNvSpPr/>
          <p:nvPr/>
        </p:nvSpPr>
        <p:spPr>
          <a:xfrm rot="4453800">
            <a:off x="8799120" y="3112560"/>
            <a:ext cx="815040" cy="50616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s-MX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32" name="Arrow: Right 14"/>
          <p:cNvSpPr/>
          <p:nvPr/>
        </p:nvSpPr>
        <p:spPr>
          <a:xfrm rot="8260800">
            <a:off x="8298720" y="5079240"/>
            <a:ext cx="815040" cy="50616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030a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s-MX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33" name="Arrow: Right 15"/>
          <p:cNvSpPr/>
          <p:nvPr/>
        </p:nvSpPr>
        <p:spPr>
          <a:xfrm rot="13145400">
            <a:off x="6454440" y="4908240"/>
            <a:ext cx="815040" cy="50616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s-MX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34" name="Arrow: Right 16"/>
          <p:cNvSpPr/>
          <p:nvPr/>
        </p:nvSpPr>
        <p:spPr>
          <a:xfrm rot="16910400">
            <a:off x="5850000" y="3175920"/>
            <a:ext cx="815040" cy="50616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s-MX" sz="1800" spc="-1" strike="noStrike">
              <a:solidFill>
                <a:schemeClr val="lt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838080" y="-122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Business models can exacerbate problems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/>
          </p:nvPr>
        </p:nvSpPr>
        <p:spPr>
          <a:xfrm>
            <a:off x="849600" y="1313280"/>
            <a:ext cx="4006080" cy="50770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75000"/>
          </a:bodyPr>
          <a:p>
            <a:pPr marL="201600" indent="-201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800" spc="-1" strike="noStrike">
                <a:solidFill>
                  <a:srgbClr val="000000"/>
                </a:solidFill>
                <a:latin typeface="Calibri"/>
              </a:rPr>
              <a:t>Organic, biodynamic, etc.</a:t>
            </a:r>
            <a:endParaRPr b="0" lang="en-US" sz="3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403200" indent="0">
              <a:lnSpc>
                <a:spcPct val="9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-US" sz="3300" spc="-1" strike="noStrike">
                <a:solidFill>
                  <a:srgbClr val="000000"/>
                </a:solidFill>
                <a:latin typeface="Calibri"/>
              </a:rPr>
              <a:t>Limitations on management methods, e.g. sulfuric acid</a:t>
            </a:r>
            <a:endParaRPr b="0" lang="en-US" sz="33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n-US" sz="3300" spc="-1" strike="noStrike">
              <a:solidFill>
                <a:srgbClr val="000000"/>
              </a:solidFill>
              <a:latin typeface="Calibri"/>
            </a:endParaRPr>
          </a:p>
          <a:p>
            <a:pPr marL="403200" indent="0">
              <a:lnSpc>
                <a:spcPct val="9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-US" sz="3300" spc="-1" strike="noStrike">
                <a:solidFill>
                  <a:srgbClr val="000000"/>
                </a:solidFill>
                <a:latin typeface="Calibri"/>
              </a:rPr>
              <a:t>What are the alternatives?</a:t>
            </a:r>
            <a:endParaRPr b="0" lang="en-US" sz="33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n-US" sz="3300" spc="-1" strike="noStrike">
              <a:solidFill>
                <a:srgbClr val="000000"/>
              </a:solidFill>
              <a:latin typeface="Calibri"/>
            </a:endParaRPr>
          </a:p>
          <a:p>
            <a:pPr marL="403200" indent="0">
              <a:lnSpc>
                <a:spcPct val="9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-US" sz="3300" spc="-1" strike="noStrike">
                <a:solidFill>
                  <a:srgbClr val="000000"/>
                </a:solidFill>
                <a:latin typeface="Calibri"/>
              </a:rPr>
              <a:t>Are they effective? Supported by independent research?</a:t>
            </a:r>
            <a:endParaRPr b="0" lang="en-US" sz="33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37" name="Picture 2" descr=""/>
          <p:cNvPicPr/>
          <p:nvPr/>
        </p:nvPicPr>
        <p:blipFill>
          <a:blip r:embed="rId1"/>
          <a:stretch/>
        </p:blipFill>
        <p:spPr>
          <a:xfrm>
            <a:off x="11251800" y="0"/>
            <a:ext cx="939960" cy="6857640"/>
          </a:xfrm>
          <a:prstGeom prst="rect">
            <a:avLst/>
          </a:prstGeom>
          <a:ln w="0">
            <a:noFill/>
          </a:ln>
        </p:spPr>
      </p:pic>
      <p:sp>
        <p:nvSpPr>
          <p:cNvPr id="138" name="TextBox 4"/>
          <p:cNvSpPr/>
          <p:nvPr/>
        </p:nvSpPr>
        <p:spPr>
          <a:xfrm>
            <a:off x="4973400" y="6541560"/>
            <a:ext cx="12891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ffffff"/>
                </a:solidFill>
                <a:latin typeface="Arial"/>
              </a:rPr>
              <a:t>Photo: Dean Harrell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Thanks for your attention!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40" name="Picture 2" descr=""/>
          <p:cNvPicPr/>
          <p:nvPr/>
        </p:nvPicPr>
        <p:blipFill>
          <a:blip r:embed="rId1"/>
          <a:stretch/>
        </p:blipFill>
        <p:spPr>
          <a:xfrm>
            <a:off x="11251800" y="0"/>
            <a:ext cx="939960" cy="6857640"/>
          </a:xfrm>
          <a:prstGeom prst="rect">
            <a:avLst/>
          </a:prstGeom>
          <a:ln w="0">
            <a:noFill/>
          </a:ln>
        </p:spPr>
      </p:pic>
      <p:sp>
        <p:nvSpPr>
          <p:cNvPr id="141" name="TextBox 6"/>
          <p:cNvSpPr/>
          <p:nvPr/>
        </p:nvSpPr>
        <p:spPr>
          <a:xfrm>
            <a:off x="1795680" y="2027520"/>
            <a:ext cx="3907440" cy="252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s-MX" sz="3200" spc="-1" strike="noStrike">
                <a:solidFill>
                  <a:srgbClr val="000000"/>
                </a:solidFill>
                <a:latin typeface="Calibri"/>
              </a:rPr>
              <a:t>Mark Battany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MX" sz="3200" spc="-1" strike="noStrike">
                <a:solidFill>
                  <a:srgbClr val="000000"/>
                </a:solidFill>
                <a:latin typeface="Calibri"/>
              </a:rPr>
              <a:t>mcbattany@ucanr.edu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MX" sz="3200" spc="-1" strike="noStrike">
                <a:solidFill>
                  <a:srgbClr val="000000"/>
                </a:solidFill>
                <a:latin typeface="Calibri"/>
              </a:rPr>
              <a:t>805-305-7502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838080" y="-122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Quality concerns with irrigation water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1097640" y="1110240"/>
            <a:ext cx="3632760" cy="2016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Groundwater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8" name="Picture 2" descr=""/>
          <p:cNvPicPr/>
          <p:nvPr/>
        </p:nvPicPr>
        <p:blipFill>
          <a:blip r:embed="rId1"/>
          <a:stretch/>
        </p:blipFill>
        <p:spPr>
          <a:xfrm>
            <a:off x="11251800" y="0"/>
            <a:ext cx="939960" cy="6857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838080" y="-122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Quality concerns with irrigation water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940320" y="1060920"/>
            <a:ext cx="2479320" cy="2016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Surface water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1" name="Picture 2" descr=""/>
          <p:cNvPicPr/>
          <p:nvPr/>
        </p:nvPicPr>
        <p:blipFill>
          <a:blip r:embed="rId1"/>
          <a:stretch/>
        </p:blipFill>
        <p:spPr>
          <a:xfrm>
            <a:off x="11251800" y="0"/>
            <a:ext cx="939960" cy="6857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838080" y="-122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Quality concerns with irrigation water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1305360" y="1141200"/>
            <a:ext cx="2462400" cy="2016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Recycled water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4" name="Picture 2" descr=""/>
          <p:cNvPicPr/>
          <p:nvPr/>
        </p:nvPicPr>
        <p:blipFill>
          <a:blip r:embed="rId1"/>
          <a:stretch/>
        </p:blipFill>
        <p:spPr>
          <a:xfrm>
            <a:off x="11251800" y="0"/>
            <a:ext cx="939960" cy="6857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838080" y="-122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Impacts on vine growth, productivity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1011240" y="1313280"/>
            <a:ext cx="2637360" cy="2016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Soil electrical conductivity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7" name="Picture 2" descr=""/>
          <p:cNvPicPr/>
          <p:nvPr/>
        </p:nvPicPr>
        <p:blipFill>
          <a:blip r:embed="rId1"/>
          <a:stretch/>
        </p:blipFill>
        <p:spPr>
          <a:xfrm>
            <a:off x="11251800" y="0"/>
            <a:ext cx="939960" cy="6857640"/>
          </a:xfrm>
          <a:prstGeom prst="rect">
            <a:avLst/>
          </a:prstGeom>
          <a:ln w="0">
            <a:noFill/>
          </a:ln>
        </p:spPr>
      </p:pic>
      <p:sp>
        <p:nvSpPr>
          <p:cNvPr id="98" name="TextBox 6"/>
          <p:cNvSpPr/>
          <p:nvPr/>
        </p:nvSpPr>
        <p:spPr>
          <a:xfrm>
            <a:off x="6955920" y="6026760"/>
            <a:ext cx="1630440" cy="39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Soil EC (dS/m)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TextBox 7"/>
          <p:cNvSpPr/>
          <p:nvPr/>
        </p:nvSpPr>
        <p:spPr>
          <a:xfrm>
            <a:off x="4441320" y="5624280"/>
            <a:ext cx="6946200" cy="39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0         1         2         3         4         5         6         7         8         9         10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TextBox 8"/>
          <p:cNvSpPr/>
          <p:nvPr/>
        </p:nvSpPr>
        <p:spPr>
          <a:xfrm>
            <a:off x="3220920" y="3171240"/>
            <a:ext cx="1202040" cy="100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Relative </a:t>
            </a:r>
            <a:br>
              <a:rPr sz="2000"/>
            </a:b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growth or</a:t>
            </a:r>
            <a:br>
              <a:rPr sz="2000"/>
            </a:b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yield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TextBox 9"/>
          <p:cNvSpPr/>
          <p:nvPr/>
        </p:nvSpPr>
        <p:spPr>
          <a:xfrm>
            <a:off x="3910680" y="5408280"/>
            <a:ext cx="492120" cy="39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0%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TextBox 10"/>
          <p:cNvSpPr/>
          <p:nvPr/>
        </p:nvSpPr>
        <p:spPr>
          <a:xfrm>
            <a:off x="3651840" y="2095920"/>
            <a:ext cx="750960" cy="39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100%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03" name="Straight Connector 11"/>
          <p:cNvCxnSpPr/>
          <p:nvPr/>
        </p:nvCxnSpPr>
        <p:spPr>
          <a:xfrm>
            <a:off x="4584960" y="2295720"/>
            <a:ext cx="1584360" cy="360"/>
          </a:xfrm>
          <a:prstGeom prst="straightConnector1">
            <a:avLst/>
          </a:prstGeom>
          <a:ln w="57150">
            <a:solidFill>
              <a:srgbClr val="ffffff"/>
            </a:solidFill>
          </a:ln>
        </p:spPr>
      </p:cxnSp>
      <p:cxnSp>
        <p:nvCxnSpPr>
          <p:cNvPr id="104" name="Straight Connector 12"/>
          <p:cNvCxnSpPr/>
          <p:nvPr/>
        </p:nvCxnSpPr>
        <p:spPr>
          <a:xfrm>
            <a:off x="6168960" y="2295720"/>
            <a:ext cx="4249080" cy="2248560"/>
          </a:xfrm>
          <a:prstGeom prst="straightConnector1">
            <a:avLst/>
          </a:prstGeom>
          <a:ln w="57150">
            <a:solidFill>
              <a:srgbClr val="ffffff"/>
            </a:solidFill>
          </a:ln>
        </p:spPr>
      </p:cxnSp>
      <p:cxnSp>
        <p:nvCxnSpPr>
          <p:cNvPr id="105" name="Straight Connector 14"/>
          <p:cNvCxnSpPr/>
          <p:nvPr/>
        </p:nvCxnSpPr>
        <p:spPr>
          <a:xfrm flipV="1">
            <a:off x="6168960" y="1447920"/>
            <a:ext cx="360" cy="4176720"/>
          </a:xfrm>
          <a:prstGeom prst="straightConnector1">
            <a:avLst/>
          </a:prstGeom>
          <a:ln>
            <a:solidFill>
              <a:srgbClr val="ffffff"/>
            </a:solidFill>
            <a:prstDash val="dash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838080" y="-122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Impacts on vine growth, productivity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1210680" y="1151280"/>
            <a:ext cx="6954120" cy="23968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Toxicity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457200" indent="0">
              <a:lnSpc>
                <a:spcPct val="90000"/>
              </a:lnSpc>
              <a:spcBef>
                <a:spcPts val="499"/>
              </a:spcBef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457200" indent="0">
              <a:lnSpc>
                <a:spcPct val="9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Chloride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457200" indent="0">
              <a:lnSpc>
                <a:spcPct val="90000"/>
              </a:lnSpc>
              <a:spcBef>
                <a:spcPts val="499"/>
              </a:spcBef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457200" indent="0">
              <a:lnSpc>
                <a:spcPct val="90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Boron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8" name="Picture 2" descr=""/>
          <p:cNvPicPr/>
          <p:nvPr/>
        </p:nvPicPr>
        <p:blipFill>
          <a:blip r:embed="rId1"/>
          <a:stretch/>
        </p:blipFill>
        <p:spPr>
          <a:xfrm>
            <a:off x="11251800" y="0"/>
            <a:ext cx="939960" cy="6857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303120" y="-122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Impacts on crop quality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1224360" y="1183680"/>
            <a:ext cx="3819600" cy="2016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Chloride, sodium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Other?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1" name="Picture 2" descr=""/>
          <p:cNvPicPr/>
          <p:nvPr/>
        </p:nvPicPr>
        <p:blipFill>
          <a:blip r:embed="rId1"/>
          <a:stretch/>
        </p:blipFill>
        <p:spPr>
          <a:xfrm>
            <a:off x="11251800" y="0"/>
            <a:ext cx="939960" cy="6857640"/>
          </a:xfrm>
          <a:prstGeom prst="rect">
            <a:avLst/>
          </a:prstGeom>
          <a:ln w="0">
            <a:noFill/>
          </a:ln>
        </p:spPr>
      </p:pic>
      <p:sp>
        <p:nvSpPr>
          <p:cNvPr id="112" name="TextBox 10"/>
          <p:cNvSpPr/>
          <p:nvPr/>
        </p:nvSpPr>
        <p:spPr>
          <a:xfrm>
            <a:off x="25560" y="6596280"/>
            <a:ext cx="4231800" cy="258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ffffff"/>
                </a:solidFill>
                <a:latin typeface="Verdana"/>
              </a:rPr>
              <a:t>Copyright © 2023- </a:t>
            </a:r>
            <a:r>
              <a:rPr b="0" lang="en-US" sz="1100" spc="-1" strike="noStrike">
                <a:solidFill>
                  <a:srgbClr val="ffffff"/>
                </a:solidFill>
                <a:latin typeface="Verdana"/>
                <a:hlinkClick r:id="rId2"/>
              </a:rPr>
              <a:t>Regents of the University of California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838080" y="-122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Impacts on soils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1243440" y="1060920"/>
            <a:ext cx="6954120" cy="2016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Sodium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pH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5" name="Picture 2" descr=""/>
          <p:cNvPicPr/>
          <p:nvPr/>
        </p:nvPicPr>
        <p:blipFill>
          <a:blip r:embed="rId1"/>
          <a:stretch/>
        </p:blipFill>
        <p:spPr>
          <a:xfrm>
            <a:off x="11251800" y="0"/>
            <a:ext cx="939960" cy="6857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838080" y="-122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Impacts on irrigation delivery systems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1341360" y="1171440"/>
            <a:ext cx="6954120" cy="2016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Carbonates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Iron, manganese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Biological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8" name="Picture 2" descr=""/>
          <p:cNvPicPr/>
          <p:nvPr/>
        </p:nvPicPr>
        <p:blipFill>
          <a:blip r:embed="rId1"/>
          <a:stretch/>
        </p:blipFill>
        <p:spPr>
          <a:xfrm>
            <a:off x="11251800" y="0"/>
            <a:ext cx="939960" cy="6857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LibreOffice/7.4.4.2$Linux_X86_64 LibreOffice_project/40$Build-2</Application>
  <AppVersion>15.0000</AppVersion>
  <Words>218</Words>
  <Paragraphs>63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2022-01-18T22:30:07Z</dcterms:created>
  <dc:creator/>
  <dc:description/>
  <dc:language>en-US</dc:language>
  <cp:lastModifiedBy/>
  <dcterms:modified xsi:type="dcterms:W3CDTF">2023-02-03T22:21:16Z</dcterms:modified>
  <cp:revision>36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r8>13</vt:r8>
  </property>
</Properties>
</file>