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customXml/item1.xml" ContentType="application/xml"/>
  <Override PartName="/customXml/itemProps1.xml" ContentType="application/vnd.openxmlformats-officedocument.customXmlProperties+xml"/>
  <Override PartName="/customXml/item2.xml" ContentType="application/xml"/>
  <Override PartName="/customXml/_rels/item4.xml.rels" ContentType="application/vnd.openxmlformats-package.relationships+xml"/>
  <Override PartName="/customXml/_rels/item3.xml.rels" ContentType="application/vnd.openxmlformats-package.relationships+xml"/>
  <Override PartName="/customXml/_rels/item2.xml.rels" ContentType="application/vnd.openxmlformats-package.relationships+xml"/>
  <Override PartName="/customXml/_rels/item1.xml.rels" ContentType="application/vnd.openxmlformats-package.relationships+xml"/>
  <Override PartName="/customXml/itemProps2.xml" ContentType="application/vnd.openxmlformats-officedocument.customXmlProperties+xml"/>
  <Override PartName="/customXml/item3.xml" ContentType="application/xml"/>
  <Override PartName="/customXml/itemProps3.xml" ContentType="application/vnd.openxmlformats-officedocument.customXmlProperties+xml"/>
  <Override PartName="/customXml/item4.xml" ContentType="application/xml"/>
  <Override PartName="/customXml/itemProps4.xml" ContentType="application/vnd.openxmlformats-officedocument.customXml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_rels/presentation.xml.rels" ContentType="application/vnd.openxmlformats-package.relationships+xml"/>
  <Override PartName="/ppt/media/image1.png" ContentType="image/png"/>
  <Override PartName="/ppt/media/image2.png" ContentType="image/png"/>
  <Override PartName="/ppt/media/image3.png" ContentType="image/png"/>
  <Override PartName="/ppt/media/image4.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customXml" Target="../customXml/item1.xml"/><Relationship Id="rId5" Type="http://schemas.openxmlformats.org/officeDocument/2006/relationships/customXml" Target="../customXml/item2.xml"/><Relationship Id="rId6" Type="http://schemas.openxmlformats.org/officeDocument/2006/relationships/customXml" Target="../customXml/item3.xml"/><Relationship Id="rId7" Type="http://schemas.openxmlformats.org/officeDocument/2006/relationships/customXml" Target="../customXml/item4.xml"/><Relationship Id="rId8"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43"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44" name="PlaceHolder 4"/>
          <p:cNvSpPr>
            <a:spLocks noGrp="1"/>
          </p:cNvSpPr>
          <p:nvPr>
            <p:ph type="dt" idx="4"/>
          </p:nvPr>
        </p:nvSpPr>
        <p:spPr>
          <a:xfrm>
            <a:off x="4278960" y="0"/>
            <a:ext cx="3280680" cy="53424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45" name="PlaceHolder 5"/>
          <p:cNvSpPr>
            <a:spLocks noGrp="1"/>
          </p:cNvSpPr>
          <p:nvPr>
            <p:ph type="ftr" idx="5"/>
          </p:nvPr>
        </p:nvSpPr>
        <p:spPr>
          <a:xfrm>
            <a:off x="0" y="10157400"/>
            <a:ext cx="3280680" cy="53424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46" name="PlaceHolder 6"/>
          <p:cNvSpPr>
            <a:spLocks noGrp="1"/>
          </p:cNvSpPr>
          <p:nvPr>
            <p:ph type="sldNum" idx="6"/>
          </p:nvPr>
        </p:nvSpPr>
        <p:spPr>
          <a:xfrm>
            <a:off x="4278960" y="10157400"/>
            <a:ext cx="3280680" cy="53424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D7A73E47-9BAA-4241-B39C-8E26689C8C46}"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PlaceHolder 1"/>
          <p:cNvSpPr>
            <a:spLocks noGrp="1"/>
          </p:cNvSpPr>
          <p:nvPr>
            <p:ph type="sldImg"/>
          </p:nvPr>
        </p:nvSpPr>
        <p:spPr>
          <a:xfrm>
            <a:off x="685800" y="1143000"/>
            <a:ext cx="5486040" cy="3085920"/>
          </a:xfrm>
          <a:prstGeom prst="rect">
            <a:avLst/>
          </a:prstGeom>
          <a:ln w="0">
            <a:noFill/>
          </a:ln>
        </p:spPr>
      </p:sp>
      <p:sp>
        <p:nvSpPr>
          <p:cNvPr id="79" name="PlaceHolder 2"/>
          <p:cNvSpPr>
            <a:spLocks noGrp="1"/>
          </p:cNvSpPr>
          <p:nvPr>
            <p:ph type="body"/>
          </p:nvPr>
        </p:nvSpPr>
        <p:spPr>
          <a:xfrm>
            <a:off x="685800" y="4400640"/>
            <a:ext cx="5486040" cy="3600000"/>
          </a:xfrm>
          <a:prstGeom prst="rect">
            <a:avLst/>
          </a:prstGeom>
          <a:noFill/>
          <a:ln w="0">
            <a:noFill/>
          </a:ln>
        </p:spPr>
        <p:txBody>
          <a:bodyPr numCol="1" spcCol="0" anchor="t">
            <a:noAutofit/>
          </a:bodyPr>
          <a:p>
            <a:pPr marL="216000" indent="0">
              <a:lnSpc>
                <a:spcPct val="100000"/>
              </a:lnSpc>
              <a:buNone/>
            </a:pPr>
            <a:r>
              <a:rPr b="0" lang="en-US" sz="2000" spc="-1" strike="noStrike">
                <a:solidFill>
                  <a:srgbClr val="000000"/>
                </a:solidFill>
                <a:latin typeface="Arial"/>
              </a:rPr>
              <a:t>-NVG is a 501c3, to benefit the greater community through education. To be stewards of the land.</a:t>
            </a:r>
            <a:endParaRPr b="0" lang="en-US" sz="2000" spc="-1" strike="noStrike">
              <a:solidFill>
                <a:srgbClr val="000000"/>
              </a:solidFill>
              <a:latin typeface="Arial"/>
            </a:endParaRPr>
          </a:p>
        </p:txBody>
      </p:sp>
      <p:sp>
        <p:nvSpPr>
          <p:cNvPr id="80" name="PlaceHolder 3"/>
          <p:cNvSpPr>
            <a:spLocks noGrp="1"/>
          </p:cNvSpPr>
          <p:nvPr>
            <p:ph type="sldNum" idx="7"/>
          </p:nvPr>
        </p:nvSpPr>
        <p:spPr>
          <a:xfrm>
            <a:off x="3884760" y="8685360"/>
            <a:ext cx="2971440" cy="458280"/>
          </a:xfrm>
          <a:prstGeom prst="rect">
            <a:avLst/>
          </a:prstGeom>
          <a:noFill/>
          <a:ln w="0">
            <a:noFill/>
          </a:ln>
        </p:spPr>
        <p:txBody>
          <a:bodyPr numCol="1" spcCol="0" anchor="b">
            <a:noAutofit/>
          </a:bodyPr>
          <a:lstStyle>
            <a:lvl1pPr indent="0" algn="r">
              <a:lnSpc>
                <a:spcPct val="100000"/>
              </a:lnSpc>
              <a:buNone/>
              <a:defRPr b="0" lang="en-US" sz="1200" spc="-1" strike="noStrike">
                <a:solidFill>
                  <a:srgbClr val="000000"/>
                </a:solidFill>
                <a:latin typeface="Arial"/>
                <a:ea typeface="ＭＳ Ｐゴシック"/>
              </a:defRPr>
            </a:lvl1pPr>
          </a:lstStyle>
          <a:p>
            <a:pPr indent="0" algn="r">
              <a:lnSpc>
                <a:spcPct val="100000"/>
              </a:lnSpc>
              <a:buNone/>
            </a:pPr>
            <a:fld id="{62F62F0F-2E72-4829-8CAA-BCE92786E391}" type="slidenum">
              <a:rPr b="0" lang="en-US" sz="1200" spc="-1" strike="noStrike">
                <a:solidFill>
                  <a:srgbClr val="000000"/>
                </a:solidFill>
                <a:latin typeface="Arial"/>
                <a:ea typeface="ＭＳ Ｐゴシック"/>
              </a:rPr>
              <a:t>&lt;number&gt;</a:t>
            </a:fld>
            <a:endParaRPr b="0" lang="en-US" sz="1200" spc="-1" strike="noStrike">
              <a:solidFill>
                <a:srgbClr val="000000"/>
              </a:solidFill>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PlaceHolder 1"/>
          <p:cNvSpPr>
            <a:spLocks noGrp="1"/>
          </p:cNvSpPr>
          <p:nvPr>
            <p:ph type="sldImg"/>
          </p:nvPr>
        </p:nvSpPr>
        <p:spPr>
          <a:xfrm>
            <a:off x="685800" y="1143000"/>
            <a:ext cx="5486040" cy="3085920"/>
          </a:xfrm>
          <a:prstGeom prst="rect">
            <a:avLst/>
          </a:prstGeom>
          <a:ln w="0">
            <a:noFill/>
          </a:ln>
        </p:spPr>
      </p:sp>
      <p:sp>
        <p:nvSpPr>
          <p:cNvPr id="82" name="PlaceHolder 2"/>
          <p:cNvSpPr>
            <a:spLocks noGrp="1"/>
          </p:cNvSpPr>
          <p:nvPr>
            <p:ph type="body"/>
          </p:nvPr>
        </p:nvSpPr>
        <p:spPr>
          <a:xfrm>
            <a:off x="685800" y="4400640"/>
            <a:ext cx="5486040" cy="3600000"/>
          </a:xfrm>
          <a:prstGeom prst="rect">
            <a:avLst/>
          </a:prstGeom>
          <a:noFill/>
          <a:ln w="0">
            <a:noFill/>
          </a:ln>
        </p:spPr>
        <p:txBody>
          <a:bodyPr numCol="1" spcCol="0" anchor="t">
            <a:noAutofit/>
          </a:bodyPr>
          <a:p>
            <a:pPr marL="216000" indent="0">
              <a:lnSpc>
                <a:spcPct val="100000"/>
              </a:lnSpc>
              <a:buNone/>
            </a:pPr>
            <a:r>
              <a:rPr b="0" lang="en-US" sz="1800" spc="-1" strike="noStrike">
                <a:solidFill>
                  <a:srgbClr val="1f3864"/>
                </a:solidFill>
                <a:latin typeface="Arial"/>
              </a:rPr>
              <a:t>-Climate Science Seminars inspired 85% of the attendees to commit to making significant changes.</a:t>
            </a:r>
            <a:endParaRPr b="0" lang="en-US" sz="1800" spc="-1" strike="noStrike">
              <a:solidFill>
                <a:srgbClr val="000000"/>
              </a:solidFill>
              <a:latin typeface="Arial"/>
            </a:endParaRPr>
          </a:p>
          <a:p>
            <a:pPr marL="216000" indent="0">
              <a:lnSpc>
                <a:spcPct val="100000"/>
              </a:lnSpc>
              <a:buNone/>
            </a:pPr>
            <a:endParaRPr b="0" lang="en-US" sz="1800" spc="-1" strike="noStrike">
              <a:solidFill>
                <a:srgbClr val="000000"/>
              </a:solidFill>
              <a:latin typeface="Arial"/>
            </a:endParaRPr>
          </a:p>
          <a:p>
            <a:pPr marL="216000" indent="0">
              <a:lnSpc>
                <a:spcPct val="100000"/>
              </a:lnSpc>
              <a:buNone/>
            </a:pPr>
            <a:r>
              <a:rPr b="0" lang="en-US" sz="2000" spc="-1" strike="noStrike">
                <a:solidFill>
                  <a:srgbClr val="000000"/>
                </a:solidFill>
                <a:latin typeface="Arial"/>
              </a:rPr>
              <a:t>-</a:t>
            </a:r>
            <a:r>
              <a:rPr b="0" lang="en-US" sz="1800" spc="-1" strike="noStrike">
                <a:solidFill>
                  <a:srgbClr val="1f3864"/>
                </a:solidFill>
                <a:latin typeface="Arial"/>
              </a:rPr>
              <a:t>Growing Conditions Report equipped growers with more than a decade’s worth of climate metrics resulting in innovative farming techniques that address climate change.</a:t>
            </a:r>
            <a:endParaRPr b="0" lang="en-US" sz="1800" spc="-1" strike="noStrike">
              <a:solidFill>
                <a:srgbClr val="000000"/>
              </a:solidFill>
              <a:latin typeface="Arial"/>
            </a:endParaRPr>
          </a:p>
          <a:p>
            <a:pPr marL="216000" indent="0">
              <a:lnSpc>
                <a:spcPct val="100000"/>
              </a:lnSpc>
              <a:buNone/>
            </a:pPr>
            <a:endParaRPr b="0" lang="en-US" sz="1800" spc="-1" strike="noStrike">
              <a:solidFill>
                <a:srgbClr val="000000"/>
              </a:solidFill>
              <a:latin typeface="Arial"/>
            </a:endParaRPr>
          </a:p>
          <a:p>
            <a:pPr marL="216000" indent="0">
              <a:lnSpc>
                <a:spcPct val="100000"/>
              </a:lnSpc>
              <a:buNone/>
            </a:pPr>
            <a:r>
              <a:rPr b="0" lang="en-US" sz="2000" spc="-1" strike="noStrike">
                <a:solidFill>
                  <a:srgbClr val="000000"/>
                </a:solidFill>
                <a:latin typeface="Arial"/>
              </a:rPr>
              <a:t>-</a:t>
            </a:r>
            <a:r>
              <a:rPr b="0" lang="en-US" sz="2000" spc="-1" strike="noStrike">
                <a:solidFill>
                  <a:srgbClr val="1f3864"/>
                </a:solidFill>
                <a:latin typeface="Arial"/>
              </a:rPr>
              <a:t>Fire Detection Sensor Monitoring safeguarded our Valley through the end of harvest by funding the monitoring of three fire-detection sensors and facilitating partnerships to protect the community during the peak fire season.</a:t>
            </a:r>
            <a:endParaRPr b="0" lang="en-US" sz="2000" spc="-1" strike="noStrike">
              <a:solidFill>
                <a:srgbClr val="000000"/>
              </a:solidFill>
              <a:latin typeface="Arial"/>
            </a:endParaRPr>
          </a:p>
        </p:txBody>
      </p:sp>
      <p:sp>
        <p:nvSpPr>
          <p:cNvPr id="83" name="PlaceHolder 3"/>
          <p:cNvSpPr>
            <a:spLocks noGrp="1"/>
          </p:cNvSpPr>
          <p:nvPr>
            <p:ph type="sldNum" idx="8"/>
          </p:nvPr>
        </p:nvSpPr>
        <p:spPr>
          <a:xfrm>
            <a:off x="3884760" y="8685360"/>
            <a:ext cx="2971440" cy="458280"/>
          </a:xfrm>
          <a:prstGeom prst="rect">
            <a:avLst/>
          </a:prstGeom>
          <a:noFill/>
          <a:ln w="0">
            <a:noFill/>
          </a:ln>
        </p:spPr>
        <p:txBody>
          <a:bodyPr numCol="1" spcCol="0" anchor="b">
            <a:noAutofit/>
          </a:bodyPr>
          <a:lstStyle>
            <a:lvl1pPr indent="0" algn="r">
              <a:lnSpc>
                <a:spcPct val="100000"/>
              </a:lnSpc>
              <a:buNone/>
              <a:defRPr b="0" lang="en-US" sz="1200" spc="-1" strike="noStrike">
                <a:solidFill>
                  <a:srgbClr val="000000"/>
                </a:solidFill>
                <a:latin typeface="Arial"/>
                <a:ea typeface="ＭＳ Ｐゴシック"/>
              </a:defRPr>
            </a:lvl1pPr>
          </a:lstStyle>
          <a:p>
            <a:pPr indent="0" algn="r">
              <a:lnSpc>
                <a:spcPct val="100000"/>
              </a:lnSpc>
              <a:buNone/>
            </a:pPr>
            <a:fld id="{A29021CD-47F3-435B-8F26-88476FF3D447}" type="slidenum">
              <a:rPr b="0" lang="en-US" sz="1200" spc="-1" strike="noStrike">
                <a:solidFill>
                  <a:srgbClr val="000000"/>
                </a:solidFill>
                <a:latin typeface="Arial"/>
                <a:ea typeface="ＭＳ Ｐゴシック"/>
              </a:rPr>
              <a:t>&lt;number&gt;</a:t>
            </a:fld>
            <a:endParaRPr b="0" lang="en-US" sz="1200" spc="-1" strike="noStrike">
              <a:solidFill>
                <a:srgbClr val="000000"/>
              </a:solidFill>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sldImg"/>
          </p:nvPr>
        </p:nvSpPr>
        <p:spPr>
          <a:xfrm>
            <a:off x="685800" y="1143000"/>
            <a:ext cx="5486040" cy="3085920"/>
          </a:xfrm>
          <a:prstGeom prst="rect">
            <a:avLst/>
          </a:prstGeom>
          <a:ln w="0">
            <a:noFill/>
          </a:ln>
        </p:spPr>
      </p:sp>
      <p:sp>
        <p:nvSpPr>
          <p:cNvPr id="85" name="PlaceHolder 2"/>
          <p:cNvSpPr>
            <a:spLocks noGrp="1"/>
          </p:cNvSpPr>
          <p:nvPr>
            <p:ph type="body"/>
          </p:nvPr>
        </p:nvSpPr>
        <p:spPr>
          <a:xfrm>
            <a:off x="685800" y="4400640"/>
            <a:ext cx="5486040" cy="3600000"/>
          </a:xfrm>
          <a:prstGeom prst="rect">
            <a:avLst/>
          </a:prstGeom>
          <a:noFill/>
          <a:ln w="0">
            <a:noFill/>
          </a:ln>
        </p:spPr>
        <p:txBody>
          <a:bodyPr numCol="1" spcCol="0" anchor="t">
            <a:noAutofit/>
          </a:bodyPr>
          <a:p>
            <a:pPr marL="216000" indent="0">
              <a:lnSpc>
                <a:spcPct val="100000"/>
              </a:lnSpc>
              <a:buNone/>
            </a:pPr>
            <a:r>
              <a:rPr b="0" lang="en-US" sz="2000" spc="-1" strike="noStrike">
                <a:solidFill>
                  <a:srgbClr val="000000"/>
                </a:solidFill>
                <a:latin typeface="Arial"/>
              </a:rPr>
              <a:t>-</a:t>
            </a:r>
            <a:r>
              <a:rPr b="0" lang="en-US" sz="2000" spc="-1" strike="noStrike">
                <a:solidFill>
                  <a:srgbClr val="1f3864"/>
                </a:solidFill>
                <a:latin typeface="Arial"/>
              </a:rPr>
              <a:t>Education is key to advancement both personally and professionally. </a:t>
            </a:r>
            <a:endParaRPr b="0" lang="en-US" sz="2000" spc="-1" strike="noStrike">
              <a:solidFill>
                <a:srgbClr val="000000"/>
              </a:solidFill>
              <a:latin typeface="Arial"/>
            </a:endParaRPr>
          </a:p>
          <a:p>
            <a:pPr marL="216000" indent="0">
              <a:lnSpc>
                <a:spcPct val="100000"/>
              </a:lnSpc>
              <a:buNone/>
            </a:pPr>
            <a:endParaRPr b="0" lang="en-US" sz="2000" spc="-1" strike="noStrike">
              <a:solidFill>
                <a:srgbClr val="000000"/>
              </a:solidFill>
              <a:latin typeface="Arial"/>
            </a:endParaRPr>
          </a:p>
          <a:p>
            <a:pPr marL="216000" indent="0">
              <a:lnSpc>
                <a:spcPct val="100000"/>
              </a:lnSpc>
              <a:buNone/>
            </a:pPr>
            <a:r>
              <a:rPr b="0" lang="en-US" sz="2000" spc="-1" strike="noStrike">
                <a:solidFill>
                  <a:srgbClr val="1f3864"/>
                </a:solidFill>
                <a:latin typeface="Arial"/>
              </a:rPr>
              <a:t>-</a:t>
            </a:r>
            <a:r>
              <a:rPr b="0" lang="en-US" sz="1800" spc="-1" strike="noStrike">
                <a:solidFill>
                  <a:srgbClr val="1f3864"/>
                </a:solidFill>
                <a:latin typeface="Arial"/>
              </a:rPr>
              <a:t>Creating leaders in the vineyard is extremely important–this 3-day intensive program is focused on leadership, communication skills, viticultural best practices, safety and more in the workplace</a:t>
            </a:r>
            <a:endParaRPr b="0" lang="en-US" sz="1800" spc="-1" strike="noStrike">
              <a:solidFill>
                <a:srgbClr val="000000"/>
              </a:solidFill>
              <a:latin typeface="Arial"/>
            </a:endParaRPr>
          </a:p>
          <a:p>
            <a:pPr marL="216000" indent="0">
              <a:lnSpc>
                <a:spcPct val="100000"/>
              </a:lnSpc>
              <a:buNone/>
            </a:pPr>
            <a:endParaRPr b="0" lang="en-US" sz="1800" spc="-1" strike="noStrike">
              <a:solidFill>
                <a:srgbClr val="000000"/>
              </a:solidFill>
              <a:latin typeface="Arial"/>
            </a:endParaRPr>
          </a:p>
          <a:p>
            <a:pPr marL="216000" indent="0">
              <a:lnSpc>
                <a:spcPct val="100000"/>
              </a:lnSpc>
              <a:buNone/>
            </a:pPr>
            <a:r>
              <a:rPr b="0" lang="en-US" sz="1800" spc="-1" strike="noStrike">
                <a:solidFill>
                  <a:srgbClr val="1f3864"/>
                </a:solidFill>
                <a:latin typeface="Arial"/>
              </a:rPr>
              <a:t>-Cultivating the next generation is achieved through programs like Fields of Opportunity which matches growers with high school students interested in a career in farming.</a:t>
            </a:r>
            <a:endParaRPr b="0" lang="en-US" sz="1800" spc="-1" strike="noStrike">
              <a:solidFill>
                <a:srgbClr val="000000"/>
              </a:solidFill>
              <a:latin typeface="Arial"/>
            </a:endParaRPr>
          </a:p>
          <a:p>
            <a:pPr marL="216000" indent="0">
              <a:lnSpc>
                <a:spcPct val="100000"/>
              </a:lnSpc>
              <a:buNone/>
            </a:pPr>
            <a:endParaRPr b="0" lang="en-US" sz="1800" spc="-1" strike="noStrike">
              <a:solidFill>
                <a:srgbClr val="000000"/>
              </a:solidFill>
              <a:latin typeface="Arial"/>
            </a:endParaRPr>
          </a:p>
          <a:p>
            <a:pPr marL="216000" indent="0">
              <a:lnSpc>
                <a:spcPct val="100000"/>
              </a:lnSpc>
              <a:buNone/>
            </a:pPr>
            <a:r>
              <a:rPr b="0" lang="en-US" sz="1800" spc="-1" strike="noStrike">
                <a:solidFill>
                  <a:srgbClr val="1f3864"/>
                </a:solidFill>
                <a:latin typeface="Arial"/>
              </a:rPr>
              <a:t>-Community building event where farmworkers and their families connect with local community organizations in a fun-filled street festival.</a:t>
            </a:r>
            <a:endParaRPr b="0" lang="en-US" sz="1800" spc="-1" strike="noStrike">
              <a:solidFill>
                <a:srgbClr val="000000"/>
              </a:solidFill>
              <a:latin typeface="Arial"/>
            </a:endParaRPr>
          </a:p>
          <a:p>
            <a:pPr marL="216000" indent="0">
              <a:lnSpc>
                <a:spcPct val="100000"/>
              </a:lnSpc>
              <a:buNone/>
            </a:pPr>
            <a:endParaRPr b="0" lang="en-US" sz="1800" spc="-1" strike="noStrike">
              <a:solidFill>
                <a:srgbClr val="000000"/>
              </a:solidFill>
              <a:latin typeface="Arial"/>
            </a:endParaRPr>
          </a:p>
          <a:p>
            <a:pPr marL="216000" indent="0">
              <a:lnSpc>
                <a:spcPct val="100000"/>
              </a:lnSpc>
              <a:buNone/>
            </a:pPr>
            <a:endParaRPr b="0" lang="en-US" sz="1800" spc="-1" strike="noStrike">
              <a:solidFill>
                <a:srgbClr val="000000"/>
              </a:solidFill>
              <a:latin typeface="Arial"/>
            </a:endParaRPr>
          </a:p>
        </p:txBody>
      </p:sp>
      <p:sp>
        <p:nvSpPr>
          <p:cNvPr id="86" name="PlaceHolder 3"/>
          <p:cNvSpPr>
            <a:spLocks noGrp="1"/>
          </p:cNvSpPr>
          <p:nvPr>
            <p:ph type="sldNum" idx="9"/>
          </p:nvPr>
        </p:nvSpPr>
        <p:spPr>
          <a:xfrm>
            <a:off x="3884760" y="8685360"/>
            <a:ext cx="2971440" cy="458280"/>
          </a:xfrm>
          <a:prstGeom prst="rect">
            <a:avLst/>
          </a:prstGeom>
          <a:noFill/>
          <a:ln w="0">
            <a:noFill/>
          </a:ln>
        </p:spPr>
        <p:txBody>
          <a:bodyPr numCol="1" spcCol="0" anchor="b">
            <a:noAutofit/>
          </a:bodyPr>
          <a:lstStyle>
            <a:lvl1pPr indent="0" algn="r">
              <a:lnSpc>
                <a:spcPct val="100000"/>
              </a:lnSpc>
              <a:buNone/>
              <a:defRPr b="0" lang="en-US" sz="1200" spc="-1" strike="noStrike">
                <a:solidFill>
                  <a:srgbClr val="000000"/>
                </a:solidFill>
                <a:latin typeface="Arial"/>
                <a:ea typeface="ＭＳ Ｐゴシック"/>
              </a:defRPr>
            </a:lvl1pPr>
          </a:lstStyle>
          <a:p>
            <a:pPr indent="0" algn="r">
              <a:lnSpc>
                <a:spcPct val="100000"/>
              </a:lnSpc>
              <a:buNone/>
            </a:pPr>
            <a:fld id="{FC214A8E-0B9F-4CFF-8EAB-BACC6AEFCF7B}" type="slidenum">
              <a:rPr b="0" lang="en-US" sz="1200" spc="-1" strike="noStrike">
                <a:solidFill>
                  <a:srgbClr val="000000"/>
                </a:solidFill>
                <a:latin typeface="Arial"/>
                <a:ea typeface="ＭＳ Ｐゴシック"/>
              </a:rPr>
              <a:t>&lt;number&gt;</a:t>
            </a:fld>
            <a:endParaRPr b="0" lang="en-US" sz="12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766C11C-060E-4442-AF66-84FAA51632FF}"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782A3EEB-517F-44AA-84AA-6C04E241CC1B}"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E22634C5-9C57-48DD-966B-BB2F8FAD73D5}"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04F329D0-0DD8-427A-AB78-B9684A90316E}"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B91B21D-3BDF-43EA-A84F-2FD9A4B8D2C6}"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1233E6C-C808-472B-AD34-E98C239DEC9F}"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5387BD0-7B05-4252-A8D3-DE4D3E829191}"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DD152D9-2FF9-4DD5-8769-C0A4127E9B23}"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F2DB54E-AB84-48F9-A290-55C694599725}"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6FFFABD-F39A-4191-9D7A-D38ECFFF05C2}"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4BC1451-2DE9-4ADF-9156-C0DEB9B673B4}"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84E9D1D-99BC-42F9-BAFA-D0C502BBCF8E}"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0" name="PlaceHolder 1"/>
          <p:cNvSpPr>
            <a:spLocks noGrp="1"/>
          </p:cNvSpPr>
          <p:nvPr>
            <p:ph type="dt" idx="1"/>
          </p:nvPr>
        </p:nvSpPr>
        <p:spPr>
          <a:xfrm>
            <a:off x="609480" y="6245280"/>
            <a:ext cx="2844360" cy="475920"/>
          </a:xfrm>
          <a:prstGeom prst="rect">
            <a:avLst/>
          </a:prstGeom>
          <a:noFill/>
          <a:ln w="0">
            <a:noFill/>
          </a:ln>
        </p:spPr>
        <p:txBody>
          <a:bodyPr numCol="1" spcCol="0" anchor="t">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1" name="PlaceHolder 2"/>
          <p:cNvSpPr>
            <a:spLocks noGrp="1"/>
          </p:cNvSpPr>
          <p:nvPr>
            <p:ph type="ftr" idx="2"/>
          </p:nvPr>
        </p:nvSpPr>
        <p:spPr>
          <a:xfrm>
            <a:off x="4165560" y="6245280"/>
            <a:ext cx="3860280" cy="475920"/>
          </a:xfrm>
          <a:prstGeom prst="rect">
            <a:avLst/>
          </a:prstGeom>
          <a:noFill/>
          <a:ln w="0">
            <a:noFill/>
          </a:ln>
        </p:spPr>
        <p:txBody>
          <a:bodyPr numCol="1" spcCol="0" anchor="t">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 name="PlaceHolder 3"/>
          <p:cNvSpPr>
            <a:spLocks noGrp="1"/>
          </p:cNvSpPr>
          <p:nvPr>
            <p:ph type="sldNum" idx="3"/>
          </p:nvPr>
        </p:nvSpPr>
        <p:spPr>
          <a:xfrm>
            <a:off x="8737560" y="6245280"/>
            <a:ext cx="2844360" cy="475920"/>
          </a:xfrm>
          <a:prstGeom prst="rect">
            <a:avLst/>
          </a:prstGeom>
          <a:noFill/>
          <a:ln w="0">
            <a:noFill/>
          </a:ln>
        </p:spPr>
        <p:txBody>
          <a:bodyPr numCol="1" spcCol="0" anchor="t">
            <a:noAutofit/>
          </a:bodyPr>
          <a:lstStyle>
            <a:lvl1pPr indent="0" algn="r">
              <a:lnSpc>
                <a:spcPct val="100000"/>
              </a:lnSpc>
              <a:buNone/>
              <a:defRPr b="0" lang="en-US" sz="1400" spc="-1" strike="noStrike">
                <a:solidFill>
                  <a:srgbClr val="000000"/>
                </a:solidFill>
                <a:latin typeface="Arial"/>
                <a:ea typeface="ＭＳ Ｐゴシック"/>
              </a:defRPr>
            </a:lvl1pPr>
          </a:lstStyle>
          <a:p>
            <a:pPr indent="0" algn="r">
              <a:lnSpc>
                <a:spcPct val="100000"/>
              </a:lnSpc>
              <a:buNone/>
            </a:pPr>
            <a:fld id="{4267DD53-32CD-4ED9-93ED-25B0C92298C3}" type="slidenum">
              <a:rPr b="0" lang="en-US" sz="1400" spc="-1" strike="noStrike">
                <a:solidFill>
                  <a:srgbClr val="000000"/>
                </a:solidFill>
                <a:latin typeface="Arial"/>
                <a:ea typeface="ＭＳ Ｐゴシック"/>
              </a:rPr>
              <a:t>&lt;number&gt;</a:t>
            </a:fld>
            <a:endParaRPr b="0" lang="en-US" sz="1400" spc="-1" strike="noStrike">
              <a:solidFill>
                <a:srgbClr val="000000"/>
              </a:solidFill>
              <a:latin typeface="Times New Roman"/>
            </a:endParaRPr>
          </a:p>
        </p:txBody>
      </p:sp>
      <p:sp>
        <p:nvSpPr>
          <p:cNvPr id="3" name="PlaceHolder 4"/>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Arial"/>
              </a:rPr>
              <a:t>Second Outline Level</a:t>
            </a:r>
            <a:endParaRPr b="0" lang="en-US" sz="2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Arial"/>
              </a:rPr>
              <a:t>Third Outline Level</a:t>
            </a:r>
            <a:endParaRPr b="0" lang="en-US" sz="20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png"/><Relationship Id="rId3" Type="http://schemas.openxmlformats.org/officeDocument/2006/relationships/image" Target="../media/image4.jpeg"/><Relationship Id="rId4"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Text Box 4"/>
          <p:cNvSpPr/>
          <p:nvPr/>
        </p:nvSpPr>
        <p:spPr>
          <a:xfrm>
            <a:off x="4724280" y="2895480"/>
            <a:ext cx="6781320" cy="699120"/>
          </a:xfrm>
          <a:prstGeom prst="rect">
            <a:avLst/>
          </a:prstGeom>
          <a:noFill/>
          <a:ln w="0">
            <a:noFill/>
          </a:ln>
        </p:spPr>
        <p:style>
          <a:lnRef idx="0"/>
          <a:fillRef idx="0"/>
          <a:effectRef idx="0"/>
          <a:fontRef idx="minor"/>
        </p:style>
        <p:txBody>
          <a:bodyPr lIns="90000" rIns="90000" tIns="45000" bIns="45000" anchor="t">
            <a:spAutoFit/>
          </a:bodyPr>
          <a:p>
            <a:pPr algn="r">
              <a:lnSpc>
                <a:spcPct val="100000"/>
              </a:lnSpc>
              <a:spcBef>
                <a:spcPts val="2001"/>
              </a:spcBef>
            </a:pPr>
            <a:r>
              <a:rPr b="0" lang="en-US" sz="4000" spc="-1" strike="noStrike">
                <a:solidFill>
                  <a:srgbClr val="404040"/>
                </a:solidFill>
                <a:latin typeface="Arial"/>
                <a:ea typeface="ＭＳ Ｐゴシック"/>
              </a:rPr>
              <a:t>Growing Our Future Leaders</a:t>
            </a:r>
            <a:endParaRPr b="0" lang="en-US" sz="4000" spc="-1" strike="noStrike">
              <a:solidFill>
                <a:srgbClr val="000000"/>
              </a:solidFill>
              <a:latin typeface="Arial"/>
            </a:endParaRPr>
          </a:p>
        </p:txBody>
      </p:sp>
      <p:sp>
        <p:nvSpPr>
          <p:cNvPr id="48" name="Rectangle 5"/>
          <p:cNvSpPr/>
          <p:nvPr/>
        </p:nvSpPr>
        <p:spPr>
          <a:xfrm>
            <a:off x="4952880" y="3657600"/>
            <a:ext cx="6476760" cy="75960"/>
          </a:xfrm>
          <a:prstGeom prst="rect">
            <a:avLst/>
          </a:prstGeom>
          <a:solidFill>
            <a:schemeClr val="tx1">
              <a:lumMod val="75000"/>
              <a:lumOff val="25000"/>
            </a:schemeClr>
          </a:solidFill>
          <a:ln w="0">
            <a:noFill/>
          </a:ln>
        </p:spPr>
        <p:style>
          <a:lnRef idx="0"/>
          <a:fillRef idx="0"/>
          <a:effectRef idx="0"/>
          <a:fontRef idx="minor"/>
        </p:style>
        <p:txBody>
          <a:bodyPr wrap="none" lIns="90000" rIns="90000" tIns="31320" bIns="31320" anchor="ctr">
            <a:noAutofit/>
          </a:bodyPr>
          <a:p>
            <a:pPr>
              <a:lnSpc>
                <a:spcPct val="100000"/>
              </a:lnSpc>
            </a:pPr>
            <a:endParaRPr b="0" lang="en-US" sz="1800" spc="-1" strike="noStrike">
              <a:solidFill>
                <a:srgbClr val="404040"/>
              </a:solidFill>
              <a:latin typeface="Arial"/>
              <a:ea typeface="ＭＳ Ｐゴシック"/>
            </a:endParaRPr>
          </a:p>
        </p:txBody>
      </p:sp>
      <p:sp>
        <p:nvSpPr>
          <p:cNvPr id="49" name="Text Box 6"/>
          <p:cNvSpPr/>
          <p:nvPr/>
        </p:nvSpPr>
        <p:spPr>
          <a:xfrm>
            <a:off x="6781680" y="3809880"/>
            <a:ext cx="4647960" cy="973440"/>
          </a:xfrm>
          <a:prstGeom prst="rect">
            <a:avLst/>
          </a:prstGeom>
          <a:noFill/>
          <a:ln w="0">
            <a:noFill/>
          </a:ln>
        </p:spPr>
        <p:style>
          <a:lnRef idx="0"/>
          <a:fillRef idx="0"/>
          <a:effectRef idx="0"/>
          <a:fontRef idx="minor"/>
        </p:style>
        <p:txBody>
          <a:bodyPr lIns="90000" rIns="90000" tIns="45000" bIns="45000" anchor="t">
            <a:spAutoFit/>
          </a:bodyPr>
          <a:p>
            <a:pPr algn="r">
              <a:lnSpc>
                <a:spcPct val="100000"/>
              </a:lnSpc>
              <a:spcBef>
                <a:spcPts val="1199"/>
              </a:spcBef>
            </a:pPr>
            <a:r>
              <a:rPr b="0" i="1" lang="en-US" sz="2400" spc="-1" strike="noStrike">
                <a:solidFill>
                  <a:srgbClr val="262626"/>
                </a:solidFill>
                <a:latin typeface="Arial"/>
                <a:ea typeface="ＭＳ Ｐゴシック"/>
              </a:rPr>
              <a:t>Justin Leigon</a:t>
            </a:r>
            <a:endParaRPr b="0" lang="en-US" sz="2400" spc="-1" strike="noStrike">
              <a:solidFill>
                <a:srgbClr val="000000"/>
              </a:solidFill>
              <a:latin typeface="Arial"/>
            </a:endParaRPr>
          </a:p>
          <a:p>
            <a:pPr algn="r">
              <a:lnSpc>
                <a:spcPct val="100000"/>
              </a:lnSpc>
              <a:spcBef>
                <a:spcPts val="1199"/>
              </a:spcBef>
            </a:pPr>
            <a:r>
              <a:rPr b="0" i="1" lang="en-US" sz="2400" spc="-1" strike="noStrike">
                <a:solidFill>
                  <a:srgbClr val="262626"/>
                </a:solidFill>
                <a:latin typeface="Arial"/>
                <a:ea typeface="ＭＳ Ｐゴシック"/>
              </a:rPr>
              <a:t>Piña Vineyard Management</a:t>
            </a: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 Box 4"/>
          <p:cNvSpPr/>
          <p:nvPr/>
        </p:nvSpPr>
        <p:spPr>
          <a:xfrm>
            <a:off x="2362320" y="1697040"/>
            <a:ext cx="7467120" cy="638280"/>
          </a:xfrm>
          <a:prstGeom prst="rect">
            <a:avLst/>
          </a:prstGeom>
          <a:noFill/>
          <a:ln w="0">
            <a:noFill/>
          </a:ln>
        </p:spPr>
        <p:style>
          <a:lnRef idx="0"/>
          <a:fillRef idx="0"/>
          <a:effectRef idx="0"/>
          <a:fontRef idx="minor"/>
        </p:style>
        <p:txBody>
          <a:bodyPr lIns="90000" rIns="90000" tIns="45000" bIns="45000" anchor="t">
            <a:spAutoFit/>
          </a:bodyPr>
          <a:p>
            <a:pPr>
              <a:lnSpc>
                <a:spcPct val="100000"/>
              </a:lnSpc>
              <a:spcBef>
                <a:spcPts val="1800"/>
              </a:spcBef>
            </a:pPr>
            <a:r>
              <a:rPr b="0" lang="en-US" sz="3600" spc="-1" strike="noStrike">
                <a:solidFill>
                  <a:srgbClr val="404040"/>
                </a:solidFill>
                <a:latin typeface="Arial"/>
                <a:ea typeface="ＭＳ Ｐゴシック"/>
              </a:rPr>
              <a:t>Napa Valley Grapegrowers (NVG)</a:t>
            </a:r>
            <a:endParaRPr b="0" lang="en-US" sz="3600" spc="-1" strike="noStrike">
              <a:solidFill>
                <a:srgbClr val="000000"/>
              </a:solidFill>
              <a:latin typeface="Arial"/>
            </a:endParaRPr>
          </a:p>
        </p:txBody>
      </p:sp>
      <p:sp>
        <p:nvSpPr>
          <p:cNvPr id="51" name="Text Box 5"/>
          <p:cNvSpPr/>
          <p:nvPr/>
        </p:nvSpPr>
        <p:spPr>
          <a:xfrm>
            <a:off x="800280" y="2743200"/>
            <a:ext cx="10591560" cy="3623400"/>
          </a:xfrm>
          <a:prstGeom prst="rect">
            <a:avLst/>
          </a:prstGeom>
          <a:noFill/>
          <a:ln w="0">
            <a:noFill/>
          </a:ln>
        </p:spPr>
        <p:style>
          <a:lnRef idx="0"/>
          <a:fillRef idx="0"/>
          <a:effectRef idx="0"/>
          <a:fontRef idx="minor"/>
        </p:style>
        <p:txBody>
          <a:bodyPr lIns="90000" rIns="90000" tIns="45000" bIns="45000" anchor="t">
            <a:spAutoFit/>
          </a:bodyPr>
          <a:p>
            <a:pPr marL="216000" indent="-216000">
              <a:lnSpc>
                <a:spcPct val="150000"/>
              </a:lnSpc>
              <a:spcBef>
                <a:spcPts val="1599"/>
              </a:spcBef>
              <a:buClr>
                <a:srgbClr val="404040"/>
              </a:buClr>
              <a:buSzPct val="70000"/>
              <a:buFont typeface="Symbol" charset="2"/>
              <a:buChar char=""/>
            </a:pPr>
            <a:r>
              <a:rPr b="0" lang="en-US" sz="3200" spc="-1" strike="noStrike">
                <a:solidFill>
                  <a:srgbClr val="404040"/>
                </a:solidFill>
                <a:latin typeface="Arial"/>
                <a:ea typeface="ＭＳ Ｐゴシック"/>
              </a:rPr>
              <a:t> </a:t>
            </a:r>
            <a:r>
              <a:rPr b="0" lang="en-US" sz="3200" spc="-1" strike="noStrike">
                <a:solidFill>
                  <a:srgbClr val="404040"/>
                </a:solidFill>
                <a:latin typeface="Arial"/>
                <a:ea typeface="ＭＳ Ｐゴシック"/>
              </a:rPr>
              <a:t>Community of wine industry leaders</a:t>
            </a:r>
            <a:endParaRPr b="0" lang="en-US" sz="3200" spc="-1" strike="noStrike">
              <a:solidFill>
                <a:srgbClr val="000000"/>
              </a:solidFill>
              <a:latin typeface="Arial"/>
            </a:endParaRPr>
          </a:p>
          <a:p>
            <a:pPr marL="216000" indent="-216000">
              <a:lnSpc>
                <a:spcPct val="150000"/>
              </a:lnSpc>
              <a:spcBef>
                <a:spcPts val="1599"/>
              </a:spcBef>
              <a:buClr>
                <a:srgbClr val="404040"/>
              </a:buClr>
              <a:buSzPct val="70000"/>
              <a:buFont typeface="Symbol" charset="2"/>
              <a:buChar char=""/>
            </a:pPr>
            <a:r>
              <a:rPr b="0" lang="en-US" sz="3200" spc="-1" strike="noStrike">
                <a:solidFill>
                  <a:srgbClr val="404040"/>
                </a:solidFill>
                <a:latin typeface="Arial"/>
                <a:ea typeface="ＭＳ Ｐゴシック"/>
              </a:rPr>
              <a:t> </a:t>
            </a:r>
            <a:r>
              <a:rPr b="0" lang="en-US" sz="3200" spc="-1" strike="noStrike">
                <a:solidFill>
                  <a:srgbClr val="404040"/>
                </a:solidFill>
                <a:latin typeface="Arial"/>
                <a:ea typeface="ＭＳ Ｐゴシック"/>
              </a:rPr>
              <a:t>Educate grapegrowers</a:t>
            </a:r>
            <a:endParaRPr b="0" lang="en-US" sz="3200" spc="-1" strike="noStrike">
              <a:solidFill>
                <a:srgbClr val="000000"/>
              </a:solidFill>
              <a:latin typeface="Arial"/>
            </a:endParaRPr>
          </a:p>
          <a:p>
            <a:pPr marL="216000" indent="-216000">
              <a:lnSpc>
                <a:spcPct val="150000"/>
              </a:lnSpc>
              <a:spcBef>
                <a:spcPts val="1599"/>
              </a:spcBef>
              <a:buClr>
                <a:srgbClr val="404040"/>
              </a:buClr>
              <a:buSzPct val="70000"/>
              <a:buFont typeface="Symbol" charset="2"/>
              <a:buChar char=""/>
            </a:pPr>
            <a:r>
              <a:rPr b="0" lang="en-US" sz="3200" spc="-1" strike="noStrike">
                <a:solidFill>
                  <a:srgbClr val="404040"/>
                </a:solidFill>
                <a:latin typeface="Arial"/>
                <a:ea typeface="ＭＳ Ｐゴシック"/>
              </a:rPr>
              <a:t> </a:t>
            </a:r>
            <a:r>
              <a:rPr b="0" lang="en-US" sz="3200" spc="-1" strike="noStrike">
                <a:solidFill>
                  <a:srgbClr val="404040"/>
                </a:solidFill>
                <a:latin typeface="Arial"/>
                <a:ea typeface="ＭＳ Ｐゴシック"/>
              </a:rPr>
              <a:t>Preserve Napa Valley’s unique grapegrowing heritage</a:t>
            </a:r>
            <a:endParaRPr b="0" lang="en-US" sz="3200" spc="-1" strike="noStrike">
              <a:solidFill>
                <a:srgbClr val="000000"/>
              </a:solidFill>
              <a:latin typeface="Arial"/>
            </a:endParaRPr>
          </a:p>
          <a:p>
            <a:pPr marL="216000" indent="-216000">
              <a:lnSpc>
                <a:spcPct val="150000"/>
              </a:lnSpc>
              <a:spcBef>
                <a:spcPts val="1599"/>
              </a:spcBef>
              <a:buClr>
                <a:srgbClr val="404040"/>
              </a:buClr>
              <a:buSzPct val="70000"/>
              <a:buFont typeface="Symbol" charset="2"/>
              <a:buChar char=""/>
            </a:pPr>
            <a:r>
              <a:rPr b="0" lang="en-US" sz="3200" spc="-1" strike="noStrike">
                <a:solidFill>
                  <a:srgbClr val="404040"/>
                </a:solidFill>
                <a:latin typeface="Arial"/>
                <a:ea typeface="ＭＳ Ｐゴシック"/>
              </a:rPr>
              <a:t> </a:t>
            </a:r>
            <a:r>
              <a:rPr b="0" lang="en-US" sz="3200" spc="-1" strike="noStrike">
                <a:solidFill>
                  <a:srgbClr val="404040"/>
                </a:solidFill>
                <a:latin typeface="Arial"/>
                <a:ea typeface="ＭＳ Ｐゴシック"/>
              </a:rPr>
              <a:t>Promote Napa Valley’s world-class vineyards</a:t>
            </a:r>
            <a:endParaRPr b="0" lang="en-US" sz="3200" spc="-1" strike="noStrike">
              <a:solidFill>
                <a:srgbClr val="000000"/>
              </a:solidFill>
              <a:latin typeface="Arial"/>
            </a:endParaRPr>
          </a:p>
        </p:txBody>
      </p:sp>
      <p:pic>
        <p:nvPicPr>
          <p:cNvPr id="52" name="Picture 2" descr="Logo&#10;&#10;Description automatically generated"/>
          <p:cNvPicPr/>
          <p:nvPr/>
        </p:nvPicPr>
        <p:blipFill>
          <a:blip r:embed="rId1"/>
          <a:stretch/>
        </p:blipFill>
        <p:spPr>
          <a:xfrm>
            <a:off x="533520" y="1447920"/>
            <a:ext cx="1360080" cy="1142640"/>
          </a:xfrm>
          <a:prstGeom prst="rect">
            <a:avLst/>
          </a:prstGeom>
          <a:ln w="0">
            <a:noFill/>
          </a:ln>
        </p:spPr>
      </p:pic>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nodeType="clickEffect" fill="hold">
                      <p:stCondLst>
                        <p:cond delay="indefinite"/>
                      </p:stCondLst>
                      <p:childTnLst>
                        <p:par>
                          <p:cTn id="4" nodeType="withEffect" fill="hold">
                            <p:stCondLst>
                              <p:cond delay="0"/>
                            </p:stCondLst>
                            <p:childTnLst>
                              <p:par>
                                <p:cTn id="5" nodeType="clickEffect" fill="hold" presetClass="entr" presetID="3" presetSubtype="10">
                                  <p:stCondLst>
                                    <p:cond delay="0"/>
                                  </p:stCondLst>
                                  <p:childTnLst>
                                    <p:set>
                                      <p:cBhvr>
                                        <p:cTn id="6" dur="1" fill="hold">
                                          <p:stCondLst>
                                            <p:cond delay="0"/>
                                          </p:stCondLst>
                                        </p:cTn>
                                        <p:tgtEl>
                                          <p:spTgt spid="50"/>
                                        </p:tgtEl>
                                        <p:attrNameLst>
                                          <p:attrName>style.visibility</p:attrName>
                                        </p:attrNameLst>
                                      </p:cBhvr>
                                      <p:to>
                                        <p:strVal val="visible"/>
                                      </p:to>
                                    </p:set>
                                    <p:animEffect filter="blinds(horizontal)" transition="in">
                                      <p:cBhvr additive="repl">
                                        <p:cTn id="7" dur="500"/>
                                        <p:tgtEl>
                                          <p:spTgt spid="50"/>
                                        </p:tgtEl>
                                      </p:cBhvr>
                                    </p:animEffect>
                                  </p:childTnLst>
                                </p:cTn>
                              </p:par>
                            </p:childTnLst>
                          </p:cTn>
                        </p:par>
                      </p:childTnLst>
                    </p:cTn>
                  </p:par>
                  <p:par>
                    <p:cTn id="8" nodeType="clickEffect" fill="hold">
                      <p:stCondLst>
                        <p:cond delay="indefinite"/>
                      </p:stCondLst>
                      <p:childTnLst>
                        <p:par>
                          <p:cTn id="9" nodeType="withEffect" fill="hold">
                            <p:stCondLst>
                              <p:cond delay="0"/>
                            </p:stCondLst>
                            <p:childTnLst>
                              <p:par>
                                <p:cTn id="10" nodeType="clickEffect" fill="hold" presetClass="entr" presetID="16" presetSubtype="26">
                                  <p:stCondLst>
                                    <p:cond delay="0"/>
                                  </p:stCondLst>
                                  <p:childTnLst>
                                    <p:set>
                                      <p:cBhvr>
                                        <p:cTn id="11" dur="1" fill="hold">
                                          <p:stCondLst>
                                            <p:cond delay="0"/>
                                          </p:stCondLst>
                                        </p:cTn>
                                        <p:tgtEl>
                                          <p:spTgt spid="51">
                                            <p:txEl>
                                              <p:pRg st="0" end="0"/>
                                            </p:txEl>
                                          </p:spTgt>
                                        </p:tgtEl>
                                        <p:attrNameLst>
                                          <p:attrName>style.visibility</p:attrName>
                                        </p:attrNameLst>
                                      </p:cBhvr>
                                      <p:to>
                                        <p:strVal val="visible"/>
                                      </p:to>
                                    </p:set>
                                    <p:animEffect filter="barn(inHorizontal)" transition="in">
                                      <p:cBhvr additive="repl">
                                        <p:cTn id="12" dur="500"/>
                                        <p:tgtEl>
                                          <p:spTgt spid="51">
                                            <p:txEl>
                                              <p:pRg st="0" end="0"/>
                                            </p:txEl>
                                          </p:spTgt>
                                        </p:tgtEl>
                                      </p:cBhvr>
                                    </p:animEffect>
                                  </p:childTnLst>
                                </p:cTn>
                              </p:par>
                            </p:childTnLst>
                          </p:cTn>
                        </p:par>
                      </p:childTnLst>
                    </p:cTn>
                  </p:par>
                  <p:par>
                    <p:cTn id="13" nodeType="clickEffect" fill="hold">
                      <p:stCondLst>
                        <p:cond delay="indefinite"/>
                      </p:stCondLst>
                      <p:childTnLst>
                        <p:par>
                          <p:cTn id="14" nodeType="withEffect" fill="hold">
                            <p:stCondLst>
                              <p:cond delay="0"/>
                            </p:stCondLst>
                            <p:childTnLst>
                              <p:par>
                                <p:cTn id="15" nodeType="clickEffect" fill="hold" presetClass="entr" presetID="16" presetSubtype="26">
                                  <p:stCondLst>
                                    <p:cond delay="0"/>
                                  </p:stCondLst>
                                  <p:childTnLst>
                                    <p:set>
                                      <p:cBhvr>
                                        <p:cTn id="16" dur="1" fill="hold">
                                          <p:stCondLst>
                                            <p:cond delay="0"/>
                                          </p:stCondLst>
                                        </p:cTn>
                                        <p:tgtEl>
                                          <p:spTgt spid="51">
                                            <p:txEl>
                                              <p:pRg st="1" end="1"/>
                                            </p:txEl>
                                          </p:spTgt>
                                        </p:tgtEl>
                                        <p:attrNameLst>
                                          <p:attrName>style.visibility</p:attrName>
                                        </p:attrNameLst>
                                      </p:cBhvr>
                                      <p:to>
                                        <p:strVal val="visible"/>
                                      </p:to>
                                    </p:set>
                                    <p:animEffect filter="barn(inHorizontal)" transition="in">
                                      <p:cBhvr additive="repl">
                                        <p:cTn id="17" dur="500"/>
                                        <p:tgtEl>
                                          <p:spTgt spid="51">
                                            <p:txEl>
                                              <p:pRg st="1" end="1"/>
                                            </p:txEl>
                                          </p:spTgt>
                                        </p:tgtEl>
                                      </p:cBhvr>
                                    </p:animEffect>
                                  </p:childTnLst>
                                </p:cTn>
                              </p:par>
                            </p:childTnLst>
                          </p:cTn>
                        </p:par>
                      </p:childTnLst>
                    </p:cTn>
                  </p:par>
                  <p:par>
                    <p:cTn id="18" nodeType="clickEffect" fill="hold">
                      <p:stCondLst>
                        <p:cond delay="indefinite"/>
                      </p:stCondLst>
                      <p:childTnLst>
                        <p:par>
                          <p:cTn id="19" nodeType="withEffect" fill="hold">
                            <p:stCondLst>
                              <p:cond delay="0"/>
                            </p:stCondLst>
                            <p:childTnLst>
                              <p:par>
                                <p:cTn id="20" nodeType="clickEffect" fill="hold" presetClass="entr" presetID="16" presetSubtype="26">
                                  <p:stCondLst>
                                    <p:cond delay="0"/>
                                  </p:stCondLst>
                                  <p:childTnLst>
                                    <p:set>
                                      <p:cBhvr>
                                        <p:cTn id="21" dur="1" fill="hold">
                                          <p:stCondLst>
                                            <p:cond delay="0"/>
                                          </p:stCondLst>
                                        </p:cTn>
                                        <p:tgtEl>
                                          <p:spTgt spid="51">
                                            <p:txEl>
                                              <p:pRg st="2" end="2"/>
                                            </p:txEl>
                                          </p:spTgt>
                                        </p:tgtEl>
                                        <p:attrNameLst>
                                          <p:attrName>style.visibility</p:attrName>
                                        </p:attrNameLst>
                                      </p:cBhvr>
                                      <p:to>
                                        <p:strVal val="visible"/>
                                      </p:to>
                                    </p:set>
                                    <p:animEffect filter="barn(inHorizontal)" transition="in">
                                      <p:cBhvr additive="repl">
                                        <p:cTn id="22" dur="500"/>
                                        <p:tgtEl>
                                          <p:spTgt spid="51">
                                            <p:txEl>
                                              <p:pRg st="2" end="2"/>
                                            </p:txEl>
                                          </p:spTgt>
                                        </p:tgtEl>
                                      </p:cBhvr>
                                    </p:animEffect>
                                  </p:childTnLst>
                                </p:cTn>
                              </p:par>
                            </p:childTnLst>
                          </p:cTn>
                        </p:par>
                      </p:childTnLst>
                    </p:cTn>
                  </p:par>
                  <p:par>
                    <p:cTn id="23" nodeType="clickEffect" fill="hold">
                      <p:stCondLst>
                        <p:cond delay="indefinite"/>
                      </p:stCondLst>
                      <p:childTnLst>
                        <p:par>
                          <p:cTn id="24" nodeType="withEffect" fill="hold">
                            <p:stCondLst>
                              <p:cond delay="0"/>
                            </p:stCondLst>
                            <p:childTnLst>
                              <p:par>
                                <p:cTn id="25" nodeType="clickEffect" fill="hold" presetClass="entr" presetID="16" presetSubtype="26">
                                  <p:stCondLst>
                                    <p:cond delay="0"/>
                                  </p:stCondLst>
                                  <p:childTnLst>
                                    <p:set>
                                      <p:cBhvr>
                                        <p:cTn id="26" dur="1" fill="hold">
                                          <p:stCondLst>
                                            <p:cond delay="0"/>
                                          </p:stCondLst>
                                        </p:cTn>
                                        <p:tgtEl>
                                          <p:spTgt spid="51">
                                            <p:txEl>
                                              <p:pRg st="3" end="3"/>
                                            </p:txEl>
                                          </p:spTgt>
                                        </p:tgtEl>
                                        <p:attrNameLst>
                                          <p:attrName>style.visibility</p:attrName>
                                        </p:attrNameLst>
                                      </p:cBhvr>
                                      <p:to>
                                        <p:strVal val="visible"/>
                                      </p:to>
                                    </p:set>
                                    <p:animEffect filter="barn(inHorizontal)" transition="in">
                                      <p:cBhvr additive="repl">
                                        <p:cTn id="27" dur="500"/>
                                        <p:tgtEl>
                                          <p:spTgt spid="51">
                                            <p:txEl>
                                              <p:pRg st="3" end="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Text Box 4"/>
          <p:cNvSpPr/>
          <p:nvPr/>
        </p:nvSpPr>
        <p:spPr>
          <a:xfrm>
            <a:off x="2362320" y="1697040"/>
            <a:ext cx="8457840" cy="638280"/>
          </a:xfrm>
          <a:prstGeom prst="rect">
            <a:avLst/>
          </a:prstGeom>
          <a:noFill/>
          <a:ln w="0">
            <a:noFill/>
          </a:ln>
        </p:spPr>
        <p:style>
          <a:lnRef idx="0"/>
          <a:fillRef idx="0"/>
          <a:effectRef idx="0"/>
          <a:fontRef idx="minor"/>
        </p:style>
        <p:txBody>
          <a:bodyPr lIns="90000" rIns="90000" tIns="45000" bIns="45000" anchor="t">
            <a:spAutoFit/>
          </a:bodyPr>
          <a:p>
            <a:pPr>
              <a:lnSpc>
                <a:spcPct val="100000"/>
              </a:lnSpc>
              <a:spcBef>
                <a:spcPts val="1800"/>
              </a:spcBef>
            </a:pPr>
            <a:r>
              <a:rPr b="0" lang="en-US" sz="3600" spc="-1" strike="noStrike">
                <a:solidFill>
                  <a:srgbClr val="404040"/>
                </a:solidFill>
                <a:latin typeface="Arial"/>
                <a:ea typeface="ＭＳ Ｐゴシック"/>
              </a:rPr>
              <a:t>Napa Valley Farmworker Foundation</a:t>
            </a:r>
            <a:endParaRPr b="0" lang="en-US" sz="3600" spc="-1" strike="noStrike">
              <a:solidFill>
                <a:srgbClr val="000000"/>
              </a:solidFill>
              <a:latin typeface="Arial"/>
            </a:endParaRPr>
          </a:p>
        </p:txBody>
      </p:sp>
      <p:sp>
        <p:nvSpPr>
          <p:cNvPr id="54" name="Text Box 5"/>
          <p:cNvSpPr/>
          <p:nvPr/>
        </p:nvSpPr>
        <p:spPr>
          <a:xfrm>
            <a:off x="800280" y="2496960"/>
            <a:ext cx="10591560" cy="1369080"/>
          </a:xfrm>
          <a:prstGeom prst="rect">
            <a:avLst/>
          </a:prstGeom>
          <a:noFill/>
          <a:ln w="0">
            <a:noFill/>
          </a:ln>
        </p:spPr>
        <p:style>
          <a:lnRef idx="0"/>
          <a:fillRef idx="0"/>
          <a:effectRef idx="0"/>
          <a:fontRef idx="minor"/>
        </p:style>
        <p:txBody>
          <a:bodyPr lIns="90000" rIns="90000" tIns="45000" bIns="45000" anchor="t">
            <a:spAutoFit/>
          </a:bodyPr>
          <a:p>
            <a:pPr>
              <a:lnSpc>
                <a:spcPct val="150000"/>
              </a:lnSpc>
              <a:spcBef>
                <a:spcPts val="1400"/>
              </a:spcBef>
            </a:pPr>
            <a:r>
              <a:rPr b="0" i="1" lang="en-US" sz="2800" spc="-1" strike="noStrike">
                <a:solidFill>
                  <a:srgbClr val="404040"/>
                </a:solidFill>
                <a:latin typeface="Arial"/>
                <a:ea typeface="ＭＳ Ｐゴシック"/>
              </a:rPr>
              <a:t>“</a:t>
            </a:r>
            <a:r>
              <a:rPr b="0" i="1" lang="en-US" sz="2800" spc="-1" strike="noStrike">
                <a:solidFill>
                  <a:srgbClr val="404040"/>
                </a:solidFill>
                <a:latin typeface="Arial"/>
                <a:ea typeface="ＭＳ Ｐゴシック"/>
              </a:rPr>
              <a:t>To support and promote Napa Valley’s vineyard workers through education and professional development.”</a:t>
            </a:r>
            <a:endParaRPr b="0" lang="en-US" sz="2800" spc="-1" strike="noStrike">
              <a:solidFill>
                <a:srgbClr val="000000"/>
              </a:solidFill>
              <a:latin typeface="Arial"/>
            </a:endParaRPr>
          </a:p>
        </p:txBody>
      </p:sp>
      <p:pic>
        <p:nvPicPr>
          <p:cNvPr id="55" name="Picture 3" descr="A picture containing text&#10;&#10;Description automatically generated"/>
          <p:cNvPicPr/>
          <p:nvPr/>
        </p:nvPicPr>
        <p:blipFill>
          <a:blip r:embed="rId1"/>
          <a:stretch/>
        </p:blipFill>
        <p:spPr>
          <a:xfrm>
            <a:off x="704880" y="1544760"/>
            <a:ext cx="1333080" cy="952200"/>
          </a:xfrm>
          <a:prstGeom prst="rect">
            <a:avLst/>
          </a:prstGeom>
          <a:ln w="0">
            <a:noFill/>
          </a:ln>
        </p:spPr>
      </p:pic>
      <p:sp>
        <p:nvSpPr>
          <p:cNvPr id="56" name="Text Box 5"/>
          <p:cNvSpPr/>
          <p:nvPr/>
        </p:nvSpPr>
        <p:spPr>
          <a:xfrm>
            <a:off x="1066680" y="4038480"/>
            <a:ext cx="5028840" cy="2364480"/>
          </a:xfrm>
          <a:prstGeom prst="rect">
            <a:avLst/>
          </a:prstGeom>
          <a:noFill/>
          <a:ln w="0">
            <a:noFill/>
          </a:ln>
        </p:spPr>
        <p:style>
          <a:lnRef idx="0"/>
          <a:fillRef idx="0"/>
          <a:effectRef idx="0"/>
          <a:fontRef idx="minor"/>
        </p:style>
        <p:txBody>
          <a:bodyPr lIns="90000" rIns="90000" tIns="45000" bIns="45000" anchor="t">
            <a:spAutoFit/>
          </a:bodyPr>
          <a:p>
            <a:pPr marL="457200" indent="-457200">
              <a:lnSpc>
                <a:spcPct val="150000"/>
              </a:lnSpc>
              <a:spcBef>
                <a:spcPts val="1400"/>
              </a:spcBef>
              <a:buClr>
                <a:srgbClr val="404040"/>
              </a:buClr>
              <a:buSzPct val="70000"/>
              <a:buFont typeface="Symbol" charset="2"/>
              <a:buChar char=""/>
            </a:pPr>
            <a:r>
              <a:rPr b="0" lang="en-US" sz="2800" spc="-1" strike="noStrike">
                <a:solidFill>
                  <a:srgbClr val="404040"/>
                </a:solidFill>
                <a:latin typeface="Arial"/>
                <a:ea typeface="ＭＳ Ｐゴシック"/>
              </a:rPr>
              <a:t>Viticulture &amp; Safety</a:t>
            </a:r>
            <a:endParaRPr b="0" lang="en-US" sz="2800" spc="-1" strike="noStrike">
              <a:solidFill>
                <a:srgbClr val="000000"/>
              </a:solidFill>
              <a:latin typeface="Arial"/>
            </a:endParaRPr>
          </a:p>
          <a:p>
            <a:pPr marL="457200" indent="-457200">
              <a:lnSpc>
                <a:spcPct val="150000"/>
              </a:lnSpc>
              <a:spcBef>
                <a:spcPts val="1400"/>
              </a:spcBef>
              <a:buClr>
                <a:srgbClr val="404040"/>
              </a:buClr>
              <a:buSzPct val="70000"/>
              <a:buFont typeface="Symbol" charset="2"/>
              <a:buChar char=""/>
            </a:pPr>
            <a:r>
              <a:rPr b="0" lang="en-US" sz="2800" spc="-1" strike="noStrike">
                <a:solidFill>
                  <a:srgbClr val="404040"/>
                </a:solidFill>
                <a:latin typeface="Arial"/>
                <a:ea typeface="ＭＳ Ｐゴシック"/>
              </a:rPr>
              <a:t>Leadership &amp; Management</a:t>
            </a:r>
            <a:endParaRPr b="0" lang="en-US" sz="2800" spc="-1" strike="noStrike">
              <a:solidFill>
                <a:srgbClr val="000000"/>
              </a:solidFill>
              <a:latin typeface="Arial"/>
            </a:endParaRPr>
          </a:p>
          <a:p>
            <a:pPr marL="457200" indent="-457200">
              <a:lnSpc>
                <a:spcPct val="150000"/>
              </a:lnSpc>
              <a:spcBef>
                <a:spcPts val="1400"/>
              </a:spcBef>
              <a:buClr>
                <a:srgbClr val="404040"/>
              </a:buClr>
              <a:buSzPct val="70000"/>
              <a:buFont typeface="Symbol" charset="2"/>
              <a:buChar char=""/>
            </a:pPr>
            <a:r>
              <a:rPr b="0" lang="en-US" sz="2800" spc="-1" strike="noStrike">
                <a:solidFill>
                  <a:srgbClr val="404040"/>
                </a:solidFill>
                <a:latin typeface="Arial"/>
                <a:ea typeface="ＭＳ Ｐゴシック"/>
              </a:rPr>
              <a:t>Adult Literacy</a:t>
            </a:r>
            <a:endParaRPr b="0" lang="en-US" sz="2800" spc="-1" strike="noStrike">
              <a:solidFill>
                <a:srgbClr val="000000"/>
              </a:solidFill>
              <a:latin typeface="Arial"/>
            </a:endParaRPr>
          </a:p>
        </p:txBody>
      </p:sp>
      <p:sp>
        <p:nvSpPr>
          <p:cNvPr id="57" name="Text Box 5"/>
          <p:cNvSpPr/>
          <p:nvPr/>
        </p:nvSpPr>
        <p:spPr>
          <a:xfrm>
            <a:off x="6591240" y="4038480"/>
            <a:ext cx="4038120" cy="2364480"/>
          </a:xfrm>
          <a:prstGeom prst="rect">
            <a:avLst/>
          </a:prstGeom>
          <a:noFill/>
          <a:ln w="0">
            <a:noFill/>
          </a:ln>
        </p:spPr>
        <p:style>
          <a:lnRef idx="0"/>
          <a:fillRef idx="0"/>
          <a:effectRef idx="0"/>
          <a:fontRef idx="minor"/>
        </p:style>
        <p:txBody>
          <a:bodyPr lIns="90000" rIns="90000" tIns="45000" bIns="45000" anchor="t">
            <a:spAutoFit/>
          </a:bodyPr>
          <a:p>
            <a:pPr marL="457200" indent="-457200">
              <a:lnSpc>
                <a:spcPct val="150000"/>
              </a:lnSpc>
              <a:spcBef>
                <a:spcPts val="1400"/>
              </a:spcBef>
              <a:buClr>
                <a:srgbClr val="404040"/>
              </a:buClr>
              <a:buSzPct val="70000"/>
              <a:buFont typeface="Symbol" charset="2"/>
              <a:buChar char=""/>
            </a:pPr>
            <a:r>
              <a:rPr b="0" lang="en-US" sz="2800" spc="-1" strike="noStrike">
                <a:solidFill>
                  <a:srgbClr val="404040"/>
                </a:solidFill>
                <a:latin typeface="Arial"/>
                <a:ea typeface="ＭＳ Ｐゴシック"/>
              </a:rPr>
              <a:t>Mentorship</a:t>
            </a:r>
            <a:endParaRPr b="0" lang="en-US" sz="2800" spc="-1" strike="noStrike">
              <a:solidFill>
                <a:srgbClr val="000000"/>
              </a:solidFill>
              <a:latin typeface="Arial"/>
            </a:endParaRPr>
          </a:p>
          <a:p>
            <a:pPr marL="457200" indent="-457200">
              <a:lnSpc>
                <a:spcPct val="150000"/>
              </a:lnSpc>
              <a:spcBef>
                <a:spcPts val="1400"/>
              </a:spcBef>
              <a:buClr>
                <a:srgbClr val="404040"/>
              </a:buClr>
              <a:buSzPct val="70000"/>
              <a:buFont typeface="Symbol" charset="2"/>
              <a:buChar char=""/>
            </a:pPr>
            <a:r>
              <a:rPr b="0" lang="en-US" sz="2800" spc="-1" strike="noStrike">
                <a:solidFill>
                  <a:srgbClr val="404040"/>
                </a:solidFill>
                <a:latin typeface="Arial"/>
                <a:ea typeface="ＭＳ Ｐゴシック"/>
              </a:rPr>
              <a:t>Family Programs</a:t>
            </a:r>
            <a:endParaRPr b="0" lang="en-US" sz="2800" spc="-1" strike="noStrike">
              <a:solidFill>
                <a:srgbClr val="000000"/>
              </a:solidFill>
              <a:latin typeface="Arial"/>
            </a:endParaRPr>
          </a:p>
          <a:p>
            <a:pPr marL="457200" indent="-457200">
              <a:lnSpc>
                <a:spcPct val="150000"/>
              </a:lnSpc>
              <a:spcBef>
                <a:spcPts val="1400"/>
              </a:spcBef>
              <a:buClr>
                <a:srgbClr val="404040"/>
              </a:buClr>
              <a:buSzPct val="70000"/>
              <a:buFont typeface="Symbol" charset="2"/>
              <a:buChar char=""/>
            </a:pPr>
            <a:r>
              <a:rPr b="0" lang="en-US" sz="2800" spc="-1" strike="noStrike">
                <a:solidFill>
                  <a:srgbClr val="404040"/>
                </a:solidFill>
                <a:latin typeface="Arial"/>
                <a:ea typeface="ＭＳ Ｐゴシック"/>
              </a:rPr>
              <a:t>Building Community</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28" dur="indefinite" restart="never" nodeType="tmRoot">
          <p:childTnLst>
            <p:seq>
              <p:cTn id="29" dur="indefinite" nodeType="mainSeq">
                <p:childTnLst>
                  <p:par>
                    <p:cTn id="30" nodeType="clickEffect" fill="hold">
                      <p:stCondLst>
                        <p:cond delay="indefinite"/>
                      </p:stCondLst>
                      <p:childTnLst>
                        <p:par>
                          <p:cTn id="31" nodeType="withEffect" fill="hold">
                            <p:stCondLst>
                              <p:cond delay="0"/>
                            </p:stCondLst>
                            <p:childTnLst>
                              <p:par>
                                <p:cTn id="32" nodeType="clickEffect" fill="hold" presetClass="entr" presetID="3" presetSubtype="10">
                                  <p:stCondLst>
                                    <p:cond delay="0"/>
                                  </p:stCondLst>
                                  <p:childTnLst>
                                    <p:set>
                                      <p:cBhvr>
                                        <p:cTn id="33" dur="1" fill="hold">
                                          <p:stCondLst>
                                            <p:cond delay="0"/>
                                          </p:stCondLst>
                                        </p:cTn>
                                        <p:tgtEl>
                                          <p:spTgt spid="53"/>
                                        </p:tgtEl>
                                        <p:attrNameLst>
                                          <p:attrName>style.visibility</p:attrName>
                                        </p:attrNameLst>
                                      </p:cBhvr>
                                      <p:to>
                                        <p:strVal val="visible"/>
                                      </p:to>
                                    </p:set>
                                    <p:animEffect filter="blinds(horizontal)" transition="in">
                                      <p:cBhvr additive="repl">
                                        <p:cTn id="34" dur="500"/>
                                        <p:tgtEl>
                                          <p:spTgt spid="53"/>
                                        </p:tgtEl>
                                      </p:cBhvr>
                                    </p:animEffect>
                                  </p:childTnLst>
                                </p:cTn>
                              </p:par>
                            </p:childTnLst>
                          </p:cTn>
                        </p:par>
                      </p:childTnLst>
                    </p:cTn>
                  </p:par>
                  <p:par>
                    <p:cTn id="35" nodeType="clickEffect" fill="hold">
                      <p:stCondLst>
                        <p:cond delay="indefinite"/>
                      </p:stCondLst>
                      <p:childTnLst>
                        <p:par>
                          <p:cTn id="36" nodeType="withEffect" fill="hold">
                            <p:stCondLst>
                              <p:cond delay="0"/>
                            </p:stCondLst>
                            <p:childTnLst>
                              <p:par>
                                <p:cTn id="37" nodeType="clickEffect" fill="hold" presetClass="entr" presetID="16" presetSubtype="26">
                                  <p:stCondLst>
                                    <p:cond delay="0"/>
                                  </p:stCondLst>
                                  <p:childTnLst>
                                    <p:set>
                                      <p:cBhvr>
                                        <p:cTn id="38" dur="1" fill="hold">
                                          <p:stCondLst>
                                            <p:cond delay="0"/>
                                          </p:stCondLst>
                                        </p:cTn>
                                        <p:tgtEl>
                                          <p:spTgt spid="54">
                                            <p:txEl>
                                              <p:pRg st="0" end="0"/>
                                            </p:txEl>
                                          </p:spTgt>
                                        </p:tgtEl>
                                        <p:attrNameLst>
                                          <p:attrName>style.visibility</p:attrName>
                                        </p:attrNameLst>
                                      </p:cBhvr>
                                      <p:to>
                                        <p:strVal val="visible"/>
                                      </p:to>
                                    </p:set>
                                    <p:animEffect filter="barn(inHorizontal)" transition="in">
                                      <p:cBhvr additive="repl">
                                        <p:cTn id="39" dur="500"/>
                                        <p:tgtEl>
                                          <p:spTgt spid="54">
                                            <p:txEl>
                                              <p:pRg st="0" end="0"/>
                                            </p:txEl>
                                          </p:spTgt>
                                        </p:tgtEl>
                                      </p:cBhvr>
                                    </p:animEffect>
                                  </p:childTnLst>
                                </p:cTn>
                              </p:par>
                            </p:childTnLst>
                          </p:cTn>
                        </p:par>
                      </p:childTnLst>
                    </p:cTn>
                  </p:par>
                  <p:par>
                    <p:cTn id="40" nodeType="clickEffect" fill="hold">
                      <p:stCondLst>
                        <p:cond delay="indefinite"/>
                      </p:stCondLst>
                      <p:childTnLst>
                        <p:par>
                          <p:cTn id="41" nodeType="withEffect" fill="hold">
                            <p:stCondLst>
                              <p:cond delay="0"/>
                            </p:stCondLst>
                            <p:childTnLst>
                              <p:par>
                                <p:cTn id="42" nodeType="clickEffect" fill="hold" presetClass="entr" presetID="16" presetSubtype="26">
                                  <p:stCondLst>
                                    <p:cond delay="0"/>
                                  </p:stCondLst>
                                  <p:childTnLst>
                                    <p:set>
                                      <p:cBhvr>
                                        <p:cTn id="43" dur="1" fill="hold">
                                          <p:stCondLst>
                                            <p:cond delay="0"/>
                                          </p:stCondLst>
                                        </p:cTn>
                                        <p:tgtEl>
                                          <p:spTgt spid="56">
                                            <p:txEl>
                                              <p:pRg st="0" end="0"/>
                                            </p:txEl>
                                          </p:spTgt>
                                        </p:tgtEl>
                                        <p:attrNameLst>
                                          <p:attrName>style.visibility</p:attrName>
                                        </p:attrNameLst>
                                      </p:cBhvr>
                                      <p:to>
                                        <p:strVal val="visible"/>
                                      </p:to>
                                    </p:set>
                                    <p:animEffect filter="barn(inHorizontal)" transition="in">
                                      <p:cBhvr additive="repl">
                                        <p:cTn id="44" dur="500"/>
                                        <p:tgtEl>
                                          <p:spTgt spid="56">
                                            <p:txEl>
                                              <p:pRg st="0" end="0"/>
                                            </p:txEl>
                                          </p:spTgt>
                                        </p:tgtEl>
                                      </p:cBhvr>
                                    </p:animEffect>
                                  </p:childTnLst>
                                </p:cTn>
                              </p:par>
                            </p:childTnLst>
                          </p:cTn>
                        </p:par>
                      </p:childTnLst>
                    </p:cTn>
                  </p:par>
                  <p:par>
                    <p:cTn id="45" nodeType="clickEffect" fill="hold">
                      <p:stCondLst>
                        <p:cond delay="indefinite"/>
                      </p:stCondLst>
                      <p:childTnLst>
                        <p:par>
                          <p:cTn id="46" nodeType="withEffect" fill="hold">
                            <p:stCondLst>
                              <p:cond delay="0"/>
                            </p:stCondLst>
                            <p:childTnLst>
                              <p:par>
                                <p:cTn id="47" nodeType="clickEffect" fill="hold" presetClass="entr" presetID="16" presetSubtype="26">
                                  <p:stCondLst>
                                    <p:cond delay="0"/>
                                  </p:stCondLst>
                                  <p:childTnLst>
                                    <p:set>
                                      <p:cBhvr>
                                        <p:cTn id="48" dur="1" fill="hold">
                                          <p:stCondLst>
                                            <p:cond delay="0"/>
                                          </p:stCondLst>
                                        </p:cTn>
                                        <p:tgtEl>
                                          <p:spTgt spid="56">
                                            <p:txEl>
                                              <p:pRg st="1" end="1"/>
                                            </p:txEl>
                                          </p:spTgt>
                                        </p:tgtEl>
                                        <p:attrNameLst>
                                          <p:attrName>style.visibility</p:attrName>
                                        </p:attrNameLst>
                                      </p:cBhvr>
                                      <p:to>
                                        <p:strVal val="visible"/>
                                      </p:to>
                                    </p:set>
                                    <p:animEffect filter="barn(inHorizontal)" transition="in">
                                      <p:cBhvr additive="repl">
                                        <p:cTn id="49" dur="500"/>
                                        <p:tgtEl>
                                          <p:spTgt spid="56">
                                            <p:txEl>
                                              <p:pRg st="1" end="1"/>
                                            </p:txEl>
                                          </p:spTgt>
                                        </p:tgtEl>
                                      </p:cBhvr>
                                    </p:animEffect>
                                  </p:childTnLst>
                                </p:cTn>
                              </p:par>
                            </p:childTnLst>
                          </p:cTn>
                        </p:par>
                      </p:childTnLst>
                    </p:cTn>
                  </p:par>
                  <p:par>
                    <p:cTn id="50" nodeType="clickEffect" fill="hold">
                      <p:stCondLst>
                        <p:cond delay="indefinite"/>
                      </p:stCondLst>
                      <p:childTnLst>
                        <p:par>
                          <p:cTn id="51" nodeType="withEffect" fill="hold">
                            <p:stCondLst>
                              <p:cond delay="0"/>
                            </p:stCondLst>
                            <p:childTnLst>
                              <p:par>
                                <p:cTn id="52" nodeType="clickEffect" fill="hold" presetClass="entr" presetID="16" presetSubtype="26">
                                  <p:stCondLst>
                                    <p:cond delay="0"/>
                                  </p:stCondLst>
                                  <p:childTnLst>
                                    <p:set>
                                      <p:cBhvr>
                                        <p:cTn id="53" dur="1" fill="hold">
                                          <p:stCondLst>
                                            <p:cond delay="0"/>
                                          </p:stCondLst>
                                        </p:cTn>
                                        <p:tgtEl>
                                          <p:spTgt spid="56">
                                            <p:txEl>
                                              <p:pRg st="2" end="2"/>
                                            </p:txEl>
                                          </p:spTgt>
                                        </p:tgtEl>
                                        <p:attrNameLst>
                                          <p:attrName>style.visibility</p:attrName>
                                        </p:attrNameLst>
                                      </p:cBhvr>
                                      <p:to>
                                        <p:strVal val="visible"/>
                                      </p:to>
                                    </p:set>
                                    <p:animEffect filter="barn(inHorizontal)" transition="in">
                                      <p:cBhvr additive="repl">
                                        <p:cTn id="54" dur="500"/>
                                        <p:tgtEl>
                                          <p:spTgt spid="56">
                                            <p:txEl>
                                              <p:pRg st="2" end="2"/>
                                            </p:txEl>
                                          </p:spTgt>
                                        </p:tgtEl>
                                      </p:cBhvr>
                                    </p:animEffect>
                                  </p:childTnLst>
                                </p:cTn>
                              </p:par>
                            </p:childTnLst>
                          </p:cTn>
                        </p:par>
                      </p:childTnLst>
                    </p:cTn>
                  </p:par>
                  <p:par>
                    <p:cTn id="55" nodeType="clickEffect" fill="hold">
                      <p:stCondLst>
                        <p:cond delay="indefinite"/>
                      </p:stCondLst>
                      <p:childTnLst>
                        <p:par>
                          <p:cTn id="56" nodeType="withEffect" fill="hold">
                            <p:stCondLst>
                              <p:cond delay="0"/>
                            </p:stCondLst>
                            <p:childTnLst>
                              <p:par>
                                <p:cTn id="57" nodeType="clickEffect" fill="hold" presetClass="entr" presetID="16" presetSubtype="26">
                                  <p:stCondLst>
                                    <p:cond delay="0"/>
                                  </p:stCondLst>
                                  <p:childTnLst>
                                    <p:set>
                                      <p:cBhvr>
                                        <p:cTn id="58" dur="1" fill="hold">
                                          <p:stCondLst>
                                            <p:cond delay="0"/>
                                          </p:stCondLst>
                                        </p:cTn>
                                        <p:tgtEl>
                                          <p:spTgt spid="57">
                                            <p:txEl>
                                              <p:pRg st="0" end="0"/>
                                            </p:txEl>
                                          </p:spTgt>
                                        </p:tgtEl>
                                        <p:attrNameLst>
                                          <p:attrName>style.visibility</p:attrName>
                                        </p:attrNameLst>
                                      </p:cBhvr>
                                      <p:to>
                                        <p:strVal val="visible"/>
                                      </p:to>
                                    </p:set>
                                    <p:animEffect filter="barn(inHorizontal)" transition="in">
                                      <p:cBhvr additive="repl">
                                        <p:cTn id="59" dur="500"/>
                                        <p:tgtEl>
                                          <p:spTgt spid="57">
                                            <p:txEl>
                                              <p:pRg st="0" end="0"/>
                                            </p:txEl>
                                          </p:spTgt>
                                        </p:tgtEl>
                                      </p:cBhvr>
                                    </p:animEffect>
                                  </p:childTnLst>
                                </p:cTn>
                              </p:par>
                            </p:childTnLst>
                          </p:cTn>
                        </p:par>
                      </p:childTnLst>
                    </p:cTn>
                  </p:par>
                  <p:par>
                    <p:cTn id="60" nodeType="clickEffect" fill="hold">
                      <p:stCondLst>
                        <p:cond delay="indefinite"/>
                      </p:stCondLst>
                      <p:childTnLst>
                        <p:par>
                          <p:cTn id="61" nodeType="withEffect" fill="hold">
                            <p:stCondLst>
                              <p:cond delay="0"/>
                            </p:stCondLst>
                            <p:childTnLst>
                              <p:par>
                                <p:cTn id="62" nodeType="clickEffect" fill="hold" presetClass="entr" presetID="16" presetSubtype="26">
                                  <p:stCondLst>
                                    <p:cond delay="0"/>
                                  </p:stCondLst>
                                  <p:childTnLst>
                                    <p:set>
                                      <p:cBhvr>
                                        <p:cTn id="63" dur="1" fill="hold">
                                          <p:stCondLst>
                                            <p:cond delay="0"/>
                                          </p:stCondLst>
                                        </p:cTn>
                                        <p:tgtEl>
                                          <p:spTgt spid="57">
                                            <p:txEl>
                                              <p:pRg st="1" end="1"/>
                                            </p:txEl>
                                          </p:spTgt>
                                        </p:tgtEl>
                                        <p:attrNameLst>
                                          <p:attrName>style.visibility</p:attrName>
                                        </p:attrNameLst>
                                      </p:cBhvr>
                                      <p:to>
                                        <p:strVal val="visible"/>
                                      </p:to>
                                    </p:set>
                                    <p:animEffect filter="barn(inHorizontal)" transition="in">
                                      <p:cBhvr additive="repl">
                                        <p:cTn id="64" dur="500"/>
                                        <p:tgtEl>
                                          <p:spTgt spid="57">
                                            <p:txEl>
                                              <p:pRg st="1" end="1"/>
                                            </p:txEl>
                                          </p:spTgt>
                                        </p:tgtEl>
                                      </p:cBhvr>
                                    </p:animEffect>
                                  </p:childTnLst>
                                </p:cTn>
                              </p:par>
                            </p:childTnLst>
                          </p:cTn>
                        </p:par>
                      </p:childTnLst>
                    </p:cTn>
                  </p:par>
                  <p:par>
                    <p:cTn id="65" nodeType="clickEffect" fill="hold">
                      <p:stCondLst>
                        <p:cond delay="indefinite"/>
                      </p:stCondLst>
                      <p:childTnLst>
                        <p:par>
                          <p:cTn id="66" nodeType="withEffect" fill="hold">
                            <p:stCondLst>
                              <p:cond delay="0"/>
                            </p:stCondLst>
                            <p:childTnLst>
                              <p:par>
                                <p:cTn id="67" nodeType="clickEffect" fill="hold" presetClass="entr" presetID="16" presetSubtype="26">
                                  <p:stCondLst>
                                    <p:cond delay="0"/>
                                  </p:stCondLst>
                                  <p:childTnLst>
                                    <p:set>
                                      <p:cBhvr>
                                        <p:cTn id="68" dur="1" fill="hold">
                                          <p:stCondLst>
                                            <p:cond delay="0"/>
                                          </p:stCondLst>
                                        </p:cTn>
                                        <p:tgtEl>
                                          <p:spTgt spid="57">
                                            <p:txEl>
                                              <p:pRg st="2" end="2"/>
                                            </p:txEl>
                                          </p:spTgt>
                                        </p:tgtEl>
                                        <p:attrNameLst>
                                          <p:attrName>style.visibility</p:attrName>
                                        </p:attrNameLst>
                                      </p:cBhvr>
                                      <p:to>
                                        <p:strVal val="visible"/>
                                      </p:to>
                                    </p:set>
                                    <p:animEffect filter="barn(inHorizontal)" transition="in">
                                      <p:cBhvr additive="repl">
                                        <p:cTn id="69" dur="500"/>
                                        <p:tgtEl>
                                          <p:spTgt spid="57">
                                            <p:txEl>
                                              <p:pRg st="2" end="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8" name="Picture 2" descr="Logo&#10;&#10;Description automatically generated"/>
          <p:cNvPicPr/>
          <p:nvPr/>
        </p:nvPicPr>
        <p:blipFill>
          <a:blip r:embed="rId1"/>
          <a:stretch/>
        </p:blipFill>
        <p:spPr>
          <a:xfrm>
            <a:off x="533520" y="1447920"/>
            <a:ext cx="1360080" cy="1142640"/>
          </a:xfrm>
          <a:prstGeom prst="rect">
            <a:avLst/>
          </a:prstGeom>
          <a:ln w="0">
            <a:noFill/>
          </a:ln>
        </p:spPr>
      </p:pic>
      <p:sp>
        <p:nvSpPr>
          <p:cNvPr id="59" name="Text Box 5"/>
          <p:cNvSpPr/>
          <p:nvPr/>
        </p:nvSpPr>
        <p:spPr>
          <a:xfrm>
            <a:off x="1752480" y="1447920"/>
            <a:ext cx="9905760" cy="200988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spcBef>
                <a:spcPts val="1800"/>
              </a:spcBef>
            </a:pPr>
            <a:r>
              <a:rPr b="0" lang="en-US" sz="3600" spc="-1" strike="noStrike">
                <a:solidFill>
                  <a:srgbClr val="404040"/>
                </a:solidFill>
                <a:latin typeface="Arial"/>
                <a:ea typeface="ＭＳ Ｐゴシック"/>
              </a:rPr>
              <a:t>2022 Impact Report - Highlights</a:t>
            </a:r>
            <a:endParaRPr b="0" lang="en-US" sz="3600" spc="-1" strike="noStrike">
              <a:solidFill>
                <a:srgbClr val="000000"/>
              </a:solidFill>
              <a:latin typeface="Arial"/>
            </a:endParaRPr>
          </a:p>
          <a:p>
            <a:pPr algn="ctr">
              <a:lnSpc>
                <a:spcPct val="100000"/>
              </a:lnSpc>
            </a:pPr>
            <a:r>
              <a:rPr b="0" lang="en-US" sz="1800" spc="-1" strike="noStrike">
                <a:solidFill>
                  <a:srgbClr val="000000"/>
                </a:solidFill>
                <a:latin typeface="Arial"/>
                <a:ea typeface="ＭＳ Ｐゴシック"/>
              </a:rPr>
              <a:t>Leverage almost five decades of farming expertise to educate, advocate, and preserve our grape growing industry to benefit our community at large—today and for future generations.</a:t>
            </a:r>
            <a:endParaRPr b="0" lang="en-US" sz="1800" spc="-1" strike="noStrike">
              <a:solidFill>
                <a:srgbClr val="000000"/>
              </a:solidFill>
              <a:latin typeface="Arial"/>
            </a:endParaRPr>
          </a:p>
          <a:p>
            <a:pPr algn="ctr">
              <a:lnSpc>
                <a:spcPct val="100000"/>
              </a:lnSpc>
            </a:pPr>
            <a:endParaRPr b="0" lang="en-US" sz="1800" spc="-1" strike="noStrike">
              <a:solidFill>
                <a:srgbClr val="000000"/>
              </a:solidFill>
              <a:latin typeface="Arial"/>
            </a:endParaRPr>
          </a:p>
          <a:p>
            <a:pPr algn="ctr">
              <a:lnSpc>
                <a:spcPct val="100000"/>
              </a:lnSpc>
            </a:pPr>
            <a:r>
              <a:rPr b="1" lang="en-US" sz="1800" spc="-1" strike="noStrike">
                <a:solidFill>
                  <a:srgbClr val="000000"/>
                </a:solidFill>
                <a:latin typeface="Arial"/>
                <a:ea typeface="ＭＳ Ｐゴシック"/>
              </a:rPr>
              <a:t>By the numbers: $2.9 million invested, 1,155 attendees, 71 hours of education</a:t>
            </a:r>
            <a:endParaRPr b="0" lang="en-US" sz="1800" spc="-1" strike="noStrike">
              <a:solidFill>
                <a:srgbClr val="000000"/>
              </a:solidFill>
              <a:latin typeface="Arial"/>
            </a:endParaRPr>
          </a:p>
          <a:p>
            <a:pPr algn="ctr">
              <a:lnSpc>
                <a:spcPct val="100000"/>
              </a:lnSpc>
            </a:pPr>
            <a:r>
              <a:rPr b="0" lang="en-US" sz="1800" spc="-1" strike="noStrike">
                <a:solidFill>
                  <a:srgbClr val="000000"/>
                </a:solidFill>
                <a:latin typeface="Arial"/>
                <a:ea typeface="ＭＳ Ｐゴシック"/>
              </a:rPr>
              <a:t> </a:t>
            </a:r>
            <a:endParaRPr b="0" lang="en-US" sz="1800" spc="-1" strike="noStrike">
              <a:solidFill>
                <a:srgbClr val="000000"/>
              </a:solidFill>
              <a:latin typeface="Arial"/>
            </a:endParaRPr>
          </a:p>
        </p:txBody>
      </p:sp>
      <p:sp>
        <p:nvSpPr>
          <p:cNvPr id="60" name="TextBox 2"/>
          <p:cNvSpPr/>
          <p:nvPr/>
        </p:nvSpPr>
        <p:spPr>
          <a:xfrm>
            <a:off x="533520" y="3276720"/>
            <a:ext cx="11124720" cy="33814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1800" spc="-1" strike="noStrike">
                <a:solidFill>
                  <a:srgbClr val="000000"/>
                </a:solidFill>
                <a:latin typeface="Arial"/>
                <a:ea typeface="ＭＳ Ｐゴシック"/>
              </a:rPr>
              <a:t>PROGRAM HIGHLIGHTS:</a:t>
            </a:r>
            <a:endParaRPr b="0" lang="en-US" sz="1800" spc="-1" strike="noStrike">
              <a:solidFill>
                <a:srgbClr val="000000"/>
              </a:solidFill>
              <a:latin typeface="Arial"/>
            </a:endParaRPr>
          </a:p>
          <a:p>
            <a:pPr marL="343080" indent="-343080">
              <a:lnSpc>
                <a:spcPct val="100000"/>
              </a:lnSpc>
              <a:buClr>
                <a:srgbClr val="000000"/>
              </a:buClr>
              <a:buFont typeface="Arial"/>
              <a:buAutoNum type="arabicPeriod"/>
            </a:pPr>
            <a:r>
              <a:rPr b="0" lang="en-US" sz="1800" spc="-1" strike="noStrike" u="sng">
                <a:solidFill>
                  <a:srgbClr val="000000"/>
                </a:solidFill>
                <a:uFillTx/>
                <a:latin typeface="Arial"/>
                <a:ea typeface="ＭＳ Ｐゴシック"/>
              </a:rPr>
              <a:t>Leading the way to a climate resilient Napa Valley</a:t>
            </a:r>
            <a:endParaRPr b="0" lang="en-US" sz="1800" spc="-1" strike="noStrike">
              <a:solidFill>
                <a:srgbClr val="000000"/>
              </a:solidFill>
              <a:latin typeface="Arial"/>
            </a:endParaRPr>
          </a:p>
          <a:p>
            <a:pPr lvl="1" marL="743040" indent="-285840">
              <a:lnSpc>
                <a:spcPct val="100000"/>
              </a:lnSpc>
              <a:buClr>
                <a:srgbClr val="000000"/>
              </a:buClr>
              <a:buFont typeface="Arial"/>
              <a:buChar char="•"/>
            </a:pPr>
            <a:r>
              <a:rPr b="0" lang="en-US" sz="1800" spc="-1" strike="noStrike">
                <a:solidFill>
                  <a:srgbClr val="000000"/>
                </a:solidFill>
                <a:latin typeface="Arial"/>
                <a:ea typeface="ＭＳ Ｐゴシック"/>
              </a:rPr>
              <a:t>Climate Science Seminars </a:t>
            </a:r>
            <a:endParaRPr b="0" lang="en-US" sz="1800" spc="-1" strike="noStrike">
              <a:solidFill>
                <a:srgbClr val="000000"/>
              </a:solidFill>
              <a:latin typeface="Arial"/>
            </a:endParaRPr>
          </a:p>
          <a:p>
            <a:pPr lvl="1" marL="743040" indent="-285840">
              <a:lnSpc>
                <a:spcPct val="100000"/>
              </a:lnSpc>
              <a:buClr>
                <a:srgbClr val="000000"/>
              </a:buClr>
              <a:buFont typeface="Arial"/>
              <a:buChar char="•"/>
            </a:pPr>
            <a:r>
              <a:rPr b="0" lang="en-US" sz="1800" spc="-1" strike="noStrike">
                <a:solidFill>
                  <a:srgbClr val="000000"/>
                </a:solidFill>
                <a:latin typeface="Arial"/>
                <a:ea typeface="ＭＳ Ｐゴシック"/>
              </a:rPr>
              <a:t>Growing Conditions Report </a:t>
            </a:r>
            <a:endParaRPr b="0" lang="en-US" sz="1800" spc="-1" strike="noStrike">
              <a:solidFill>
                <a:srgbClr val="000000"/>
              </a:solidFill>
              <a:latin typeface="Arial"/>
            </a:endParaRPr>
          </a:p>
          <a:p>
            <a:pPr lvl="1" marL="743040" indent="-285840">
              <a:lnSpc>
                <a:spcPct val="100000"/>
              </a:lnSpc>
              <a:buClr>
                <a:srgbClr val="000000"/>
              </a:buClr>
              <a:buFont typeface="Arial"/>
              <a:buChar char="•"/>
            </a:pPr>
            <a:r>
              <a:rPr b="0" lang="en-US" sz="1800" spc="-1" strike="noStrike">
                <a:solidFill>
                  <a:srgbClr val="000000"/>
                </a:solidFill>
                <a:latin typeface="Arial"/>
                <a:ea typeface="ＭＳ Ｐゴシック"/>
              </a:rPr>
              <a:t>ROOTSTOCK</a:t>
            </a:r>
            <a:endParaRPr b="0" lang="en-US" sz="1800" spc="-1" strike="noStrike">
              <a:solidFill>
                <a:srgbClr val="000000"/>
              </a:solidFill>
              <a:latin typeface="Arial"/>
            </a:endParaRPr>
          </a:p>
          <a:p>
            <a:pPr marL="343080" indent="-343080">
              <a:lnSpc>
                <a:spcPct val="100000"/>
              </a:lnSpc>
              <a:buClr>
                <a:srgbClr val="000000"/>
              </a:buClr>
              <a:buFont typeface="Arial"/>
              <a:buAutoNum type="arabicPeriod"/>
            </a:pPr>
            <a:r>
              <a:rPr b="0" lang="en-US" sz="1800" spc="-1" strike="noStrike" u="sng">
                <a:solidFill>
                  <a:srgbClr val="000000"/>
                </a:solidFill>
                <a:uFillTx/>
                <a:latin typeface="Arial"/>
                <a:ea typeface="ＭＳ Ｐゴシック"/>
              </a:rPr>
              <a:t>Ensuring economic viability for the entire community</a:t>
            </a:r>
            <a:endParaRPr b="0" lang="en-US" sz="1800" spc="-1" strike="noStrike">
              <a:solidFill>
                <a:srgbClr val="000000"/>
              </a:solidFill>
              <a:latin typeface="Arial"/>
            </a:endParaRPr>
          </a:p>
          <a:p>
            <a:pPr lvl="1" marL="743040" indent="-285840">
              <a:lnSpc>
                <a:spcPct val="100000"/>
              </a:lnSpc>
              <a:buClr>
                <a:srgbClr val="000000"/>
              </a:buClr>
              <a:buFont typeface="Arial"/>
              <a:buChar char="•"/>
            </a:pPr>
            <a:r>
              <a:rPr b="0" lang="en-US" sz="1800" spc="-1" strike="noStrike">
                <a:solidFill>
                  <a:srgbClr val="000000"/>
                </a:solidFill>
                <a:latin typeface="Arial"/>
                <a:ea typeface="ＭＳ Ｐゴシック"/>
              </a:rPr>
              <a:t>Farm Bill updates </a:t>
            </a:r>
            <a:endParaRPr b="0" lang="en-US" sz="1800" spc="-1" strike="noStrike">
              <a:solidFill>
                <a:srgbClr val="000000"/>
              </a:solidFill>
              <a:latin typeface="Arial"/>
            </a:endParaRPr>
          </a:p>
          <a:p>
            <a:pPr lvl="1" marL="743040" indent="-285840">
              <a:lnSpc>
                <a:spcPct val="100000"/>
              </a:lnSpc>
              <a:buClr>
                <a:srgbClr val="000000"/>
              </a:buClr>
              <a:buFont typeface="Arial"/>
              <a:buChar char="•"/>
            </a:pPr>
            <a:r>
              <a:rPr b="0" lang="en-US" sz="1800" spc="-1" strike="noStrike">
                <a:solidFill>
                  <a:srgbClr val="000000"/>
                </a:solidFill>
                <a:latin typeface="Arial"/>
                <a:ea typeface="ＭＳ Ｐゴシック"/>
              </a:rPr>
              <a:t>Risk Mitigation for a Variable Climate</a:t>
            </a:r>
            <a:endParaRPr b="0" lang="en-US" sz="1800" spc="-1" strike="noStrike">
              <a:solidFill>
                <a:srgbClr val="000000"/>
              </a:solidFill>
              <a:latin typeface="Arial"/>
            </a:endParaRPr>
          </a:p>
          <a:p>
            <a:pPr>
              <a:lnSpc>
                <a:spcPct val="100000"/>
              </a:lnSpc>
            </a:pPr>
            <a:r>
              <a:rPr b="0" lang="en-US" sz="1800" spc="-1" strike="noStrike">
                <a:solidFill>
                  <a:srgbClr val="000000"/>
                </a:solidFill>
                <a:latin typeface="Arial"/>
                <a:ea typeface="ＭＳ Ｐゴシック"/>
              </a:rPr>
              <a:t>3. </a:t>
            </a:r>
            <a:r>
              <a:rPr b="0" lang="en-US" sz="1800" spc="-1" strike="noStrike" u="sng">
                <a:solidFill>
                  <a:srgbClr val="000000"/>
                </a:solidFill>
                <a:uFillTx/>
                <a:latin typeface="Arial"/>
                <a:ea typeface="ＭＳ Ｐゴシック"/>
              </a:rPr>
              <a:t>Fighting fire with fire prevention and mitigation</a:t>
            </a:r>
            <a:endParaRPr b="0" lang="en-US" sz="1800" spc="-1" strike="noStrike">
              <a:solidFill>
                <a:srgbClr val="000000"/>
              </a:solidFill>
              <a:latin typeface="Arial"/>
            </a:endParaRPr>
          </a:p>
          <a:p>
            <a:pPr lvl="1" marL="743040" indent="-285840">
              <a:lnSpc>
                <a:spcPct val="100000"/>
              </a:lnSpc>
              <a:buClr>
                <a:srgbClr val="000000"/>
              </a:buClr>
              <a:buFont typeface="Arial"/>
              <a:buChar char="•"/>
            </a:pPr>
            <a:r>
              <a:rPr b="0" lang="en-US" sz="1800" spc="-1" strike="noStrike">
                <a:solidFill>
                  <a:srgbClr val="000000"/>
                </a:solidFill>
                <a:latin typeface="Arial"/>
                <a:ea typeface="ＭＳ Ｐゴシック"/>
              </a:rPr>
              <a:t>Fire Detection Sensor Monitoring</a:t>
            </a:r>
            <a:endParaRPr b="0" lang="en-US" sz="1800" spc="-1" strike="noStrike">
              <a:solidFill>
                <a:srgbClr val="000000"/>
              </a:solidFill>
              <a:latin typeface="Arial"/>
            </a:endParaRPr>
          </a:p>
          <a:p>
            <a:pPr lvl="1" marL="743040" indent="-285840">
              <a:lnSpc>
                <a:spcPct val="100000"/>
              </a:lnSpc>
              <a:buClr>
                <a:srgbClr val="000000"/>
              </a:buClr>
              <a:buFont typeface="Arial"/>
              <a:buChar char="•"/>
            </a:pPr>
            <a:r>
              <a:rPr b="0" lang="en-US" sz="1800" spc="-1" strike="noStrike">
                <a:solidFill>
                  <a:srgbClr val="000000"/>
                </a:solidFill>
                <a:latin typeface="Arial"/>
                <a:ea typeface="ＭＳ Ｐゴシック"/>
              </a:rPr>
              <a:t>Fire Education</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1" name="Picture 3" descr="A picture containing text&#10;&#10;Description automatically generated"/>
          <p:cNvPicPr/>
          <p:nvPr/>
        </p:nvPicPr>
        <p:blipFill>
          <a:blip r:embed="rId1"/>
          <a:stretch/>
        </p:blipFill>
        <p:spPr>
          <a:xfrm>
            <a:off x="704880" y="1544760"/>
            <a:ext cx="1333080" cy="952200"/>
          </a:xfrm>
          <a:prstGeom prst="rect">
            <a:avLst/>
          </a:prstGeom>
          <a:ln w="0">
            <a:noFill/>
          </a:ln>
        </p:spPr>
      </p:pic>
      <p:sp>
        <p:nvSpPr>
          <p:cNvPr id="62" name="Text Box 5"/>
          <p:cNvSpPr/>
          <p:nvPr/>
        </p:nvSpPr>
        <p:spPr>
          <a:xfrm>
            <a:off x="2011320" y="1343160"/>
            <a:ext cx="9448560" cy="22842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spcBef>
                <a:spcPts val="1800"/>
              </a:spcBef>
            </a:pPr>
            <a:r>
              <a:rPr b="0" lang="en-US" sz="3600" spc="-1" strike="noStrike">
                <a:solidFill>
                  <a:srgbClr val="404040"/>
                </a:solidFill>
                <a:latin typeface="Arial"/>
                <a:ea typeface="ＭＳ Ｐゴシック"/>
              </a:rPr>
              <a:t>2022 Impact Report – Highlights</a:t>
            </a:r>
            <a:endParaRPr b="0" lang="en-US" sz="3600" spc="-1" strike="noStrike">
              <a:solidFill>
                <a:srgbClr val="000000"/>
              </a:solidFill>
              <a:latin typeface="Arial"/>
            </a:endParaRPr>
          </a:p>
          <a:p>
            <a:pPr algn="ctr">
              <a:lnSpc>
                <a:spcPct val="100000"/>
              </a:lnSpc>
            </a:pPr>
            <a:r>
              <a:rPr b="0" lang="en-US" sz="1800" spc="-1" strike="noStrike">
                <a:solidFill>
                  <a:srgbClr val="404040"/>
                </a:solidFill>
                <a:latin typeface="Arial"/>
                <a:ea typeface="ＭＳ Ｐゴシック"/>
              </a:rPr>
              <a:t>Provided programs that focus on developing skills in adult literacy, vineyard operations and safety, leadership and management, mentorship, and family life. By putting opportunity within reach of Napa’s farmworkers, our entire community rises together.</a:t>
            </a:r>
            <a:endParaRPr b="0" lang="en-US" sz="1800" spc="-1" strike="noStrike">
              <a:solidFill>
                <a:srgbClr val="000000"/>
              </a:solidFill>
              <a:latin typeface="Arial"/>
            </a:endParaRPr>
          </a:p>
          <a:p>
            <a:pPr algn="ctr">
              <a:lnSpc>
                <a:spcPct val="100000"/>
              </a:lnSpc>
            </a:pPr>
            <a:endParaRPr b="0" lang="en-US" sz="1800" spc="-1" strike="noStrike">
              <a:solidFill>
                <a:srgbClr val="000000"/>
              </a:solidFill>
              <a:latin typeface="Arial"/>
            </a:endParaRPr>
          </a:p>
          <a:p>
            <a:pPr algn="ctr">
              <a:lnSpc>
                <a:spcPct val="100000"/>
              </a:lnSpc>
            </a:pPr>
            <a:r>
              <a:rPr b="1" lang="en-US" sz="1800" spc="-1" strike="noStrike">
                <a:solidFill>
                  <a:srgbClr val="000000"/>
                </a:solidFill>
                <a:latin typeface="Arial"/>
                <a:ea typeface="ＭＳ Ｐゴシック"/>
              </a:rPr>
              <a:t>By the numbers: $1.3 million invested, 2,780 attendees, 542 hours of education</a:t>
            </a:r>
            <a:endParaRPr b="0" lang="en-US" sz="1800" spc="-1" strike="noStrike">
              <a:solidFill>
                <a:srgbClr val="000000"/>
              </a:solidFill>
              <a:latin typeface="Arial"/>
            </a:endParaRPr>
          </a:p>
          <a:p>
            <a:pPr algn="ctr">
              <a:lnSpc>
                <a:spcPct val="100000"/>
              </a:lnSpc>
            </a:pPr>
            <a:endParaRPr b="0" lang="en-US" sz="1800" spc="-1" strike="noStrike">
              <a:solidFill>
                <a:srgbClr val="000000"/>
              </a:solidFill>
              <a:latin typeface="Arial"/>
            </a:endParaRPr>
          </a:p>
        </p:txBody>
      </p:sp>
      <p:sp>
        <p:nvSpPr>
          <p:cNvPr id="63" name="TextBox 4"/>
          <p:cNvSpPr/>
          <p:nvPr/>
        </p:nvSpPr>
        <p:spPr>
          <a:xfrm>
            <a:off x="334800" y="3429000"/>
            <a:ext cx="11124720" cy="33814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1800" spc="-1" strike="noStrike">
                <a:solidFill>
                  <a:srgbClr val="000000"/>
                </a:solidFill>
                <a:latin typeface="Arial"/>
                <a:ea typeface="ＭＳ Ｐゴシック"/>
              </a:rPr>
              <a:t>PROGRAM HIGHLIGHTS:</a:t>
            </a:r>
            <a:endParaRPr b="0" lang="en-US" sz="1800" spc="-1" strike="noStrike">
              <a:solidFill>
                <a:srgbClr val="000000"/>
              </a:solidFill>
              <a:latin typeface="Arial"/>
            </a:endParaRPr>
          </a:p>
          <a:p>
            <a:pPr marL="343080" indent="-343080">
              <a:lnSpc>
                <a:spcPct val="100000"/>
              </a:lnSpc>
              <a:buClr>
                <a:srgbClr val="000000"/>
              </a:buClr>
              <a:buFont typeface="Arial"/>
              <a:buAutoNum type="arabicPeriod"/>
            </a:pPr>
            <a:r>
              <a:rPr b="0" lang="en-US" sz="1800" spc="-1" strike="noStrike">
                <a:solidFill>
                  <a:srgbClr val="000000"/>
                </a:solidFill>
                <a:latin typeface="Arial"/>
                <a:ea typeface="ＭＳ Ｐゴシック"/>
              </a:rPr>
              <a:t>Adult Literacy – 145 participated</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marL="343080" indent="-343080">
              <a:lnSpc>
                <a:spcPct val="100000"/>
              </a:lnSpc>
              <a:buClr>
                <a:srgbClr val="000000"/>
              </a:buClr>
              <a:buFont typeface="Arial"/>
              <a:buAutoNum type="arabicPeriod"/>
            </a:pPr>
            <a:r>
              <a:rPr b="0" lang="en-US" sz="1800" spc="-1" strike="noStrike">
                <a:solidFill>
                  <a:srgbClr val="000000"/>
                </a:solidFill>
                <a:latin typeface="Arial"/>
                <a:ea typeface="ＭＳ Ｐゴシック"/>
              </a:rPr>
              <a:t>Vineyard operations and safety – 604 participated</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marL="343080" indent="-343080">
              <a:lnSpc>
                <a:spcPct val="100000"/>
              </a:lnSpc>
              <a:buClr>
                <a:srgbClr val="000000"/>
              </a:buClr>
              <a:buFont typeface="Arial"/>
              <a:buAutoNum type="arabicPeriod"/>
            </a:pPr>
            <a:r>
              <a:rPr b="0" lang="en-US" sz="1800" spc="-1" strike="noStrike">
                <a:solidFill>
                  <a:srgbClr val="000000"/>
                </a:solidFill>
                <a:latin typeface="Arial"/>
                <a:ea typeface="ＭＳ Ｐゴシック"/>
              </a:rPr>
              <a:t>Leadership and Management – 250 participated</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marL="343080" indent="-343080">
              <a:lnSpc>
                <a:spcPct val="100000"/>
              </a:lnSpc>
              <a:buClr>
                <a:srgbClr val="000000"/>
              </a:buClr>
              <a:buFont typeface="Arial"/>
              <a:buAutoNum type="arabicPeriod"/>
            </a:pPr>
            <a:r>
              <a:rPr b="0" lang="en-US" sz="1800" spc="-1" strike="noStrike">
                <a:solidFill>
                  <a:srgbClr val="000000"/>
                </a:solidFill>
                <a:latin typeface="Arial"/>
                <a:ea typeface="ＭＳ Ｐゴシック"/>
              </a:rPr>
              <a:t>Mentorship – 35 participated</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marL="343080" indent="-343080">
              <a:lnSpc>
                <a:spcPct val="100000"/>
              </a:lnSpc>
              <a:buClr>
                <a:srgbClr val="000000"/>
              </a:buClr>
              <a:buFont typeface="Arial"/>
              <a:buAutoNum type="arabicPeriod"/>
            </a:pPr>
            <a:r>
              <a:rPr b="0" lang="en-US" sz="1800" spc="-1" strike="noStrike">
                <a:solidFill>
                  <a:srgbClr val="000000"/>
                </a:solidFill>
                <a:latin typeface="Arial"/>
                <a:ea typeface="ＭＳ Ｐゴシック"/>
              </a:rPr>
              <a:t>Family Life – 2,000 participated</a:t>
            </a:r>
            <a:endParaRPr b="0" lang="en-US" sz="1800" spc="-1" strike="noStrike">
              <a:solidFill>
                <a:srgbClr val="000000"/>
              </a:solidFill>
              <a:latin typeface="Arial"/>
            </a:endParaRPr>
          </a:p>
          <a:p>
            <a:pPr marL="457200">
              <a:lnSpc>
                <a:spcPct val="100000"/>
              </a:lnSpc>
            </a:pPr>
            <a:endParaRPr b="0" lang="en-US" sz="1800" spc="-1" strike="noStrike">
              <a:solidFill>
                <a:srgbClr val="000000"/>
              </a:solidFill>
              <a:latin typeface="Arial"/>
            </a:endParaRPr>
          </a:p>
          <a:p>
            <a:pPr marL="457200">
              <a:lnSpc>
                <a:spcPct val="100000"/>
              </a:lnSpc>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4" name="Picture 2" descr="Logo&#10;&#10;Description automatically generated"/>
          <p:cNvPicPr/>
          <p:nvPr/>
        </p:nvPicPr>
        <p:blipFill>
          <a:blip r:embed="rId1"/>
          <a:stretch/>
        </p:blipFill>
        <p:spPr>
          <a:xfrm>
            <a:off x="533520" y="1447920"/>
            <a:ext cx="1360080" cy="1142640"/>
          </a:xfrm>
          <a:prstGeom prst="rect">
            <a:avLst/>
          </a:prstGeom>
          <a:ln w="0">
            <a:noFill/>
          </a:ln>
        </p:spPr>
      </p:pic>
      <p:sp>
        <p:nvSpPr>
          <p:cNvPr id="65" name="Text Box 7"/>
          <p:cNvSpPr/>
          <p:nvPr/>
        </p:nvSpPr>
        <p:spPr>
          <a:xfrm>
            <a:off x="1447920" y="1695600"/>
            <a:ext cx="5714640" cy="63828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spcBef>
                <a:spcPts val="1800"/>
              </a:spcBef>
            </a:pPr>
            <a:r>
              <a:rPr b="0" i="1" lang="en-US" sz="3600" spc="-1" strike="noStrike" u="sng">
                <a:solidFill>
                  <a:srgbClr val="404040"/>
                </a:solidFill>
                <a:uFillTx/>
                <a:latin typeface="Arial"/>
                <a:ea typeface="ＭＳ Ｐゴシック"/>
              </a:rPr>
              <a:t>Career Development</a:t>
            </a:r>
            <a:endParaRPr b="0" lang="en-US" sz="3600" spc="-1" strike="noStrike">
              <a:solidFill>
                <a:srgbClr val="000000"/>
              </a:solidFill>
              <a:latin typeface="Arial"/>
            </a:endParaRPr>
          </a:p>
        </p:txBody>
      </p:sp>
      <p:sp>
        <p:nvSpPr>
          <p:cNvPr id="66" name="Text Box 5"/>
          <p:cNvSpPr/>
          <p:nvPr/>
        </p:nvSpPr>
        <p:spPr>
          <a:xfrm>
            <a:off x="457200" y="2790720"/>
            <a:ext cx="10972440" cy="2415240"/>
          </a:xfrm>
          <a:prstGeom prst="rect">
            <a:avLst/>
          </a:prstGeom>
          <a:noFill/>
          <a:ln w="0">
            <a:noFill/>
          </a:ln>
        </p:spPr>
        <p:style>
          <a:lnRef idx="0"/>
          <a:fillRef idx="0"/>
          <a:effectRef idx="0"/>
          <a:fontRef idx="minor"/>
        </p:style>
        <p:txBody>
          <a:bodyPr lIns="90000" rIns="90000" tIns="45000" bIns="45000" anchor="t">
            <a:spAutoFit/>
          </a:bodyPr>
          <a:p>
            <a:pPr marL="216000" indent="-216000">
              <a:lnSpc>
                <a:spcPct val="150000"/>
              </a:lnSpc>
              <a:spcBef>
                <a:spcPts val="1400"/>
              </a:spcBef>
              <a:buClr>
                <a:srgbClr val="404040"/>
              </a:buClr>
              <a:buSzPct val="90000"/>
              <a:buFont typeface="Symbol" charset="2"/>
              <a:buChar char=""/>
            </a:pPr>
            <a:r>
              <a:rPr b="0" lang="en-US" sz="2800" spc="-1" strike="noStrike">
                <a:solidFill>
                  <a:srgbClr val="404040"/>
                </a:solidFill>
                <a:latin typeface="Arial"/>
                <a:ea typeface="ＭＳ Ｐゴシック"/>
              </a:rPr>
              <a:t>Connecting young professionals (Social Club) </a:t>
            </a:r>
            <a:endParaRPr b="0" lang="en-US" sz="2800" spc="-1" strike="noStrike">
              <a:solidFill>
                <a:srgbClr val="000000"/>
              </a:solidFill>
              <a:latin typeface="Arial"/>
            </a:endParaRPr>
          </a:p>
          <a:p>
            <a:pPr marL="216000" indent="-216000">
              <a:lnSpc>
                <a:spcPct val="150000"/>
              </a:lnSpc>
              <a:spcBef>
                <a:spcPts val="1800"/>
              </a:spcBef>
              <a:buClr>
                <a:srgbClr val="404040"/>
              </a:buClr>
              <a:buSzPct val="90000"/>
              <a:buFont typeface="Symbol" charset="2"/>
              <a:buChar char=""/>
            </a:pPr>
            <a:r>
              <a:rPr b="0" lang="en-US" sz="2800" spc="-1" strike="noStrike">
                <a:solidFill>
                  <a:srgbClr val="404040"/>
                </a:solidFill>
                <a:latin typeface="Arial"/>
                <a:ea typeface="ＭＳ Ｐゴシック"/>
              </a:rPr>
              <a:t>Paso Adelante Sub-Committee</a:t>
            </a:r>
            <a:endParaRPr b="0" lang="en-US" sz="2800" spc="-1" strike="noStrike">
              <a:solidFill>
                <a:srgbClr val="000000"/>
              </a:solidFill>
              <a:latin typeface="Arial"/>
            </a:endParaRPr>
          </a:p>
          <a:p>
            <a:pPr marL="216000" indent="-216000">
              <a:lnSpc>
                <a:spcPct val="150000"/>
              </a:lnSpc>
              <a:spcBef>
                <a:spcPts val="1400"/>
              </a:spcBef>
              <a:buClr>
                <a:srgbClr val="404040"/>
              </a:buClr>
              <a:buSzPct val="90000"/>
              <a:buFont typeface="Symbol" charset="2"/>
              <a:buChar char=""/>
            </a:pPr>
            <a:r>
              <a:rPr b="0" lang="en-US" sz="2800" spc="-1" strike="noStrike">
                <a:solidFill>
                  <a:srgbClr val="404040"/>
                </a:solidFill>
                <a:latin typeface="Arial"/>
                <a:ea typeface="ＭＳ Ｐゴシック"/>
              </a:rPr>
              <a:t>College Wine &amp; Viticulture collaborations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70" dur="indefinite" restart="never" nodeType="tmRoot">
          <p:childTnLst>
            <p:seq>
              <p:cTn id="71" dur="indefinite" nodeType="mainSeq">
                <p:childTnLst>
                  <p:par>
                    <p:cTn id="72" nodeType="clickEffect" fill="hold">
                      <p:stCondLst>
                        <p:cond delay="indefinite"/>
                      </p:stCondLst>
                      <p:childTnLst>
                        <p:par>
                          <p:cTn id="73" nodeType="withEffect" fill="hold">
                            <p:stCondLst>
                              <p:cond delay="0"/>
                            </p:stCondLst>
                            <p:childTnLst>
                              <p:par>
                                <p:cTn id="74" nodeType="clickEffect" fill="hold" presetClass="entr" presetID="2" presetSubtype="8">
                                  <p:stCondLst>
                                    <p:cond delay="0"/>
                                  </p:stCondLst>
                                  <p:childTnLst>
                                    <p:set>
                                      <p:cBhvr>
                                        <p:cTn id="75" dur="1" fill="hold">
                                          <p:stCondLst>
                                            <p:cond delay="0"/>
                                          </p:stCondLst>
                                        </p:cTn>
                                        <p:tgtEl>
                                          <p:spTgt spid="65"/>
                                        </p:tgtEl>
                                        <p:attrNameLst>
                                          <p:attrName>style.visibility</p:attrName>
                                        </p:attrNameLst>
                                      </p:cBhvr>
                                      <p:to>
                                        <p:strVal val="visible"/>
                                      </p:to>
                                    </p:set>
                                    <p:anim calcmode="lin" valueType="num">
                                      <p:cBhvr additive="repl">
                                        <p:cTn id="76" dur="500" fill="hold"/>
                                        <p:tgtEl>
                                          <p:spTgt spid="65"/>
                                        </p:tgtEl>
                                        <p:attrNameLst>
                                          <p:attrName>ppt_x</p:attrName>
                                        </p:attrNameLst>
                                      </p:cBhvr>
                                      <p:tavLst>
                                        <p:tav tm="0">
                                          <p:val>
                                            <p:strVal val="0-#ppt_w/2"/>
                                          </p:val>
                                        </p:tav>
                                        <p:tav tm="100000">
                                          <p:val>
                                            <p:strVal val="#ppt_x"/>
                                          </p:val>
                                        </p:tav>
                                      </p:tavLst>
                                    </p:anim>
                                    <p:anim calcmode="lin" valueType="num">
                                      <p:cBhvr additive="repl">
                                        <p:cTn id="77"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78" nodeType="clickEffect" fill="hold">
                      <p:stCondLst>
                        <p:cond delay="indefinite"/>
                      </p:stCondLst>
                      <p:childTnLst>
                        <p:par>
                          <p:cTn id="79" nodeType="withEffect" fill="hold">
                            <p:stCondLst>
                              <p:cond delay="0"/>
                            </p:stCondLst>
                            <p:childTnLst>
                              <p:par>
                                <p:cTn id="80" nodeType="clickEffect" fill="hold" presetClass="entr" presetID="18" presetSubtype="12">
                                  <p:stCondLst>
                                    <p:cond delay="0"/>
                                  </p:stCondLst>
                                  <p:childTnLst>
                                    <p:set>
                                      <p:cBhvr>
                                        <p:cTn id="81" dur="1" fill="hold">
                                          <p:stCondLst>
                                            <p:cond delay="0"/>
                                          </p:stCondLst>
                                        </p:cTn>
                                        <p:tgtEl>
                                          <p:spTgt spid="66">
                                            <p:txEl>
                                              <p:pRg st="0" end="0"/>
                                            </p:txEl>
                                          </p:spTgt>
                                        </p:tgtEl>
                                        <p:attrNameLst>
                                          <p:attrName>style.visibility</p:attrName>
                                        </p:attrNameLst>
                                      </p:cBhvr>
                                      <p:to>
                                        <p:strVal val="visible"/>
                                      </p:to>
                                    </p:set>
                                    <p:animEffect filter="strips(downLeft)" transition="in">
                                      <p:cBhvr additive="repl">
                                        <p:cTn id="82" dur="500"/>
                                        <p:tgtEl>
                                          <p:spTgt spid="66">
                                            <p:txEl>
                                              <p:pRg st="0" end="0"/>
                                            </p:txEl>
                                          </p:spTgt>
                                        </p:tgtEl>
                                      </p:cBhvr>
                                    </p:animEffect>
                                  </p:childTnLst>
                                </p:cTn>
                              </p:par>
                            </p:childTnLst>
                          </p:cTn>
                        </p:par>
                      </p:childTnLst>
                    </p:cTn>
                  </p:par>
                  <p:par>
                    <p:cTn id="83" nodeType="clickEffect" fill="hold">
                      <p:stCondLst>
                        <p:cond delay="indefinite"/>
                      </p:stCondLst>
                      <p:childTnLst>
                        <p:par>
                          <p:cTn id="84" nodeType="withEffect" fill="hold">
                            <p:stCondLst>
                              <p:cond delay="0"/>
                            </p:stCondLst>
                            <p:childTnLst>
                              <p:par>
                                <p:cTn id="85" nodeType="clickEffect" fill="hold" presetClass="entr" presetID="18" presetSubtype="12">
                                  <p:stCondLst>
                                    <p:cond delay="0"/>
                                  </p:stCondLst>
                                  <p:childTnLst>
                                    <p:set>
                                      <p:cBhvr>
                                        <p:cTn id="86" dur="1" fill="hold">
                                          <p:stCondLst>
                                            <p:cond delay="0"/>
                                          </p:stCondLst>
                                        </p:cTn>
                                        <p:tgtEl>
                                          <p:spTgt spid="66">
                                            <p:txEl>
                                              <p:pRg st="1" end="1"/>
                                            </p:txEl>
                                          </p:spTgt>
                                        </p:tgtEl>
                                        <p:attrNameLst>
                                          <p:attrName>style.visibility</p:attrName>
                                        </p:attrNameLst>
                                      </p:cBhvr>
                                      <p:to>
                                        <p:strVal val="visible"/>
                                      </p:to>
                                    </p:set>
                                    <p:animEffect filter="strips(downLeft)" transition="in">
                                      <p:cBhvr additive="repl">
                                        <p:cTn id="87" dur="500"/>
                                        <p:tgtEl>
                                          <p:spTgt spid="66">
                                            <p:txEl>
                                              <p:pRg st="1" end="1"/>
                                            </p:txEl>
                                          </p:spTgt>
                                        </p:tgtEl>
                                      </p:cBhvr>
                                    </p:animEffect>
                                  </p:childTnLst>
                                </p:cTn>
                              </p:par>
                            </p:childTnLst>
                          </p:cTn>
                        </p:par>
                      </p:childTnLst>
                    </p:cTn>
                  </p:par>
                  <p:par>
                    <p:cTn id="88" nodeType="clickEffect" fill="hold">
                      <p:stCondLst>
                        <p:cond delay="indefinite"/>
                      </p:stCondLst>
                      <p:childTnLst>
                        <p:par>
                          <p:cTn id="89" nodeType="withEffect" fill="hold">
                            <p:stCondLst>
                              <p:cond delay="0"/>
                            </p:stCondLst>
                            <p:childTnLst>
                              <p:par>
                                <p:cTn id="90" nodeType="clickEffect" fill="hold" presetClass="entr" presetID="18" presetSubtype="12">
                                  <p:stCondLst>
                                    <p:cond delay="0"/>
                                  </p:stCondLst>
                                  <p:childTnLst>
                                    <p:set>
                                      <p:cBhvr>
                                        <p:cTn id="91" dur="1" fill="hold">
                                          <p:stCondLst>
                                            <p:cond delay="0"/>
                                          </p:stCondLst>
                                        </p:cTn>
                                        <p:tgtEl>
                                          <p:spTgt spid="66">
                                            <p:txEl>
                                              <p:pRg st="2" end="2"/>
                                            </p:txEl>
                                          </p:spTgt>
                                        </p:tgtEl>
                                        <p:attrNameLst>
                                          <p:attrName>style.visibility</p:attrName>
                                        </p:attrNameLst>
                                      </p:cBhvr>
                                      <p:to>
                                        <p:strVal val="visible"/>
                                      </p:to>
                                    </p:set>
                                    <p:animEffect filter="strips(downLeft)" transition="in">
                                      <p:cBhvr additive="repl">
                                        <p:cTn id="92" dur="500"/>
                                        <p:tgtEl>
                                          <p:spTgt spid="66">
                                            <p:txEl>
                                              <p:pRg st="2" end="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7" name="Rectangle 6"/>
          <p:cNvSpPr/>
          <p:nvPr/>
        </p:nvSpPr>
        <p:spPr>
          <a:xfrm>
            <a:off x="1465200" y="2827440"/>
            <a:ext cx="3200040" cy="3123720"/>
          </a:xfrm>
          <a:prstGeom prst="rect">
            <a:avLst/>
          </a:prstGeom>
          <a:solidFill>
            <a:srgbClr val="9ea374">
              <a:alpha val="80000"/>
            </a:srgbClr>
          </a:solidFill>
          <a:ln w="0">
            <a:noFill/>
          </a:ln>
        </p:spPr>
        <p:style>
          <a:lnRef idx="0"/>
          <a:fillRef idx="0"/>
          <a:effectRef idx="0"/>
          <a:fontRef idx="minor"/>
        </p:style>
        <p:txBody>
          <a:bodyPr wrap="none" lIns="90000" rIns="90000" tIns="45000" bIns="45000" anchor="ctr">
            <a:noAutofit/>
          </a:bodyPr>
          <a:p>
            <a:pPr>
              <a:lnSpc>
                <a:spcPct val="100000"/>
              </a:lnSpc>
            </a:pPr>
            <a:endParaRPr b="0" lang="en-US" sz="1800" spc="-1" strike="noStrike">
              <a:solidFill>
                <a:srgbClr val="404040"/>
              </a:solidFill>
              <a:latin typeface="Arial"/>
              <a:ea typeface="ＭＳ Ｐゴシック"/>
            </a:endParaRPr>
          </a:p>
        </p:txBody>
      </p:sp>
      <p:sp>
        <p:nvSpPr>
          <p:cNvPr id="68" name="Rectangle 7"/>
          <p:cNvSpPr/>
          <p:nvPr/>
        </p:nvSpPr>
        <p:spPr>
          <a:xfrm>
            <a:off x="1366920" y="2724120"/>
            <a:ext cx="3200040" cy="3123720"/>
          </a:xfrm>
          <a:prstGeom prst="rect">
            <a:avLst/>
          </a:prstGeom>
          <a:solidFill>
            <a:schemeClr val="bg1"/>
          </a:solidFill>
          <a:ln w="9525">
            <a:solidFill>
              <a:srgbClr val="000000"/>
            </a:solidFill>
            <a:miter/>
          </a:ln>
        </p:spPr>
        <p:style>
          <a:lnRef idx="0"/>
          <a:fillRef idx="0"/>
          <a:effectRef idx="0"/>
          <a:fontRef idx="minor"/>
        </p:style>
        <p:txBody>
          <a:bodyPr wrap="none" lIns="90000" rIns="90000" tIns="45000" bIns="45000" anchor="ctr">
            <a:noAutofit/>
          </a:bodyPr>
          <a:p>
            <a:pPr>
              <a:lnSpc>
                <a:spcPct val="100000"/>
              </a:lnSpc>
            </a:pPr>
            <a:endParaRPr b="0" lang="en-US" sz="1800" spc="-1" strike="noStrike">
              <a:solidFill>
                <a:srgbClr val="404040"/>
              </a:solidFill>
              <a:latin typeface="Arial"/>
              <a:ea typeface="ＭＳ Ｐゴシック"/>
            </a:endParaRPr>
          </a:p>
        </p:txBody>
      </p:sp>
      <p:pic>
        <p:nvPicPr>
          <p:cNvPr id="69" name="Picture 2" descr="Text&#10;&#10;Description automatically generated"/>
          <p:cNvPicPr/>
          <p:nvPr/>
        </p:nvPicPr>
        <p:blipFill>
          <a:blip r:embed="rId1"/>
          <a:stretch/>
        </p:blipFill>
        <p:spPr>
          <a:xfrm>
            <a:off x="1890720" y="3381480"/>
            <a:ext cx="2152440" cy="1809360"/>
          </a:xfrm>
          <a:prstGeom prst="rect">
            <a:avLst/>
          </a:prstGeom>
          <a:ln w="0">
            <a:noFill/>
          </a:ln>
        </p:spPr>
      </p:pic>
      <p:pic>
        <p:nvPicPr>
          <p:cNvPr id="70" name="Picture 5" descr="A picture containing text&#10;&#10;Description automatically generated"/>
          <p:cNvPicPr/>
          <p:nvPr/>
        </p:nvPicPr>
        <p:blipFill>
          <a:blip r:embed="rId2"/>
          <a:stretch/>
        </p:blipFill>
        <p:spPr>
          <a:xfrm>
            <a:off x="704880" y="1544760"/>
            <a:ext cx="1333080" cy="952200"/>
          </a:xfrm>
          <a:prstGeom prst="rect">
            <a:avLst/>
          </a:prstGeom>
          <a:ln w="0">
            <a:noFill/>
          </a:ln>
        </p:spPr>
      </p:pic>
      <p:sp>
        <p:nvSpPr>
          <p:cNvPr id="71" name="Text Box 4"/>
          <p:cNvSpPr/>
          <p:nvPr/>
        </p:nvSpPr>
        <p:spPr>
          <a:xfrm>
            <a:off x="2362320" y="1697040"/>
            <a:ext cx="8457840" cy="638280"/>
          </a:xfrm>
          <a:prstGeom prst="rect">
            <a:avLst/>
          </a:prstGeom>
          <a:noFill/>
          <a:ln w="0">
            <a:noFill/>
          </a:ln>
        </p:spPr>
        <p:style>
          <a:lnRef idx="0"/>
          <a:fillRef idx="0"/>
          <a:effectRef idx="0"/>
          <a:fontRef idx="minor"/>
        </p:style>
        <p:txBody>
          <a:bodyPr lIns="90000" rIns="90000" tIns="45000" bIns="45000" anchor="t">
            <a:spAutoFit/>
          </a:bodyPr>
          <a:p>
            <a:pPr>
              <a:lnSpc>
                <a:spcPct val="100000"/>
              </a:lnSpc>
              <a:spcBef>
                <a:spcPts val="1800"/>
              </a:spcBef>
            </a:pPr>
            <a:r>
              <a:rPr b="0" lang="en-US" sz="3600" spc="-1" strike="noStrike">
                <a:solidFill>
                  <a:srgbClr val="404040"/>
                </a:solidFill>
                <a:latin typeface="Arial"/>
                <a:ea typeface="ＭＳ Ｐゴシック"/>
              </a:rPr>
              <a:t>Napa Valley Farmworker Foundation</a:t>
            </a:r>
            <a:endParaRPr b="0" lang="en-US" sz="36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93" dur="indefinite" restart="never" nodeType="tmRoot">
          <p:childTnLst>
            <p:seq>
              <p:cTn id="94" dur="indefinite" nodeType="mainSeq">
                <p:childTnLst>
                  <p:par>
                    <p:cTn id="95" nodeType="clickEffect" fill="hold">
                      <p:stCondLst>
                        <p:cond delay="indefinite"/>
                      </p:stCondLst>
                      <p:childTnLst>
                        <p:par>
                          <p:cTn id="96" nodeType="withEffect" fill="hold">
                            <p:stCondLst>
                              <p:cond delay="0"/>
                            </p:stCondLst>
                            <p:childTnLst>
                              <p:par>
                                <p:cTn id="97" nodeType="clickEffect" fill="hold" presetClass="entr" presetID="9">
                                  <p:stCondLst>
                                    <p:cond delay="0"/>
                                  </p:stCondLst>
                                  <p:childTnLst>
                                    <p:set>
                                      <p:cBhvr>
                                        <p:cTn id="98" dur="1" fill="hold">
                                          <p:stCondLst>
                                            <p:cond delay="0"/>
                                          </p:stCondLst>
                                        </p:cTn>
                                        <p:tgtEl>
                                          <p:spTgt spid="67"/>
                                        </p:tgtEl>
                                        <p:attrNameLst>
                                          <p:attrName>style.visibility</p:attrName>
                                        </p:attrNameLst>
                                      </p:cBhvr>
                                      <p:to>
                                        <p:strVal val="visible"/>
                                      </p:to>
                                    </p:set>
                                    <p:animEffect filter="dissolve" transition="in">
                                      <p:cBhvr additive="repl">
                                        <p:cTn id="99" dur="500"/>
                                        <p:tgtEl>
                                          <p:spTgt spid="67"/>
                                        </p:tgtEl>
                                      </p:cBhvr>
                                    </p:animEffect>
                                  </p:childTnLst>
                                </p:cTn>
                              </p:par>
                              <p:par>
                                <p:cTn id="100" nodeType="withEffect" fill="hold" presetClass="entr" presetID="9">
                                  <p:stCondLst>
                                    <p:cond delay="0"/>
                                  </p:stCondLst>
                                  <p:childTnLst>
                                    <p:set>
                                      <p:cBhvr>
                                        <p:cTn id="101" dur="1" fill="hold">
                                          <p:stCondLst>
                                            <p:cond delay="0"/>
                                          </p:stCondLst>
                                        </p:cTn>
                                        <p:tgtEl>
                                          <p:spTgt spid="68"/>
                                        </p:tgtEl>
                                        <p:attrNameLst>
                                          <p:attrName>style.visibility</p:attrName>
                                        </p:attrNameLst>
                                      </p:cBhvr>
                                      <p:to>
                                        <p:strVal val="visible"/>
                                      </p:to>
                                    </p:set>
                                    <p:animEffect filter="dissolve" transition="in">
                                      <p:cBhvr additive="repl">
                                        <p:cTn id="102" dur="500"/>
                                        <p:tgtEl>
                                          <p:spTgt spid="68"/>
                                        </p:tgtEl>
                                      </p:cBhvr>
                                    </p:animEffect>
                                  </p:childTnLst>
                                </p:cTn>
                              </p:par>
                            </p:childTnLst>
                          </p:cTn>
                        </p:par>
                      </p:childTnLst>
                    </p:cTn>
                  </p:par>
                  <p:par>
                    <p:cTn id="103" nodeType="clickEffect" fill="hold">
                      <p:stCondLst>
                        <p:cond delay="indefinite"/>
                      </p:stCondLst>
                      <p:childTnLst>
                        <p:par>
                          <p:cTn id="104" nodeType="withEffect" fill="hold">
                            <p:stCondLst>
                              <p:cond delay="0"/>
                            </p:stCondLst>
                            <p:childTnLst>
                              <p:par>
                                <p:cTn id="105" nodeType="clickEffect" fill="hold" presetClass="entr" presetID="3" presetSubtype="10">
                                  <p:stCondLst>
                                    <p:cond delay="0"/>
                                  </p:stCondLst>
                                  <p:childTnLst>
                                    <p:set>
                                      <p:cBhvr>
                                        <p:cTn id="106" dur="1" fill="hold">
                                          <p:stCondLst>
                                            <p:cond delay="0"/>
                                          </p:stCondLst>
                                        </p:cTn>
                                        <p:tgtEl>
                                          <p:spTgt spid="71"/>
                                        </p:tgtEl>
                                        <p:attrNameLst>
                                          <p:attrName>style.visibility</p:attrName>
                                        </p:attrNameLst>
                                      </p:cBhvr>
                                      <p:to>
                                        <p:strVal val="visible"/>
                                      </p:to>
                                    </p:set>
                                    <p:animEffect filter="blinds(horizontal)" transition="in">
                                      <p:cBhvr additive="repl">
                                        <p:cTn id="107" dur="500"/>
                                        <p:tgtEl>
                                          <p:spTgt spid="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Text Box 4"/>
          <p:cNvSpPr/>
          <p:nvPr/>
        </p:nvSpPr>
        <p:spPr>
          <a:xfrm>
            <a:off x="838080" y="1371600"/>
            <a:ext cx="7121160" cy="638280"/>
          </a:xfrm>
          <a:prstGeom prst="rect">
            <a:avLst/>
          </a:prstGeom>
          <a:noFill/>
          <a:ln w="0">
            <a:noFill/>
          </a:ln>
        </p:spPr>
        <p:style>
          <a:lnRef idx="0"/>
          <a:fillRef idx="0"/>
          <a:effectRef idx="0"/>
          <a:fontRef idx="minor"/>
        </p:style>
        <p:txBody>
          <a:bodyPr lIns="90000" rIns="90000" tIns="45000" bIns="45000" anchor="t">
            <a:spAutoFit/>
          </a:bodyPr>
          <a:p>
            <a:pPr>
              <a:lnSpc>
                <a:spcPct val="100000"/>
              </a:lnSpc>
              <a:spcBef>
                <a:spcPts val="1800"/>
              </a:spcBef>
            </a:pPr>
            <a:r>
              <a:rPr b="0" lang="en-US" sz="3600" spc="-1" strike="noStrike">
                <a:solidFill>
                  <a:srgbClr val="404040"/>
                </a:solidFill>
                <a:latin typeface="Arial"/>
                <a:ea typeface="ＭＳ Ｐゴシック"/>
              </a:rPr>
              <a:t>Building Community</a:t>
            </a:r>
            <a:endParaRPr b="0" lang="en-US" sz="3600" spc="-1" strike="noStrike">
              <a:solidFill>
                <a:srgbClr val="000000"/>
              </a:solidFill>
              <a:latin typeface="Arial"/>
            </a:endParaRPr>
          </a:p>
        </p:txBody>
      </p:sp>
      <p:sp>
        <p:nvSpPr>
          <p:cNvPr id="73" name="Text Box 5"/>
          <p:cNvSpPr/>
          <p:nvPr/>
        </p:nvSpPr>
        <p:spPr>
          <a:xfrm>
            <a:off x="914400" y="2514600"/>
            <a:ext cx="11048760" cy="3296520"/>
          </a:xfrm>
          <a:prstGeom prst="rect">
            <a:avLst/>
          </a:prstGeom>
          <a:noFill/>
          <a:ln w="0">
            <a:noFill/>
          </a:ln>
        </p:spPr>
        <p:style>
          <a:lnRef idx="0"/>
          <a:fillRef idx="0"/>
          <a:effectRef idx="0"/>
          <a:fontRef idx="minor"/>
        </p:style>
        <p:txBody>
          <a:bodyPr lIns="90000" rIns="90000" tIns="45000" bIns="45000" anchor="t">
            <a:spAutoFit/>
          </a:bodyPr>
          <a:p>
            <a:pPr marL="216000" indent="-216000">
              <a:lnSpc>
                <a:spcPct val="150000"/>
              </a:lnSpc>
              <a:spcBef>
                <a:spcPts val="1701"/>
              </a:spcBef>
              <a:buClr>
                <a:srgbClr val="404040"/>
              </a:buClr>
              <a:buSzPct val="85000"/>
              <a:buFont typeface="Symbol" charset="2"/>
              <a:buChar char=""/>
            </a:pPr>
            <a:r>
              <a:rPr b="0" lang="en-US" sz="2800" spc="-1" strike="noStrike">
                <a:solidFill>
                  <a:srgbClr val="404040"/>
                </a:solidFill>
                <a:latin typeface="Arial"/>
                <a:ea typeface="ＭＳ Ｐゴシック"/>
              </a:rPr>
              <a:t>Connecting different stakeholders withing the community. </a:t>
            </a:r>
            <a:endParaRPr b="0" lang="en-US" sz="2800" spc="-1" strike="noStrike">
              <a:solidFill>
                <a:srgbClr val="000000"/>
              </a:solidFill>
              <a:latin typeface="Arial"/>
            </a:endParaRPr>
          </a:p>
          <a:p>
            <a:pPr marL="216000" indent="-216000">
              <a:lnSpc>
                <a:spcPct val="150000"/>
              </a:lnSpc>
              <a:spcBef>
                <a:spcPts val="1701"/>
              </a:spcBef>
              <a:buClr>
                <a:srgbClr val="404040"/>
              </a:buClr>
              <a:buSzPct val="85000"/>
              <a:buFont typeface="Symbol" charset="2"/>
              <a:buChar char=""/>
            </a:pPr>
            <a:r>
              <a:rPr b="0" lang="en-US" sz="2800" spc="-1" strike="noStrike">
                <a:solidFill>
                  <a:srgbClr val="404040"/>
                </a:solidFill>
                <a:latin typeface="Arial"/>
                <a:ea typeface="ＭＳ Ｐゴシック"/>
              </a:rPr>
              <a:t>Education and professional development for vineyard workers.</a:t>
            </a:r>
            <a:endParaRPr b="0" lang="en-US" sz="2800" spc="-1" strike="noStrike">
              <a:solidFill>
                <a:srgbClr val="000000"/>
              </a:solidFill>
              <a:latin typeface="Arial"/>
            </a:endParaRPr>
          </a:p>
          <a:p>
            <a:pPr marL="216000" indent="-216000">
              <a:lnSpc>
                <a:spcPct val="150000"/>
              </a:lnSpc>
              <a:spcBef>
                <a:spcPts val="1701"/>
              </a:spcBef>
              <a:buClr>
                <a:srgbClr val="404040"/>
              </a:buClr>
              <a:buSzPct val="85000"/>
              <a:buFont typeface="Symbol" charset="2"/>
              <a:buChar char=""/>
            </a:pPr>
            <a:r>
              <a:rPr b="0" lang="en-US" sz="2800" spc="-1" strike="noStrike">
                <a:solidFill>
                  <a:srgbClr val="404040"/>
                </a:solidFill>
                <a:latin typeface="Arial"/>
                <a:ea typeface="ＭＳ Ｐゴシック"/>
              </a:rPr>
              <a:t> </a:t>
            </a:r>
            <a:r>
              <a:rPr b="0" lang="en-US" sz="2800" spc="-1" strike="noStrike">
                <a:solidFill>
                  <a:srgbClr val="404040"/>
                </a:solidFill>
                <a:latin typeface="Arial"/>
                <a:ea typeface="ＭＳ Ｐゴシック"/>
              </a:rPr>
              <a:t>Cultivating a sense of pride for future leaders.</a:t>
            </a:r>
            <a:endParaRPr b="0" lang="en-US" sz="2800" spc="-1" strike="noStrike">
              <a:solidFill>
                <a:srgbClr val="000000"/>
              </a:solidFill>
              <a:latin typeface="Arial"/>
            </a:endParaRPr>
          </a:p>
          <a:p>
            <a:pPr>
              <a:lnSpc>
                <a:spcPct val="150000"/>
              </a:lnSpc>
              <a:spcBef>
                <a:spcPts val="1701"/>
              </a:spcBef>
            </a:pP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108" dur="indefinite" restart="never" nodeType="tmRoot">
          <p:childTnLst>
            <p:seq>
              <p:cTn id="109" dur="indefinite" nodeType="mainSeq">
                <p:childTnLst>
                  <p:par>
                    <p:cTn id="110" nodeType="clickEffect" fill="hold">
                      <p:stCondLst>
                        <p:cond delay="indefinite"/>
                      </p:stCondLst>
                      <p:childTnLst>
                        <p:par>
                          <p:cTn id="111" nodeType="withEffect" fill="hold">
                            <p:stCondLst>
                              <p:cond delay="0"/>
                            </p:stCondLst>
                            <p:childTnLst>
                              <p:par>
                                <p:cTn id="112" nodeType="clickEffect" fill="hold" presetClass="entr" presetID="16" presetSubtype="26">
                                  <p:stCondLst>
                                    <p:cond delay="0"/>
                                  </p:stCondLst>
                                  <p:childTnLst>
                                    <p:set>
                                      <p:cBhvr>
                                        <p:cTn id="113" dur="1" fill="hold">
                                          <p:stCondLst>
                                            <p:cond delay="0"/>
                                          </p:stCondLst>
                                        </p:cTn>
                                        <p:tgtEl>
                                          <p:spTgt spid="72"/>
                                        </p:tgtEl>
                                        <p:attrNameLst>
                                          <p:attrName>style.visibility</p:attrName>
                                        </p:attrNameLst>
                                      </p:cBhvr>
                                      <p:to>
                                        <p:strVal val="visible"/>
                                      </p:to>
                                    </p:set>
                                    <p:animEffect filter="barn(inHorizontal)" transition="in">
                                      <p:cBhvr additive="repl">
                                        <p:cTn id="114" dur="500"/>
                                        <p:tgtEl>
                                          <p:spTgt spid="72"/>
                                        </p:tgtEl>
                                      </p:cBhvr>
                                    </p:animEffect>
                                  </p:childTnLst>
                                </p:cTn>
                              </p:par>
                            </p:childTnLst>
                          </p:cTn>
                        </p:par>
                      </p:childTnLst>
                    </p:cTn>
                  </p:par>
                  <p:par>
                    <p:cTn id="115" nodeType="clickEffect" fill="hold">
                      <p:stCondLst>
                        <p:cond delay="indefinite"/>
                      </p:stCondLst>
                      <p:childTnLst>
                        <p:par>
                          <p:cTn id="116" nodeType="withEffect" fill="hold">
                            <p:stCondLst>
                              <p:cond delay="0"/>
                            </p:stCondLst>
                            <p:childTnLst>
                              <p:par>
                                <p:cTn id="117" nodeType="clickEffect" fill="hold" presetClass="entr" presetID="22" presetSubtype="1">
                                  <p:stCondLst>
                                    <p:cond delay="0"/>
                                  </p:stCondLst>
                                  <p:childTnLst>
                                    <p:set>
                                      <p:cBhvr>
                                        <p:cTn id="118" dur="1" fill="hold">
                                          <p:stCondLst>
                                            <p:cond delay="0"/>
                                          </p:stCondLst>
                                        </p:cTn>
                                        <p:tgtEl>
                                          <p:spTgt spid="73"/>
                                        </p:tgtEl>
                                        <p:attrNameLst>
                                          <p:attrName>style.visibility</p:attrName>
                                        </p:attrNameLst>
                                      </p:cBhvr>
                                      <p:to>
                                        <p:strVal val="visible"/>
                                      </p:to>
                                    </p:set>
                                    <p:animEffect filter="wipe(up)" transition="in">
                                      <p:cBhvr additive="repl">
                                        <p:cTn id="119" dur="500"/>
                                        <p:tgtEl>
                                          <p:spTgt spid="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Text Box 4"/>
          <p:cNvSpPr/>
          <p:nvPr/>
        </p:nvSpPr>
        <p:spPr>
          <a:xfrm>
            <a:off x="380880" y="1371600"/>
            <a:ext cx="10896120" cy="5209920"/>
          </a:xfrm>
          <a:prstGeom prst="rect">
            <a:avLst/>
          </a:prstGeom>
          <a:noFill/>
          <a:ln w="0">
            <a:noFill/>
          </a:ln>
        </p:spPr>
        <p:style>
          <a:lnRef idx="0"/>
          <a:fillRef idx="0"/>
          <a:effectRef idx="0"/>
          <a:fontRef idx="minor"/>
        </p:style>
        <p:txBody>
          <a:bodyPr lIns="90000" rIns="90000" tIns="45000" bIns="45000" anchor="t">
            <a:spAutoFit/>
          </a:bodyPr>
          <a:p>
            <a:pPr>
              <a:lnSpc>
                <a:spcPct val="100000"/>
              </a:lnSpc>
              <a:spcBef>
                <a:spcPts val="1800"/>
              </a:spcBef>
            </a:pPr>
            <a:r>
              <a:rPr b="0" lang="en-US" sz="3600" spc="-1" strike="noStrike">
                <a:solidFill>
                  <a:srgbClr val="404040"/>
                </a:solidFill>
                <a:latin typeface="Arial"/>
                <a:ea typeface="ＭＳ Ｐゴシック"/>
              </a:rPr>
              <a:t>Resources</a:t>
            </a:r>
            <a:endParaRPr b="0" lang="en-US" sz="3600" spc="-1" strike="noStrike">
              <a:solidFill>
                <a:srgbClr val="000000"/>
              </a:solidFill>
              <a:latin typeface="Arial"/>
            </a:endParaRPr>
          </a:p>
          <a:p>
            <a:pPr>
              <a:lnSpc>
                <a:spcPct val="100000"/>
              </a:lnSpc>
            </a:pPr>
            <a:endParaRPr b="0" lang="en-US" sz="2400" spc="-1" strike="noStrike">
              <a:solidFill>
                <a:srgbClr val="000000"/>
              </a:solidFill>
              <a:latin typeface="Arial"/>
            </a:endParaRPr>
          </a:p>
          <a:p>
            <a:pPr>
              <a:lnSpc>
                <a:spcPct val="100000"/>
              </a:lnSpc>
            </a:pPr>
            <a:endParaRPr b="0" lang="en-US" sz="2400" spc="-1" strike="noStrike">
              <a:solidFill>
                <a:srgbClr val="000000"/>
              </a:solidFill>
              <a:latin typeface="Arial"/>
            </a:endParaRPr>
          </a:p>
          <a:p>
            <a:pPr>
              <a:lnSpc>
                <a:spcPct val="100000"/>
              </a:lnSpc>
            </a:pPr>
            <a:endParaRPr b="0" lang="en-US" sz="2400" spc="-1" strike="noStrike">
              <a:solidFill>
                <a:srgbClr val="000000"/>
              </a:solidFill>
              <a:latin typeface="Arial"/>
            </a:endParaRPr>
          </a:p>
          <a:p>
            <a:pPr>
              <a:lnSpc>
                <a:spcPct val="100000"/>
              </a:lnSpc>
            </a:pPr>
            <a:endParaRPr b="0" lang="en-US" sz="2400" spc="-1" strike="noStrike">
              <a:solidFill>
                <a:srgbClr val="000000"/>
              </a:solidFill>
              <a:latin typeface="Arial"/>
            </a:endParaRPr>
          </a:p>
          <a:p>
            <a:pPr>
              <a:lnSpc>
                <a:spcPct val="100000"/>
              </a:lnSpc>
            </a:pPr>
            <a:endParaRPr b="0" lang="en-US" sz="2400" spc="-1" strike="noStrike">
              <a:solidFill>
                <a:srgbClr val="000000"/>
              </a:solidFill>
              <a:latin typeface="Arial"/>
            </a:endParaRPr>
          </a:p>
          <a:p>
            <a:pPr>
              <a:lnSpc>
                <a:spcPct val="100000"/>
              </a:lnSpc>
            </a:pPr>
            <a:r>
              <a:rPr b="0" lang="en-US" sz="2400" spc="-1" strike="noStrike">
                <a:solidFill>
                  <a:srgbClr val="404040"/>
                </a:solidFill>
                <a:latin typeface="Arial"/>
                <a:ea typeface="ＭＳ Ｐゴシック"/>
              </a:rPr>
              <a:t>	</a:t>
            </a:r>
            <a:r>
              <a:rPr b="0" lang="en-US" sz="2400" spc="-1" strike="noStrike">
                <a:solidFill>
                  <a:srgbClr val="404040"/>
                </a:solidFill>
                <a:latin typeface="Arial"/>
                <a:ea typeface="ＭＳ Ｐゴシック"/>
              </a:rPr>
              <a:t>www.napagrowers.org</a:t>
            </a:r>
            <a:r>
              <a:rPr b="0" lang="en-US" sz="2400" spc="-1" strike="noStrike">
                <a:solidFill>
                  <a:srgbClr val="404040"/>
                </a:solidFill>
                <a:latin typeface="Arial"/>
                <a:ea typeface="ＭＳ Ｐゴシック"/>
              </a:rPr>
              <a:t>	</a:t>
            </a:r>
            <a:r>
              <a:rPr b="0" lang="en-US" sz="2400" spc="-1" strike="noStrike">
                <a:solidFill>
                  <a:srgbClr val="404040"/>
                </a:solidFill>
                <a:latin typeface="Arial"/>
                <a:ea typeface="ＭＳ Ｐゴシック"/>
              </a:rPr>
              <a:t>	</a:t>
            </a:r>
            <a:r>
              <a:rPr b="0" lang="en-US" sz="2400" spc="-1" strike="noStrike">
                <a:solidFill>
                  <a:srgbClr val="404040"/>
                </a:solidFill>
                <a:latin typeface="Arial"/>
                <a:ea typeface="ＭＳ Ｐゴシック"/>
              </a:rPr>
              <a:t>www.farmworkerfoundation.org</a:t>
            </a:r>
            <a:r>
              <a:rPr b="0" lang="en-US" sz="2400" spc="-1" strike="noStrike">
                <a:solidFill>
                  <a:srgbClr val="404040"/>
                </a:solidFill>
                <a:latin typeface="Arial"/>
                <a:ea typeface="ＭＳ Ｐゴシック"/>
              </a:rPr>
              <a:t>	</a:t>
            </a:r>
            <a:endParaRPr b="0" lang="en-US" sz="2400" spc="-1" strike="noStrike">
              <a:solidFill>
                <a:srgbClr val="000000"/>
              </a:solidFill>
              <a:latin typeface="Arial"/>
            </a:endParaRPr>
          </a:p>
          <a:p>
            <a:pPr>
              <a:lnSpc>
                <a:spcPct val="100000"/>
              </a:lnSpc>
            </a:pPr>
            <a:r>
              <a:rPr b="0" lang="en-US" sz="2400" spc="-1" strike="noStrike">
                <a:solidFill>
                  <a:srgbClr val="404040"/>
                </a:solidFill>
                <a:latin typeface="Arial"/>
                <a:ea typeface="ＭＳ Ｐゴシック"/>
              </a:rPr>
              <a:t>	</a:t>
            </a:r>
            <a:r>
              <a:rPr b="0" lang="en-US" sz="2400" spc="-1" strike="noStrike">
                <a:solidFill>
                  <a:srgbClr val="404040"/>
                </a:solidFill>
                <a:latin typeface="Arial"/>
                <a:ea typeface="ＭＳ Ｐゴシック"/>
              </a:rPr>
              <a:t>info@napagrowers.org </a:t>
            </a:r>
            <a:r>
              <a:rPr b="0" lang="en-US" sz="2400" spc="-1" strike="noStrike">
                <a:solidFill>
                  <a:srgbClr val="404040"/>
                </a:solidFill>
                <a:latin typeface="Arial"/>
                <a:ea typeface="ＭＳ Ｐゴシック"/>
              </a:rPr>
              <a:t>	</a:t>
            </a:r>
            <a:r>
              <a:rPr b="0" lang="en-US" sz="2400" spc="-1" strike="noStrike">
                <a:solidFill>
                  <a:srgbClr val="404040"/>
                </a:solidFill>
                <a:latin typeface="Arial"/>
                <a:ea typeface="ＭＳ Ｐゴシック"/>
              </a:rPr>
              <a:t>	</a:t>
            </a:r>
            <a:r>
              <a:rPr b="0" lang="en-US" sz="2400" spc="-1" strike="noStrike">
                <a:solidFill>
                  <a:srgbClr val="404040"/>
                </a:solidFill>
                <a:latin typeface="Arial"/>
                <a:ea typeface="ＭＳ Ｐゴシック"/>
              </a:rPr>
              <a:t>info@farmworkerfoundation.org </a:t>
            </a:r>
            <a:endParaRPr b="0" lang="en-US" sz="2400" spc="-1" strike="noStrike">
              <a:solidFill>
                <a:srgbClr val="000000"/>
              </a:solidFill>
              <a:latin typeface="Arial"/>
            </a:endParaRPr>
          </a:p>
          <a:p>
            <a:pPr>
              <a:lnSpc>
                <a:spcPct val="100000"/>
              </a:lnSpc>
            </a:pPr>
            <a:endParaRPr b="0" lang="en-US" sz="2800" spc="-1" strike="noStrike">
              <a:solidFill>
                <a:srgbClr val="000000"/>
              </a:solidFill>
              <a:latin typeface="Arial"/>
            </a:endParaRPr>
          </a:p>
          <a:p>
            <a:pPr>
              <a:lnSpc>
                <a:spcPct val="100000"/>
              </a:lnSpc>
            </a:pPr>
            <a:endParaRPr b="0" lang="en-US" sz="2800" spc="-1" strike="noStrike">
              <a:solidFill>
                <a:srgbClr val="000000"/>
              </a:solidFill>
              <a:latin typeface="Arial"/>
            </a:endParaRPr>
          </a:p>
          <a:p>
            <a:pPr>
              <a:lnSpc>
                <a:spcPct val="100000"/>
              </a:lnSpc>
            </a:pPr>
            <a:r>
              <a:rPr b="0" lang="en-US" sz="2800" spc="-1" strike="noStrike">
                <a:solidFill>
                  <a:srgbClr val="404040"/>
                </a:solidFill>
                <a:latin typeface="Arial"/>
                <a:ea typeface="ＭＳ Ｐゴシック"/>
              </a:rPr>
              <a:t>	</a:t>
            </a:r>
            <a:r>
              <a:rPr b="0" lang="en-US" sz="2800" spc="-1" strike="noStrike">
                <a:solidFill>
                  <a:srgbClr val="404040"/>
                </a:solidFill>
                <a:latin typeface="Arial"/>
                <a:ea typeface="ＭＳ Ｐゴシック"/>
              </a:rPr>
              <a:t>	</a:t>
            </a:r>
            <a:r>
              <a:rPr b="0" lang="en-US" sz="2800" spc="-1" strike="noStrike">
                <a:solidFill>
                  <a:srgbClr val="404040"/>
                </a:solidFill>
                <a:latin typeface="Arial"/>
                <a:ea typeface="ＭＳ Ｐゴシック"/>
              </a:rPr>
              <a:t>	</a:t>
            </a:r>
            <a:r>
              <a:rPr b="0" lang="en-US" sz="2800" spc="-1" strike="noStrike">
                <a:solidFill>
                  <a:srgbClr val="404040"/>
                </a:solidFill>
                <a:latin typeface="Arial"/>
                <a:ea typeface="ＭＳ Ｐゴシック"/>
              </a:rPr>
              <a:t>	</a:t>
            </a:r>
            <a:r>
              <a:rPr b="0" lang="en-US" sz="2400" spc="-1" strike="noStrike">
                <a:solidFill>
                  <a:srgbClr val="404040"/>
                </a:solidFill>
                <a:latin typeface="Arial"/>
                <a:ea typeface="ＭＳ Ｐゴシック"/>
              </a:rPr>
              <a:t>www.farmworkerfoundation.org/fields-of-opportunity</a:t>
            </a:r>
            <a:endParaRPr b="0" lang="en-US" sz="2400" spc="-1" strike="noStrike">
              <a:solidFill>
                <a:srgbClr val="000000"/>
              </a:solidFill>
              <a:latin typeface="Arial"/>
            </a:endParaRPr>
          </a:p>
          <a:p>
            <a:pPr>
              <a:lnSpc>
                <a:spcPct val="100000"/>
              </a:lnSpc>
            </a:pPr>
            <a:endParaRPr b="0" lang="en-US" sz="2400" spc="-1" strike="noStrike">
              <a:solidFill>
                <a:srgbClr val="000000"/>
              </a:solidFill>
              <a:latin typeface="Arial"/>
            </a:endParaRPr>
          </a:p>
          <a:p>
            <a:pPr>
              <a:lnSpc>
                <a:spcPct val="100000"/>
              </a:lnSpc>
            </a:pPr>
            <a:r>
              <a:rPr b="0" lang="en-US" sz="2400" spc="-1" strike="noStrike">
                <a:solidFill>
                  <a:srgbClr val="404040"/>
                </a:solidFill>
                <a:latin typeface="Arial"/>
                <a:ea typeface="ＭＳ Ｐゴシック"/>
              </a:rPr>
              <a:t> </a:t>
            </a:r>
            <a:endParaRPr b="0" lang="en-US" sz="2400" spc="-1" strike="noStrike">
              <a:solidFill>
                <a:srgbClr val="000000"/>
              </a:solidFill>
              <a:latin typeface="Arial"/>
            </a:endParaRPr>
          </a:p>
        </p:txBody>
      </p:sp>
      <p:pic>
        <p:nvPicPr>
          <p:cNvPr id="75" name="Picture 5" descr="A picture containing text&#10;&#10;Description automatically generated"/>
          <p:cNvPicPr/>
          <p:nvPr/>
        </p:nvPicPr>
        <p:blipFill>
          <a:blip r:embed="rId1"/>
          <a:stretch/>
        </p:blipFill>
        <p:spPr>
          <a:xfrm>
            <a:off x="7086600" y="2238480"/>
            <a:ext cx="1980720" cy="1415520"/>
          </a:xfrm>
          <a:prstGeom prst="rect">
            <a:avLst/>
          </a:prstGeom>
          <a:ln w="0">
            <a:noFill/>
          </a:ln>
        </p:spPr>
      </p:pic>
      <p:pic>
        <p:nvPicPr>
          <p:cNvPr id="76" name="Picture 2" descr="Logo&#10;&#10;Description automatically generated"/>
          <p:cNvPicPr/>
          <p:nvPr/>
        </p:nvPicPr>
        <p:blipFill>
          <a:blip r:embed="rId2"/>
          <a:stretch/>
        </p:blipFill>
        <p:spPr>
          <a:xfrm>
            <a:off x="2054160" y="2243160"/>
            <a:ext cx="1677600" cy="1410840"/>
          </a:xfrm>
          <a:prstGeom prst="rect">
            <a:avLst/>
          </a:prstGeom>
          <a:ln w="0">
            <a:noFill/>
          </a:ln>
        </p:spPr>
      </p:pic>
      <p:pic>
        <p:nvPicPr>
          <p:cNvPr id="77" name="Picture 2" descr="Text&#10;&#10;Description automatically generated"/>
          <p:cNvPicPr/>
          <p:nvPr/>
        </p:nvPicPr>
        <p:blipFill>
          <a:blip r:embed="rId3"/>
          <a:stretch/>
        </p:blipFill>
        <p:spPr>
          <a:xfrm>
            <a:off x="2058840" y="4876920"/>
            <a:ext cx="1750680" cy="1471320"/>
          </a:xfrm>
          <a:prstGeom prst="rect">
            <a:avLst/>
          </a:prstGeom>
          <a:ln w="0">
            <a:noFill/>
          </a:ln>
        </p:spPr>
      </p:pic>
    </p:spTree>
  </p:cSld>
  <mc:AlternateContent>
    <mc:Choice Requires="p14">
      <p:transition spd="slow" p14:dur="2000"/>
    </mc:Choice>
    <mc:Fallback>
      <p:transition spd="slow"/>
    </mc:Fallback>
  </mc:AlternateContent>
  <p:timing>
    <p:tnLst>
      <p:par>
        <p:cTn id="120" dur="indefinite" restart="never" nodeType="tmRoot">
          <p:childTnLst>
            <p:seq>
              <p:cTn id="121" dur="indefinite" nodeType="mainSeq">
                <p:childTnLst>
                  <p:par>
                    <p:cTn id="122" nodeType="clickEffect" fill="hold">
                      <p:stCondLst>
                        <p:cond delay="indefinite"/>
                      </p:stCondLst>
                      <p:childTnLst>
                        <p:par>
                          <p:cTn id="123" nodeType="withEffect" fill="hold">
                            <p:stCondLst>
                              <p:cond delay="0"/>
                            </p:stCondLst>
                            <p:childTnLst>
                              <p:par>
                                <p:cTn id="124" nodeType="clickEffect" fill="hold" presetClass="entr" presetID="16" presetSubtype="26">
                                  <p:stCondLst>
                                    <p:cond delay="0"/>
                                  </p:stCondLst>
                                  <p:childTnLst>
                                    <p:set>
                                      <p:cBhvr>
                                        <p:cTn id="125" dur="1" fill="hold">
                                          <p:stCondLst>
                                            <p:cond delay="0"/>
                                          </p:stCondLst>
                                        </p:cTn>
                                        <p:tgtEl>
                                          <p:spTgt spid="74"/>
                                        </p:tgtEl>
                                        <p:attrNameLst>
                                          <p:attrName>style.visibility</p:attrName>
                                        </p:attrNameLst>
                                      </p:cBhvr>
                                      <p:to>
                                        <p:strVal val="visible"/>
                                      </p:to>
                                    </p:set>
                                    <p:animEffect filter="barn(inHorizontal)" transition="in">
                                      <p:cBhvr additive="repl">
                                        <p:cTn id="126" dur="500"/>
                                        <p:tgtEl>
                                          <p:spTgt spid="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Relationships xmlns="http://schemas.openxmlformats.org/package/2006/relationships"><Relationship Id="rId1" Type="http://schemas.openxmlformats.org/officeDocument/2006/relationships/customXmlProps" Target="itemProps1.xml"/>
</Relationships>
</file>

<file path=customXml/_rels/item2.xml.rels><?xml version="1.0" encoding="UTF-8"?>
<Relationships xmlns="http://schemas.openxmlformats.org/package/2006/relationships"><Relationship Id="rId1" Type="http://schemas.openxmlformats.org/officeDocument/2006/relationships/customXmlProps" Target="itemProps2.xml"/>
</Relationships>
</file>

<file path=customXml/_rels/item3.xml.rels><?xml version="1.0" encoding="UTF-8"?>
<Relationships xmlns="http://schemas.openxmlformats.org/package/2006/relationships"><Relationship Id="rId1" Type="http://schemas.openxmlformats.org/officeDocument/2006/relationships/customXmlProps" Target="itemProps3.xml"/>
</Relationships>
</file>

<file path=customXml/_rels/item4.xml.rels><?xml version="1.0" encoding="UTF-8"?>
<Relationships xmlns="http://schemas.openxmlformats.org/package/2006/relationships"><Relationship Id="rId1" Type="http://schemas.openxmlformats.org/officeDocument/2006/relationships/customXmlProps" Target="itemProps4.xml"/>
</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61529E37F0B6844BE581A8E5E57E09C" ma:contentTypeVersion="18" ma:contentTypeDescription="Create a new document." ma:contentTypeScope="" ma:versionID="08c6fddadf1189197cc777c37ced5543">
  <xsd:schema xmlns:xsd="http://www.w3.org/2001/XMLSchema" xmlns:xs="http://www.w3.org/2001/XMLSchema" xmlns:p="http://schemas.microsoft.com/office/2006/metadata/properties" xmlns:ns1="http://schemas.microsoft.com/sharepoint/v3" xmlns:ns2="986d2df0-7854-4426-a8f5-9e3d3380399b" xmlns:ns3="e9e5e87a-4acd-4530-9121-52987b7c744c" targetNamespace="http://schemas.microsoft.com/office/2006/metadata/properties" ma:root="true" ma:fieldsID="d8999b6ad0a3452e7aea4bf38c113bff" ns1:_="" ns2:_="" ns3:_="">
    <xsd:import namespace="http://schemas.microsoft.com/sharepoint/v3"/>
    <xsd:import namespace="986d2df0-7854-4426-a8f5-9e3d3380399b"/>
    <xsd:import namespace="e9e5e87a-4acd-4530-9121-52987b7c744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6d2df0-7854-4426-a8f5-9e3d338039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fb13520-43c6-47af-a59c-5077eb3837f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e5e87a-4acd-4530-9121-52987b7c744c"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2da5304f-ceeb-441a-b5ea-386044d0c3f1}" ma:internalName="TaxCatchAll" ma:showField="CatchAllData" ma:web="e9e5e87a-4acd-4530-9121-52987b7c744c">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e9e5e87a-4acd-4530-9121-52987b7c744c"/>
    <lcf76f155ced4ddcb4097134ff3c332f xmlns="986d2df0-7854-4426-a8f5-9e3d3380399b">
      <Terms xmlns="http://schemas.microsoft.com/office/infopath/2007/PartnerControls"/>
    </lcf76f155ced4ddcb4097134ff3c332f>
    <_ip_UnifiedCompliancePolicyProperties xmlns="http://schemas.microsoft.com/sharepoint/v3" xsi:nil="true"/>
  </documentManagement>
</p:properties>
</file>

<file path=customXml/itemProps1.xml><?xml version="1.0" encoding="utf-8"?>
<ds:datastoreItem xmlns:ds="http://schemas.openxmlformats.org/officeDocument/2006/customXml" ds:itemID="{20EBDA5A-0D92-4A8E-BDEF-71C9F80DC838}">
  <ds:schemaRefs>
    <ds:schemaRef ds:uri="http://schemas.microsoft.com/office/2006/metadata/longProperties"/>
  </ds:schemaRefs>
</ds:datastoreItem>
</file>

<file path=customXml/itemProps2.xml><?xml version="1.0" encoding="utf-8"?>
<ds:datastoreItem xmlns:ds="http://schemas.openxmlformats.org/officeDocument/2006/customXml" ds:itemID="{53F6ABB9-E6AA-46EF-8021-978D203191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6d2df0-7854-4426-a8f5-9e3d3380399b"/>
    <ds:schemaRef ds:uri="e9e5e87a-4acd-4530-9121-52987b7c74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F3C5CF-5355-47BD-A594-90825089FBD5}">
  <ds:schemaRefs>
    <ds:schemaRef ds:uri="http://schemas.microsoft.com/sharepoint/v3/contenttype/forms"/>
  </ds:schemaRefs>
</ds:datastoreItem>
</file>

<file path=customXml/itemProps4.xml><?xml version="1.0" encoding="utf-8"?>
<ds:datastoreItem xmlns:ds="http://schemas.openxmlformats.org/officeDocument/2006/customXml" ds:itemID="{55933BE9-1637-466B-9F32-BA2755B5B9CD}">
  <ds:schemaRefs>
    <ds:schemaRef ds:uri="http://schemas.microsoft.com/office/2006/metadata/properties"/>
    <ds:schemaRef ds:uri="http://schemas.microsoft.com/office/infopath/2007/PartnerControls"/>
    <ds:schemaRef ds:uri="http://schemas.microsoft.com/sharepoint/v3"/>
    <ds:schemaRef ds:uri="e9e5e87a-4acd-4530-9121-52987b7c744c"/>
    <ds:schemaRef ds:uri="986d2df0-7854-4426-a8f5-9e3d3380399b"/>
  </ds:schemaRefs>
</ds:datastoreItem>
</file>

<file path=docProps/app.xml><?xml version="1.0" encoding="utf-8"?>
<Properties xmlns="http://schemas.openxmlformats.org/officeDocument/2006/extended-properties" xmlns:vt="http://schemas.openxmlformats.org/officeDocument/2006/docPropsVTypes">
  <Template/>
  <TotalTime>0</TotalTime>
  <Application>LibreOffice/7.4.4.2$Linux_X86_64 LibreOffice_project/40$Build-2</Application>
  <AppVersion>15.0000</AppVersion>
  <Words>542</Words>
  <Paragraphs>84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2008-09-25T23:33:29Z</dcterms:created>
  <dc:creator/>
  <dc:description/>
  <dc:language>en-US</dc:language>
  <cp:lastModifiedBy/>
  <dcterms:modified xsi:type="dcterms:W3CDTF">2023-02-03T22:26:33Z</dcterms:modified>
  <cp:revision>89</cp:revision>
  <dc:subject/>
  <dc:title>Slide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3</vt:r8>
  </property>
  <property fmtid="{D5CDD505-2E9C-101B-9397-08002B2CF9AE}" pid="3" name="Order">
    <vt:lpwstr>12476800.0000000</vt:lpwstr>
  </property>
  <property fmtid="{D5CDD505-2E9C-101B-9397-08002B2CF9AE}" pid="4" name="PresentationFormat">
    <vt:lpwstr>Widescreen</vt:lpwstr>
  </property>
  <property fmtid="{D5CDD505-2E9C-101B-9397-08002B2CF9AE}" pid="5" name="Slides">
    <vt:r8>9</vt:r8>
  </property>
  <property fmtid="{D5CDD505-2E9C-101B-9397-08002B2CF9AE}" pid="6" name="TaxCatchAll">
    <vt:lpwstr/>
  </property>
  <property fmtid="{D5CDD505-2E9C-101B-9397-08002B2CF9AE}" pid="7" name="_ip_UnifiedCompliancePolicyProperties">
    <vt:lpwstr/>
  </property>
  <property fmtid="{D5CDD505-2E9C-101B-9397-08002B2CF9AE}" pid="8" name="_ip_UnifiedCompliancePolicyUIAction">
    <vt:lpwstr/>
  </property>
  <property fmtid="{D5CDD505-2E9C-101B-9397-08002B2CF9AE}" pid="9" name="display_urn:schemas-microsoft-com:office:office#Author">
    <vt:lpwstr>Daniel Friedlander</vt:lpwstr>
  </property>
  <property fmtid="{D5CDD505-2E9C-101B-9397-08002B2CF9AE}" pid="10" name="display_urn:schemas-microsoft-com:office:office#Editor">
    <vt:lpwstr>Daniel Friedlander</vt:lpwstr>
  </property>
  <property fmtid="{D5CDD505-2E9C-101B-9397-08002B2CF9AE}" pid="11" name="lcf76f155ced4ddcb4097134ff3c332f">
    <vt:lpwstr/>
  </property>
</Properties>
</file>