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customXml/item1.xml" ContentType="application/xml"/>
  <Override PartName="/customXml/itemProps1.xml" ContentType="application/vnd.openxmlformats-officedocument.customXmlProperties+xml"/>
  <Override PartName="/customXml/item2.xml" ContentType="application/xml"/>
  <Override PartName="/customXml/_rels/item4.xml.rels" ContentType="application/vnd.openxmlformats-package.relationships+xml"/>
  <Override PartName="/customXml/_rels/item3.xml.rels" ContentType="application/vnd.openxmlformats-package.relationships+xml"/>
  <Override PartName="/customXml/_rels/item2.xml.rels" ContentType="application/vnd.openxmlformats-package.relationships+xml"/>
  <Override PartName="/customXml/_rels/item1.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customXml/item4.xml" ContentType="application/xml"/>
  <Override PartName="/customXml/itemProps4.xml" ContentType="application/vnd.openxmlformats-officedocument.customXml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media/image4.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customXml" Target="../customXml/item4.xml"/><Relationship Id="rId8"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43"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44" name="PlaceHolder 4"/>
          <p:cNvSpPr>
            <a:spLocks noGrp="1"/>
          </p:cNvSpPr>
          <p:nvPr>
            <p:ph type="dt" idx="4"/>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45" name="PlaceHolder 5"/>
          <p:cNvSpPr>
            <a:spLocks noGrp="1"/>
          </p:cNvSpPr>
          <p:nvPr>
            <p:ph type="ftr" idx="5"/>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46" name="PlaceHolder 6"/>
          <p:cNvSpPr>
            <a:spLocks noGrp="1"/>
          </p:cNvSpPr>
          <p:nvPr>
            <p:ph type="sldNum" idx="6"/>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D7A73E47-9BAA-4241-B39C-8E26689C8C46}"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685800" y="1143000"/>
            <a:ext cx="5486040" cy="3085920"/>
          </a:xfrm>
          <a:prstGeom prst="rect">
            <a:avLst/>
          </a:prstGeom>
          <a:ln w="0">
            <a:noFill/>
          </a:ln>
        </p:spPr>
      </p:sp>
      <p:sp>
        <p:nvSpPr>
          <p:cNvPr id="79" name="PlaceHolder 2"/>
          <p:cNvSpPr>
            <a:spLocks noGrp="1"/>
          </p:cNvSpPr>
          <p:nvPr>
            <p:ph type="body"/>
          </p:nvPr>
        </p:nvSpPr>
        <p:spPr>
          <a:xfrm>
            <a:off x="685800" y="4400640"/>
            <a:ext cx="5486040" cy="3600000"/>
          </a:xfrm>
          <a:prstGeom prst="rect">
            <a:avLst/>
          </a:prstGeom>
          <a:noFill/>
          <a:ln w="0">
            <a:noFill/>
          </a:ln>
        </p:spPr>
        <p:txBody>
          <a:bodyPr numCol="1" spcCol="0" anchor="t">
            <a:noAutofit/>
          </a:bodyPr>
          <a:p>
            <a:pPr marL="216000" indent="0">
              <a:lnSpc>
                <a:spcPct val="100000"/>
              </a:lnSpc>
              <a:buNone/>
            </a:pPr>
            <a:r>
              <a:rPr b="0" lang="en-US" sz="2000" spc="-1" strike="noStrike">
                <a:solidFill>
                  <a:srgbClr val="000000"/>
                </a:solidFill>
                <a:latin typeface="Arial"/>
              </a:rPr>
              <a:t>-NVG is a 501c3, to benefit the greater community through education. To be stewards of the land.</a:t>
            </a:r>
            <a:endParaRPr b="0" lang="en-US" sz="2000" spc="-1" strike="noStrike">
              <a:solidFill>
                <a:srgbClr val="000000"/>
              </a:solidFill>
              <a:latin typeface="Arial"/>
            </a:endParaRPr>
          </a:p>
        </p:txBody>
      </p:sp>
      <p:sp>
        <p:nvSpPr>
          <p:cNvPr id="80" name="PlaceHolder 3"/>
          <p:cNvSpPr>
            <a:spLocks noGrp="1"/>
          </p:cNvSpPr>
          <p:nvPr>
            <p:ph type="sldNum" idx="7"/>
          </p:nvPr>
        </p:nvSpPr>
        <p:spPr>
          <a:xfrm>
            <a:off x="3884760" y="8685360"/>
            <a:ext cx="2971440" cy="458280"/>
          </a:xfrm>
          <a:prstGeom prst="rect">
            <a:avLst/>
          </a:prstGeom>
          <a:noFill/>
          <a:ln w="0">
            <a:noFill/>
          </a:ln>
        </p:spPr>
        <p:txBody>
          <a:bodyPr numCol="1" spcCol="0" anchor="b">
            <a:noAutofit/>
          </a:bodyPr>
          <a:lstStyle>
            <a:lvl1pPr indent="0" algn="r">
              <a:lnSpc>
                <a:spcPct val="100000"/>
              </a:lnSpc>
              <a:buNone/>
              <a:defRPr b="0" lang="en-US" sz="1200" spc="-1" strike="noStrike">
                <a:solidFill>
                  <a:srgbClr val="000000"/>
                </a:solidFill>
                <a:latin typeface="Arial"/>
                <a:ea typeface="ＭＳ Ｐゴシック"/>
              </a:defRPr>
            </a:lvl1pPr>
          </a:lstStyle>
          <a:p>
            <a:pPr indent="0" algn="r">
              <a:lnSpc>
                <a:spcPct val="100000"/>
              </a:lnSpc>
              <a:buNone/>
            </a:pPr>
            <a:fld id="{62F62F0F-2E72-4829-8CAA-BCE92786E391}" type="slidenum">
              <a:rPr b="0" lang="en-US" sz="1200" spc="-1" strike="noStrike">
                <a:solidFill>
                  <a:srgbClr val="000000"/>
                </a:solidFill>
                <a:latin typeface="Arial"/>
                <a:ea typeface="ＭＳ Ｐゴシック"/>
              </a:rPr>
              <a:t>&lt;number&gt;</a:t>
            </a:fld>
            <a:endParaRPr b="0" lang="en-US"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type="sldImg"/>
          </p:nvPr>
        </p:nvSpPr>
        <p:spPr>
          <a:xfrm>
            <a:off x="685800" y="1143000"/>
            <a:ext cx="5486040" cy="3085920"/>
          </a:xfrm>
          <a:prstGeom prst="rect">
            <a:avLst/>
          </a:prstGeom>
          <a:ln w="0">
            <a:noFill/>
          </a:ln>
        </p:spPr>
      </p:sp>
      <p:sp>
        <p:nvSpPr>
          <p:cNvPr id="82" name="PlaceHolder 2"/>
          <p:cNvSpPr>
            <a:spLocks noGrp="1"/>
          </p:cNvSpPr>
          <p:nvPr>
            <p:ph type="body"/>
          </p:nvPr>
        </p:nvSpPr>
        <p:spPr>
          <a:xfrm>
            <a:off x="685800" y="4400640"/>
            <a:ext cx="5486040" cy="3600000"/>
          </a:xfrm>
          <a:prstGeom prst="rect">
            <a:avLst/>
          </a:prstGeom>
          <a:noFill/>
          <a:ln w="0">
            <a:noFill/>
          </a:ln>
        </p:spPr>
        <p:txBody>
          <a:bodyPr numCol="1" spcCol="0" anchor="t">
            <a:noAutofit/>
          </a:bodyPr>
          <a:p>
            <a:pPr marL="216000" indent="0">
              <a:lnSpc>
                <a:spcPct val="100000"/>
              </a:lnSpc>
              <a:buNone/>
            </a:pPr>
            <a:r>
              <a:rPr b="0" lang="en-US" sz="1800" spc="-1" strike="noStrike">
                <a:solidFill>
                  <a:srgbClr val="1f3864"/>
                </a:solidFill>
                <a:latin typeface="Arial"/>
              </a:rPr>
              <a:t>-Climate Science Seminars inspired 85% of the attendees to commit to making significant changes.</a:t>
            </a: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a:p>
            <a:pPr marL="216000" indent="0">
              <a:lnSpc>
                <a:spcPct val="100000"/>
              </a:lnSpc>
              <a:buNone/>
            </a:pPr>
            <a:r>
              <a:rPr b="0" lang="en-US" sz="2000" spc="-1" strike="noStrike">
                <a:solidFill>
                  <a:srgbClr val="000000"/>
                </a:solidFill>
                <a:latin typeface="Arial"/>
              </a:rPr>
              <a:t>-</a:t>
            </a:r>
            <a:r>
              <a:rPr b="0" lang="en-US" sz="1800" spc="-1" strike="noStrike">
                <a:solidFill>
                  <a:srgbClr val="1f3864"/>
                </a:solidFill>
                <a:latin typeface="Arial"/>
              </a:rPr>
              <a:t>Growing Conditions Report equipped growers with more than a decade’s worth of climate metrics resulting in innovative farming techniques that address climate change.</a:t>
            </a: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a:p>
            <a:pPr marL="216000" indent="0">
              <a:lnSpc>
                <a:spcPct val="100000"/>
              </a:lnSpc>
              <a:buNone/>
            </a:pPr>
            <a:r>
              <a:rPr b="0" lang="en-US" sz="2000" spc="-1" strike="noStrike">
                <a:solidFill>
                  <a:srgbClr val="000000"/>
                </a:solidFill>
                <a:latin typeface="Arial"/>
              </a:rPr>
              <a:t>-</a:t>
            </a:r>
            <a:r>
              <a:rPr b="0" lang="en-US" sz="2000" spc="-1" strike="noStrike">
                <a:solidFill>
                  <a:srgbClr val="1f3864"/>
                </a:solidFill>
                <a:latin typeface="Arial"/>
              </a:rPr>
              <a:t>Fire Detection Sensor Monitoring safeguarded our Valley through the end of harvest by funding the monitoring of three fire-detection sensors and facilitating partnerships to protect the community during the peak fire season.</a:t>
            </a:r>
            <a:endParaRPr b="0" lang="en-US" sz="2000" spc="-1" strike="noStrike">
              <a:solidFill>
                <a:srgbClr val="000000"/>
              </a:solidFill>
              <a:latin typeface="Arial"/>
            </a:endParaRPr>
          </a:p>
        </p:txBody>
      </p:sp>
      <p:sp>
        <p:nvSpPr>
          <p:cNvPr id="83" name="PlaceHolder 3"/>
          <p:cNvSpPr>
            <a:spLocks noGrp="1"/>
          </p:cNvSpPr>
          <p:nvPr>
            <p:ph type="sldNum" idx="8"/>
          </p:nvPr>
        </p:nvSpPr>
        <p:spPr>
          <a:xfrm>
            <a:off x="3884760" y="8685360"/>
            <a:ext cx="2971440" cy="458280"/>
          </a:xfrm>
          <a:prstGeom prst="rect">
            <a:avLst/>
          </a:prstGeom>
          <a:noFill/>
          <a:ln w="0">
            <a:noFill/>
          </a:ln>
        </p:spPr>
        <p:txBody>
          <a:bodyPr numCol="1" spcCol="0" anchor="b">
            <a:noAutofit/>
          </a:bodyPr>
          <a:lstStyle>
            <a:lvl1pPr indent="0" algn="r">
              <a:lnSpc>
                <a:spcPct val="100000"/>
              </a:lnSpc>
              <a:buNone/>
              <a:defRPr b="0" lang="en-US" sz="1200" spc="-1" strike="noStrike">
                <a:solidFill>
                  <a:srgbClr val="000000"/>
                </a:solidFill>
                <a:latin typeface="Arial"/>
                <a:ea typeface="ＭＳ Ｐゴシック"/>
              </a:defRPr>
            </a:lvl1pPr>
          </a:lstStyle>
          <a:p>
            <a:pPr indent="0" algn="r">
              <a:lnSpc>
                <a:spcPct val="100000"/>
              </a:lnSpc>
              <a:buNone/>
            </a:pPr>
            <a:fld id="{A29021CD-47F3-435B-8F26-88476FF3D447}" type="slidenum">
              <a:rPr b="0" lang="en-US" sz="1200" spc="-1" strike="noStrike">
                <a:solidFill>
                  <a:srgbClr val="000000"/>
                </a:solidFill>
                <a:latin typeface="Arial"/>
                <a:ea typeface="ＭＳ Ｐゴシック"/>
              </a:rPr>
              <a:t>&lt;number&gt;</a:t>
            </a:fld>
            <a:endParaRPr b="0" lang="en-US"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685800" y="1143000"/>
            <a:ext cx="5486040" cy="3085920"/>
          </a:xfrm>
          <a:prstGeom prst="rect">
            <a:avLst/>
          </a:prstGeom>
          <a:ln w="0">
            <a:noFill/>
          </a:ln>
        </p:spPr>
      </p:sp>
      <p:sp>
        <p:nvSpPr>
          <p:cNvPr id="85" name="PlaceHolder 2"/>
          <p:cNvSpPr>
            <a:spLocks noGrp="1"/>
          </p:cNvSpPr>
          <p:nvPr>
            <p:ph type="body"/>
          </p:nvPr>
        </p:nvSpPr>
        <p:spPr>
          <a:xfrm>
            <a:off x="685800" y="4400640"/>
            <a:ext cx="5486040" cy="3600000"/>
          </a:xfrm>
          <a:prstGeom prst="rect">
            <a:avLst/>
          </a:prstGeom>
          <a:noFill/>
          <a:ln w="0">
            <a:noFill/>
          </a:ln>
        </p:spPr>
        <p:txBody>
          <a:bodyPr numCol="1" spcCol="0" anchor="t">
            <a:noAutofit/>
          </a:bodyPr>
          <a:p>
            <a:pPr marL="216000" indent="0">
              <a:lnSpc>
                <a:spcPct val="100000"/>
              </a:lnSpc>
              <a:buNone/>
            </a:pPr>
            <a:r>
              <a:rPr b="0" lang="en-US" sz="2000" spc="-1" strike="noStrike">
                <a:solidFill>
                  <a:srgbClr val="000000"/>
                </a:solidFill>
                <a:latin typeface="Arial"/>
              </a:rPr>
              <a:t>-</a:t>
            </a:r>
            <a:r>
              <a:rPr b="0" lang="en-US" sz="2000" spc="-1" strike="noStrike">
                <a:solidFill>
                  <a:srgbClr val="1f3864"/>
                </a:solidFill>
                <a:latin typeface="Arial"/>
              </a:rPr>
              <a:t>Education is key to advancement both personally and professionally. </a:t>
            </a:r>
            <a:endParaRPr b="0" lang="en-US" sz="2000" spc="-1" strike="noStrike">
              <a:solidFill>
                <a:srgbClr val="000000"/>
              </a:solidFill>
              <a:latin typeface="Arial"/>
            </a:endParaRPr>
          </a:p>
          <a:p>
            <a:pPr marL="216000" indent="0">
              <a:lnSpc>
                <a:spcPct val="100000"/>
              </a:lnSpc>
              <a:buNone/>
            </a:pPr>
            <a:endParaRPr b="0" lang="en-US" sz="2000" spc="-1" strike="noStrike">
              <a:solidFill>
                <a:srgbClr val="000000"/>
              </a:solidFill>
              <a:latin typeface="Arial"/>
            </a:endParaRPr>
          </a:p>
          <a:p>
            <a:pPr marL="216000" indent="0">
              <a:lnSpc>
                <a:spcPct val="100000"/>
              </a:lnSpc>
              <a:buNone/>
            </a:pPr>
            <a:r>
              <a:rPr b="0" lang="en-US" sz="2000" spc="-1" strike="noStrike">
                <a:solidFill>
                  <a:srgbClr val="1f3864"/>
                </a:solidFill>
                <a:latin typeface="Arial"/>
              </a:rPr>
              <a:t>-</a:t>
            </a:r>
            <a:r>
              <a:rPr b="0" lang="en-US" sz="1800" spc="-1" strike="noStrike">
                <a:solidFill>
                  <a:srgbClr val="1f3864"/>
                </a:solidFill>
                <a:latin typeface="Arial"/>
              </a:rPr>
              <a:t>Creating leaders in the vineyard is extremely important–this 3-day intensive program is focused on leadership, communication skills, viticultural best practices, safety and more in the workplace</a:t>
            </a: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a:p>
            <a:pPr marL="216000" indent="0">
              <a:lnSpc>
                <a:spcPct val="100000"/>
              </a:lnSpc>
              <a:buNone/>
            </a:pPr>
            <a:r>
              <a:rPr b="0" lang="en-US" sz="1800" spc="-1" strike="noStrike">
                <a:solidFill>
                  <a:srgbClr val="1f3864"/>
                </a:solidFill>
                <a:latin typeface="Arial"/>
              </a:rPr>
              <a:t>-Cultivating the next generation is achieved through programs like Fields of Opportunity which matches growers with high school students interested in a career in farming.</a:t>
            </a: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a:p>
            <a:pPr marL="216000" indent="0">
              <a:lnSpc>
                <a:spcPct val="100000"/>
              </a:lnSpc>
              <a:buNone/>
            </a:pPr>
            <a:r>
              <a:rPr b="0" lang="en-US" sz="1800" spc="-1" strike="noStrike">
                <a:solidFill>
                  <a:srgbClr val="1f3864"/>
                </a:solidFill>
                <a:latin typeface="Arial"/>
              </a:rPr>
              <a:t>-Community building event where farmworkers and their families connect with local community organizations in a fun-filled street festival.</a:t>
            </a: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a:p>
            <a:pPr marL="216000" indent="0">
              <a:lnSpc>
                <a:spcPct val="100000"/>
              </a:lnSpc>
              <a:buNone/>
            </a:pPr>
            <a:endParaRPr b="0" lang="en-US" sz="1800" spc="-1" strike="noStrike">
              <a:solidFill>
                <a:srgbClr val="000000"/>
              </a:solidFill>
              <a:latin typeface="Arial"/>
            </a:endParaRPr>
          </a:p>
        </p:txBody>
      </p:sp>
      <p:sp>
        <p:nvSpPr>
          <p:cNvPr id="86" name="PlaceHolder 3"/>
          <p:cNvSpPr>
            <a:spLocks noGrp="1"/>
          </p:cNvSpPr>
          <p:nvPr>
            <p:ph type="sldNum" idx="9"/>
          </p:nvPr>
        </p:nvSpPr>
        <p:spPr>
          <a:xfrm>
            <a:off x="3884760" y="8685360"/>
            <a:ext cx="2971440" cy="458280"/>
          </a:xfrm>
          <a:prstGeom prst="rect">
            <a:avLst/>
          </a:prstGeom>
          <a:noFill/>
          <a:ln w="0">
            <a:noFill/>
          </a:ln>
        </p:spPr>
        <p:txBody>
          <a:bodyPr numCol="1" spcCol="0" anchor="b">
            <a:noAutofit/>
          </a:bodyPr>
          <a:lstStyle>
            <a:lvl1pPr indent="0" algn="r">
              <a:lnSpc>
                <a:spcPct val="100000"/>
              </a:lnSpc>
              <a:buNone/>
              <a:defRPr b="0" lang="en-US" sz="1200" spc="-1" strike="noStrike">
                <a:solidFill>
                  <a:srgbClr val="000000"/>
                </a:solidFill>
                <a:latin typeface="Arial"/>
                <a:ea typeface="ＭＳ Ｐゴシック"/>
              </a:defRPr>
            </a:lvl1pPr>
          </a:lstStyle>
          <a:p>
            <a:pPr indent="0" algn="r">
              <a:lnSpc>
                <a:spcPct val="100000"/>
              </a:lnSpc>
              <a:buNone/>
            </a:pPr>
            <a:fld id="{FC214A8E-0B9F-4CFF-8EAB-BACC6AEFCF7B}" type="slidenum">
              <a:rPr b="0" lang="en-US" sz="1200" spc="-1" strike="noStrike">
                <a:solidFill>
                  <a:srgbClr val="000000"/>
                </a:solidFill>
                <a:latin typeface="Arial"/>
                <a:ea typeface="ＭＳ Ｐゴシック"/>
              </a:rPr>
              <a:t>&lt;number&gt;</a:t>
            </a:fld>
            <a:endParaRPr b="0" lang="en-US"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766C11C-060E-4442-AF66-84FAA51632FF}"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782A3EEB-517F-44AA-84AA-6C04E241CC1B}"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E22634C5-9C57-48DD-966B-BB2F8FAD73D5}"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04F329D0-0DD8-427A-AB78-B9684A90316E}"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B91B21D-3BDF-43EA-A84F-2FD9A4B8D2C6}"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1233E6C-C808-472B-AD34-E98C239DEC9F}"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5387BD0-7B05-4252-A8D3-DE4D3E829191}"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DD152D9-2FF9-4DD5-8769-C0A4127E9B23}"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F2DB54E-AB84-48F9-A290-55C694599725}"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6FFFABD-F39A-4191-9D7A-D38ECFFF05C2}"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4BC1451-2DE9-4ADF-9156-C0DEB9B673B4}"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84E9D1D-99BC-42F9-BAFA-D0C502BBCF8E}"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dt" idx="1"/>
          </p:nvPr>
        </p:nvSpPr>
        <p:spPr>
          <a:xfrm>
            <a:off x="609480" y="6245280"/>
            <a:ext cx="2844360" cy="475920"/>
          </a:xfrm>
          <a:prstGeom prst="rect">
            <a:avLst/>
          </a:prstGeom>
          <a:noFill/>
          <a:ln w="0">
            <a:noFill/>
          </a:ln>
        </p:spPr>
        <p:txBody>
          <a:bodyPr numCol="1" spcCol="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 name="PlaceHolder 2"/>
          <p:cNvSpPr>
            <a:spLocks noGrp="1"/>
          </p:cNvSpPr>
          <p:nvPr>
            <p:ph type="ftr" idx="2"/>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 name="PlaceHolder 3"/>
          <p:cNvSpPr>
            <a:spLocks noGrp="1"/>
          </p:cNvSpPr>
          <p:nvPr>
            <p:ph type="sldNum" idx="3"/>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ea typeface="ＭＳ Ｐゴシック"/>
              </a:defRPr>
            </a:lvl1pPr>
          </a:lstStyle>
          <a:p>
            <a:pPr indent="0" algn="r">
              <a:lnSpc>
                <a:spcPct val="100000"/>
              </a:lnSpc>
              <a:buNone/>
            </a:pPr>
            <a:fld id="{4267DD53-32CD-4ED9-93ED-25B0C92298C3}" type="slidenum">
              <a:rPr b="0" lang="en-US" sz="1400" spc="-1" strike="noStrike">
                <a:solidFill>
                  <a:srgbClr val="000000"/>
                </a:solidFill>
                <a:latin typeface="Arial"/>
                <a:ea typeface="ＭＳ Ｐゴシック"/>
              </a:rPr>
              <a:t>&lt;number&gt;</a:t>
            </a:fld>
            <a:endParaRPr b="0" lang="en-US" sz="1400" spc="-1" strike="noStrike">
              <a:solidFill>
                <a:srgbClr val="000000"/>
              </a:solidFill>
              <a:latin typeface="Times New Roman"/>
            </a:endParaRP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Arial"/>
              </a:rPr>
              <a:t>Third Outline Level</a:t>
            </a:r>
            <a:endParaRPr b="0" lang="en-U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3.png"/><Relationship Id="rId3"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png"/><Relationship Id="rId3" Type="http://schemas.openxmlformats.org/officeDocument/2006/relationships/image" Target="../media/image4.jpeg"/><Relationship Id="rId4"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 Box 4"/>
          <p:cNvSpPr/>
          <p:nvPr/>
        </p:nvSpPr>
        <p:spPr>
          <a:xfrm>
            <a:off x="4724280" y="2895480"/>
            <a:ext cx="6781320" cy="69912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2001"/>
              </a:spcBef>
            </a:pPr>
            <a:r>
              <a:rPr b="0" lang="en-US" sz="4000" spc="-1" strike="noStrike">
                <a:solidFill>
                  <a:srgbClr val="404040"/>
                </a:solidFill>
                <a:latin typeface="Arial"/>
                <a:ea typeface="ＭＳ Ｐゴシック"/>
              </a:rPr>
              <a:t>Growing Our Future Leaders</a:t>
            </a:r>
            <a:endParaRPr b="0" lang="en-US" sz="4000" spc="-1" strike="noStrike">
              <a:solidFill>
                <a:srgbClr val="000000"/>
              </a:solidFill>
              <a:latin typeface="Arial"/>
            </a:endParaRPr>
          </a:p>
        </p:txBody>
      </p:sp>
      <p:sp>
        <p:nvSpPr>
          <p:cNvPr id="48" name="Rectangle 5"/>
          <p:cNvSpPr/>
          <p:nvPr/>
        </p:nvSpPr>
        <p:spPr>
          <a:xfrm>
            <a:off x="4952880" y="3657600"/>
            <a:ext cx="6476760" cy="75960"/>
          </a:xfrm>
          <a:prstGeom prst="rect">
            <a:avLst/>
          </a:prstGeom>
          <a:solidFill>
            <a:schemeClr val="tx1">
              <a:lumMod val="75000"/>
              <a:lumOff val="25000"/>
            </a:schemeClr>
          </a:solidFill>
          <a:ln w="0">
            <a:noFill/>
          </a:ln>
        </p:spPr>
        <p:style>
          <a:lnRef idx="0"/>
          <a:fillRef idx="0"/>
          <a:effectRef idx="0"/>
          <a:fontRef idx="minor"/>
        </p:style>
        <p:txBody>
          <a:bodyPr wrap="none" lIns="90000" rIns="90000" tIns="31320" bIns="31320" anchor="ctr">
            <a:noAutofit/>
          </a:bodyPr>
          <a:p>
            <a:pPr>
              <a:lnSpc>
                <a:spcPct val="100000"/>
              </a:lnSpc>
            </a:pPr>
            <a:endParaRPr b="0" lang="en-US" sz="1800" spc="-1" strike="noStrike">
              <a:solidFill>
                <a:srgbClr val="404040"/>
              </a:solidFill>
              <a:latin typeface="Arial"/>
              <a:ea typeface="ＭＳ Ｐゴシック"/>
            </a:endParaRPr>
          </a:p>
        </p:txBody>
      </p:sp>
      <p:sp>
        <p:nvSpPr>
          <p:cNvPr id="49" name="Text Box 6"/>
          <p:cNvSpPr/>
          <p:nvPr/>
        </p:nvSpPr>
        <p:spPr>
          <a:xfrm>
            <a:off x="6781680" y="3809880"/>
            <a:ext cx="4647960" cy="97344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1199"/>
              </a:spcBef>
            </a:pPr>
            <a:r>
              <a:rPr b="0" i="1" lang="en-US" sz="2400" spc="-1" strike="noStrike">
                <a:solidFill>
                  <a:srgbClr val="262626"/>
                </a:solidFill>
                <a:latin typeface="Arial"/>
                <a:ea typeface="ＭＳ Ｐゴシック"/>
              </a:rPr>
              <a:t>Justin Leigon</a:t>
            </a:r>
            <a:endParaRPr b="0" lang="en-US" sz="2400" spc="-1" strike="noStrike">
              <a:solidFill>
                <a:srgbClr val="000000"/>
              </a:solidFill>
              <a:latin typeface="Arial"/>
            </a:endParaRPr>
          </a:p>
          <a:p>
            <a:pPr algn="r">
              <a:lnSpc>
                <a:spcPct val="100000"/>
              </a:lnSpc>
              <a:spcBef>
                <a:spcPts val="1199"/>
              </a:spcBef>
            </a:pPr>
            <a:r>
              <a:rPr b="0" i="1" lang="en-US" sz="2400" spc="-1" strike="noStrike">
                <a:solidFill>
                  <a:srgbClr val="262626"/>
                </a:solidFill>
                <a:latin typeface="Arial"/>
                <a:ea typeface="ＭＳ Ｐゴシック"/>
              </a:rPr>
              <a:t>Piña Vineyard Management</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 Box 4"/>
          <p:cNvSpPr/>
          <p:nvPr/>
        </p:nvSpPr>
        <p:spPr>
          <a:xfrm>
            <a:off x="2362320" y="1697040"/>
            <a:ext cx="7467120" cy="638280"/>
          </a:xfrm>
          <a:prstGeom prst="rect">
            <a:avLst/>
          </a:prstGeom>
          <a:noFill/>
          <a:ln w="0">
            <a:noFill/>
          </a:ln>
        </p:spPr>
        <p:style>
          <a:lnRef idx="0"/>
          <a:fillRef idx="0"/>
          <a:effectRef idx="0"/>
          <a:fontRef idx="minor"/>
        </p:style>
        <p:txBody>
          <a:bodyPr lIns="90000" rIns="90000" tIns="45000" bIns="45000" anchor="t">
            <a:spAutoFit/>
          </a:bodyPr>
          <a:p>
            <a:pPr>
              <a:lnSpc>
                <a:spcPct val="100000"/>
              </a:lnSpc>
              <a:spcBef>
                <a:spcPts val="1800"/>
              </a:spcBef>
            </a:pPr>
            <a:r>
              <a:rPr b="0" lang="en-US" sz="3600" spc="-1" strike="noStrike">
                <a:solidFill>
                  <a:srgbClr val="404040"/>
                </a:solidFill>
                <a:latin typeface="Arial"/>
                <a:ea typeface="ＭＳ Ｐゴシック"/>
              </a:rPr>
              <a:t>Napa Valley Grapegrowers (NVG)</a:t>
            </a:r>
            <a:endParaRPr b="0" lang="en-US" sz="3600" spc="-1" strike="noStrike">
              <a:solidFill>
                <a:srgbClr val="000000"/>
              </a:solidFill>
              <a:latin typeface="Arial"/>
            </a:endParaRPr>
          </a:p>
        </p:txBody>
      </p:sp>
      <p:sp>
        <p:nvSpPr>
          <p:cNvPr id="51" name="Text Box 5"/>
          <p:cNvSpPr/>
          <p:nvPr/>
        </p:nvSpPr>
        <p:spPr>
          <a:xfrm>
            <a:off x="800280" y="2743200"/>
            <a:ext cx="10591560" cy="3623400"/>
          </a:xfrm>
          <a:prstGeom prst="rect">
            <a:avLst/>
          </a:prstGeom>
          <a:noFill/>
          <a:ln w="0">
            <a:noFill/>
          </a:ln>
        </p:spPr>
        <p:style>
          <a:lnRef idx="0"/>
          <a:fillRef idx="0"/>
          <a:effectRef idx="0"/>
          <a:fontRef idx="minor"/>
        </p:style>
        <p:txBody>
          <a:bodyPr lIns="90000" rIns="90000" tIns="45000" bIns="45000" anchor="t">
            <a:spAutoFit/>
          </a:bodyPr>
          <a:p>
            <a:pPr marL="216000" indent="-216000">
              <a:lnSpc>
                <a:spcPct val="150000"/>
              </a:lnSpc>
              <a:spcBef>
                <a:spcPts val="1599"/>
              </a:spcBef>
              <a:buClr>
                <a:srgbClr val="404040"/>
              </a:buClr>
              <a:buSzPct val="70000"/>
              <a:buFont typeface="Symbol" charset="2"/>
              <a:buChar char=""/>
            </a:pPr>
            <a:r>
              <a:rPr b="0" lang="en-US" sz="3200" spc="-1" strike="noStrike">
                <a:solidFill>
                  <a:srgbClr val="404040"/>
                </a:solidFill>
                <a:latin typeface="Arial"/>
                <a:ea typeface="ＭＳ Ｐゴシック"/>
              </a:rPr>
              <a:t> </a:t>
            </a:r>
            <a:r>
              <a:rPr b="0" lang="en-US" sz="3200" spc="-1" strike="noStrike">
                <a:solidFill>
                  <a:srgbClr val="404040"/>
                </a:solidFill>
                <a:latin typeface="Arial"/>
                <a:ea typeface="ＭＳ Ｐゴシック"/>
              </a:rPr>
              <a:t>Community of wine industry leaders</a:t>
            </a:r>
            <a:endParaRPr b="0" lang="en-US" sz="3200" spc="-1" strike="noStrike">
              <a:solidFill>
                <a:srgbClr val="000000"/>
              </a:solidFill>
              <a:latin typeface="Arial"/>
            </a:endParaRPr>
          </a:p>
          <a:p>
            <a:pPr marL="216000" indent="-216000">
              <a:lnSpc>
                <a:spcPct val="150000"/>
              </a:lnSpc>
              <a:spcBef>
                <a:spcPts val="1599"/>
              </a:spcBef>
              <a:buClr>
                <a:srgbClr val="404040"/>
              </a:buClr>
              <a:buSzPct val="70000"/>
              <a:buFont typeface="Symbol" charset="2"/>
              <a:buChar char=""/>
            </a:pPr>
            <a:r>
              <a:rPr b="0" lang="en-US" sz="3200" spc="-1" strike="noStrike">
                <a:solidFill>
                  <a:srgbClr val="404040"/>
                </a:solidFill>
                <a:latin typeface="Arial"/>
                <a:ea typeface="ＭＳ Ｐゴシック"/>
              </a:rPr>
              <a:t> </a:t>
            </a:r>
            <a:r>
              <a:rPr b="0" lang="en-US" sz="3200" spc="-1" strike="noStrike">
                <a:solidFill>
                  <a:srgbClr val="404040"/>
                </a:solidFill>
                <a:latin typeface="Arial"/>
                <a:ea typeface="ＭＳ Ｐゴシック"/>
              </a:rPr>
              <a:t>Educate grapegrowers</a:t>
            </a:r>
            <a:endParaRPr b="0" lang="en-US" sz="3200" spc="-1" strike="noStrike">
              <a:solidFill>
                <a:srgbClr val="000000"/>
              </a:solidFill>
              <a:latin typeface="Arial"/>
            </a:endParaRPr>
          </a:p>
          <a:p>
            <a:pPr marL="216000" indent="-216000">
              <a:lnSpc>
                <a:spcPct val="150000"/>
              </a:lnSpc>
              <a:spcBef>
                <a:spcPts val="1599"/>
              </a:spcBef>
              <a:buClr>
                <a:srgbClr val="404040"/>
              </a:buClr>
              <a:buSzPct val="70000"/>
              <a:buFont typeface="Symbol" charset="2"/>
              <a:buChar char=""/>
            </a:pPr>
            <a:r>
              <a:rPr b="0" lang="en-US" sz="3200" spc="-1" strike="noStrike">
                <a:solidFill>
                  <a:srgbClr val="404040"/>
                </a:solidFill>
                <a:latin typeface="Arial"/>
                <a:ea typeface="ＭＳ Ｐゴシック"/>
              </a:rPr>
              <a:t> </a:t>
            </a:r>
            <a:r>
              <a:rPr b="0" lang="en-US" sz="3200" spc="-1" strike="noStrike">
                <a:solidFill>
                  <a:srgbClr val="404040"/>
                </a:solidFill>
                <a:latin typeface="Arial"/>
                <a:ea typeface="ＭＳ Ｐゴシック"/>
              </a:rPr>
              <a:t>Preserve Napa Valley’s unique grapegrowing heritage</a:t>
            </a:r>
            <a:endParaRPr b="0" lang="en-US" sz="3200" spc="-1" strike="noStrike">
              <a:solidFill>
                <a:srgbClr val="000000"/>
              </a:solidFill>
              <a:latin typeface="Arial"/>
            </a:endParaRPr>
          </a:p>
          <a:p>
            <a:pPr marL="216000" indent="-216000">
              <a:lnSpc>
                <a:spcPct val="150000"/>
              </a:lnSpc>
              <a:spcBef>
                <a:spcPts val="1599"/>
              </a:spcBef>
              <a:buClr>
                <a:srgbClr val="404040"/>
              </a:buClr>
              <a:buSzPct val="70000"/>
              <a:buFont typeface="Symbol" charset="2"/>
              <a:buChar char=""/>
            </a:pPr>
            <a:r>
              <a:rPr b="0" lang="en-US" sz="3200" spc="-1" strike="noStrike">
                <a:solidFill>
                  <a:srgbClr val="404040"/>
                </a:solidFill>
                <a:latin typeface="Arial"/>
                <a:ea typeface="ＭＳ Ｐゴシック"/>
              </a:rPr>
              <a:t> </a:t>
            </a:r>
            <a:r>
              <a:rPr b="0" lang="en-US" sz="3200" spc="-1" strike="noStrike">
                <a:solidFill>
                  <a:srgbClr val="404040"/>
                </a:solidFill>
                <a:latin typeface="Arial"/>
                <a:ea typeface="ＭＳ Ｐゴシック"/>
              </a:rPr>
              <a:t>Promote Napa Valley’s world-class vineyards</a:t>
            </a:r>
            <a:endParaRPr b="0" lang="en-US" sz="3200" spc="-1" strike="noStrike">
              <a:solidFill>
                <a:srgbClr val="000000"/>
              </a:solidFill>
              <a:latin typeface="Arial"/>
            </a:endParaRPr>
          </a:p>
        </p:txBody>
      </p:sp>
      <p:pic>
        <p:nvPicPr>
          <p:cNvPr id="52" name="Picture 2" descr="Logo&#10;&#10;Description automatically generated"/>
          <p:cNvPicPr/>
          <p:nvPr/>
        </p:nvPicPr>
        <p:blipFill>
          <a:blip r:embed="rId1"/>
          <a:stretch/>
        </p:blipFill>
        <p:spPr>
          <a:xfrm>
            <a:off x="533520" y="1447920"/>
            <a:ext cx="1360080" cy="1142640"/>
          </a:xfrm>
          <a:prstGeom prst="rect">
            <a:avLst/>
          </a:prstGeom>
          <a:ln w="0">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nodeType="clickEffect" fill="hold">
                      <p:stCondLst>
                        <p:cond delay="indefinite"/>
                      </p:stCondLst>
                      <p:childTnLst>
                        <p:par>
                          <p:cTn id="4" nodeType="withEffect" fill="hold">
                            <p:stCondLst>
                              <p:cond delay="0"/>
                            </p:stCondLst>
                            <p:childTnLst>
                              <p:par>
                                <p:cTn id="5" nodeType="clickEffect" fill="hold" presetClass="entr" presetID="3" presetSubtype="10">
                                  <p:stCondLst>
                                    <p:cond delay="0"/>
                                  </p:stCondLst>
                                  <p:childTnLst>
                                    <p:set>
                                      <p:cBhvr>
                                        <p:cTn id="6" dur="1" fill="hold">
                                          <p:stCondLst>
                                            <p:cond delay="0"/>
                                          </p:stCondLst>
                                        </p:cTn>
                                        <p:tgtEl>
                                          <p:spTgt spid="50"/>
                                        </p:tgtEl>
                                        <p:attrNameLst>
                                          <p:attrName>style.visibility</p:attrName>
                                        </p:attrNameLst>
                                      </p:cBhvr>
                                      <p:to>
                                        <p:strVal val="visible"/>
                                      </p:to>
                                    </p:set>
                                    <p:animEffect filter="blinds(horizontal)" transition="in">
                                      <p:cBhvr additive="repl">
                                        <p:cTn id="7" dur="500"/>
                                        <p:tgtEl>
                                          <p:spTgt spid="50"/>
                                        </p:tgtEl>
                                      </p:cBhvr>
                                    </p:animEffect>
                                  </p:childTnLst>
                                </p:cTn>
                              </p:par>
                            </p:childTnLst>
                          </p:cTn>
                        </p:par>
                      </p:childTnLst>
                    </p:cTn>
                  </p:par>
                  <p:par>
                    <p:cTn id="8" nodeType="clickEffect" fill="hold">
                      <p:stCondLst>
                        <p:cond delay="indefinite"/>
                      </p:stCondLst>
                      <p:childTnLst>
                        <p:par>
                          <p:cTn id="9" nodeType="withEffect" fill="hold">
                            <p:stCondLst>
                              <p:cond delay="0"/>
                            </p:stCondLst>
                            <p:childTnLst>
                              <p:par>
                                <p:cTn id="10" nodeType="clickEffect" fill="hold" presetClass="entr" presetID="16" presetSubtype="26">
                                  <p:stCondLst>
                                    <p:cond delay="0"/>
                                  </p:stCondLst>
                                  <p:childTnLst>
                                    <p:set>
                                      <p:cBhvr>
                                        <p:cTn id="11" dur="1" fill="hold">
                                          <p:stCondLst>
                                            <p:cond delay="0"/>
                                          </p:stCondLst>
                                        </p:cTn>
                                        <p:tgtEl>
                                          <p:spTgt spid="51">
                                            <p:txEl>
                                              <p:pRg st="0" end="0"/>
                                            </p:txEl>
                                          </p:spTgt>
                                        </p:tgtEl>
                                        <p:attrNameLst>
                                          <p:attrName>style.visibility</p:attrName>
                                        </p:attrNameLst>
                                      </p:cBhvr>
                                      <p:to>
                                        <p:strVal val="visible"/>
                                      </p:to>
                                    </p:set>
                                    <p:animEffect filter="barn(inHorizontal)" transition="in">
                                      <p:cBhvr additive="repl">
                                        <p:cTn id="12" dur="500"/>
                                        <p:tgtEl>
                                          <p:spTgt spid="51">
                                            <p:txEl>
                                              <p:pRg st="0" end="0"/>
                                            </p:txEl>
                                          </p:spTgt>
                                        </p:tgtEl>
                                      </p:cBhvr>
                                    </p:animEffect>
                                  </p:childTnLst>
                                </p:cTn>
                              </p:par>
                            </p:childTnLst>
                          </p:cTn>
                        </p:par>
                      </p:childTnLst>
                    </p:cTn>
                  </p:par>
                  <p:par>
                    <p:cTn id="13" nodeType="clickEffect" fill="hold">
                      <p:stCondLst>
                        <p:cond delay="indefinite"/>
                      </p:stCondLst>
                      <p:childTnLst>
                        <p:par>
                          <p:cTn id="14" nodeType="withEffect" fill="hold">
                            <p:stCondLst>
                              <p:cond delay="0"/>
                            </p:stCondLst>
                            <p:childTnLst>
                              <p:par>
                                <p:cTn id="15" nodeType="clickEffect" fill="hold" presetClass="entr" presetID="16" presetSubtype="26">
                                  <p:stCondLst>
                                    <p:cond delay="0"/>
                                  </p:stCondLst>
                                  <p:childTnLst>
                                    <p:set>
                                      <p:cBhvr>
                                        <p:cTn id="16" dur="1" fill="hold">
                                          <p:stCondLst>
                                            <p:cond delay="0"/>
                                          </p:stCondLst>
                                        </p:cTn>
                                        <p:tgtEl>
                                          <p:spTgt spid="51">
                                            <p:txEl>
                                              <p:pRg st="1" end="1"/>
                                            </p:txEl>
                                          </p:spTgt>
                                        </p:tgtEl>
                                        <p:attrNameLst>
                                          <p:attrName>style.visibility</p:attrName>
                                        </p:attrNameLst>
                                      </p:cBhvr>
                                      <p:to>
                                        <p:strVal val="visible"/>
                                      </p:to>
                                    </p:set>
                                    <p:animEffect filter="barn(inHorizontal)" transition="in">
                                      <p:cBhvr additive="repl">
                                        <p:cTn id="17" dur="500"/>
                                        <p:tgtEl>
                                          <p:spTgt spid="51">
                                            <p:txEl>
                                              <p:pRg st="1" end="1"/>
                                            </p:txEl>
                                          </p:spTgt>
                                        </p:tgtEl>
                                      </p:cBhvr>
                                    </p:animEffect>
                                  </p:childTnLst>
                                </p:cTn>
                              </p:par>
                            </p:childTnLst>
                          </p:cTn>
                        </p:par>
                      </p:childTnLst>
                    </p:cTn>
                  </p:par>
                  <p:par>
                    <p:cTn id="18" nodeType="clickEffect" fill="hold">
                      <p:stCondLst>
                        <p:cond delay="indefinite"/>
                      </p:stCondLst>
                      <p:childTnLst>
                        <p:par>
                          <p:cTn id="19" nodeType="withEffect" fill="hold">
                            <p:stCondLst>
                              <p:cond delay="0"/>
                            </p:stCondLst>
                            <p:childTnLst>
                              <p:par>
                                <p:cTn id="20" nodeType="clickEffect" fill="hold" presetClass="entr" presetID="16" presetSubtype="26">
                                  <p:stCondLst>
                                    <p:cond delay="0"/>
                                  </p:stCondLst>
                                  <p:childTnLst>
                                    <p:set>
                                      <p:cBhvr>
                                        <p:cTn id="21" dur="1" fill="hold">
                                          <p:stCondLst>
                                            <p:cond delay="0"/>
                                          </p:stCondLst>
                                        </p:cTn>
                                        <p:tgtEl>
                                          <p:spTgt spid="51">
                                            <p:txEl>
                                              <p:pRg st="2" end="2"/>
                                            </p:txEl>
                                          </p:spTgt>
                                        </p:tgtEl>
                                        <p:attrNameLst>
                                          <p:attrName>style.visibility</p:attrName>
                                        </p:attrNameLst>
                                      </p:cBhvr>
                                      <p:to>
                                        <p:strVal val="visible"/>
                                      </p:to>
                                    </p:set>
                                    <p:animEffect filter="barn(inHorizontal)" transition="in">
                                      <p:cBhvr additive="repl">
                                        <p:cTn id="22" dur="500"/>
                                        <p:tgtEl>
                                          <p:spTgt spid="51">
                                            <p:txEl>
                                              <p:pRg st="2" end="2"/>
                                            </p:txEl>
                                          </p:spTgt>
                                        </p:tgtEl>
                                      </p:cBhvr>
                                    </p:animEffect>
                                  </p:childTnLst>
                                </p:cTn>
                              </p:par>
                            </p:childTnLst>
                          </p:cTn>
                        </p:par>
                      </p:childTnLst>
                    </p:cTn>
                  </p:par>
                  <p:par>
                    <p:cTn id="23" nodeType="clickEffect" fill="hold">
                      <p:stCondLst>
                        <p:cond delay="indefinite"/>
                      </p:stCondLst>
                      <p:childTnLst>
                        <p:par>
                          <p:cTn id="24" nodeType="withEffect" fill="hold">
                            <p:stCondLst>
                              <p:cond delay="0"/>
                            </p:stCondLst>
                            <p:childTnLst>
                              <p:par>
                                <p:cTn id="25" nodeType="clickEffect" fill="hold" presetClass="entr" presetID="16" presetSubtype="26">
                                  <p:stCondLst>
                                    <p:cond delay="0"/>
                                  </p:stCondLst>
                                  <p:childTnLst>
                                    <p:set>
                                      <p:cBhvr>
                                        <p:cTn id="26" dur="1" fill="hold">
                                          <p:stCondLst>
                                            <p:cond delay="0"/>
                                          </p:stCondLst>
                                        </p:cTn>
                                        <p:tgtEl>
                                          <p:spTgt spid="51">
                                            <p:txEl>
                                              <p:pRg st="3" end="3"/>
                                            </p:txEl>
                                          </p:spTgt>
                                        </p:tgtEl>
                                        <p:attrNameLst>
                                          <p:attrName>style.visibility</p:attrName>
                                        </p:attrNameLst>
                                      </p:cBhvr>
                                      <p:to>
                                        <p:strVal val="visible"/>
                                      </p:to>
                                    </p:set>
                                    <p:animEffect filter="barn(inHorizontal)" transition="in">
                                      <p:cBhvr additive="repl">
                                        <p:cTn id="27" dur="500"/>
                                        <p:tgtEl>
                                          <p:spTgt spid="51">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 Box 4"/>
          <p:cNvSpPr/>
          <p:nvPr/>
        </p:nvSpPr>
        <p:spPr>
          <a:xfrm>
            <a:off x="2362320" y="1697040"/>
            <a:ext cx="8457840" cy="638280"/>
          </a:xfrm>
          <a:prstGeom prst="rect">
            <a:avLst/>
          </a:prstGeom>
          <a:noFill/>
          <a:ln w="0">
            <a:noFill/>
          </a:ln>
        </p:spPr>
        <p:style>
          <a:lnRef idx="0"/>
          <a:fillRef idx="0"/>
          <a:effectRef idx="0"/>
          <a:fontRef idx="minor"/>
        </p:style>
        <p:txBody>
          <a:bodyPr lIns="90000" rIns="90000" tIns="45000" bIns="45000" anchor="t">
            <a:spAutoFit/>
          </a:bodyPr>
          <a:p>
            <a:pPr>
              <a:lnSpc>
                <a:spcPct val="100000"/>
              </a:lnSpc>
              <a:spcBef>
                <a:spcPts val="1800"/>
              </a:spcBef>
            </a:pPr>
            <a:r>
              <a:rPr b="0" lang="en-US" sz="3600" spc="-1" strike="noStrike">
                <a:solidFill>
                  <a:srgbClr val="404040"/>
                </a:solidFill>
                <a:latin typeface="Arial"/>
                <a:ea typeface="ＭＳ Ｐゴシック"/>
              </a:rPr>
              <a:t>Napa Valley Farmworker Foundation</a:t>
            </a:r>
            <a:endParaRPr b="0" lang="en-US" sz="3600" spc="-1" strike="noStrike">
              <a:solidFill>
                <a:srgbClr val="000000"/>
              </a:solidFill>
              <a:latin typeface="Arial"/>
            </a:endParaRPr>
          </a:p>
        </p:txBody>
      </p:sp>
      <p:sp>
        <p:nvSpPr>
          <p:cNvPr id="54" name="Text Box 5"/>
          <p:cNvSpPr/>
          <p:nvPr/>
        </p:nvSpPr>
        <p:spPr>
          <a:xfrm>
            <a:off x="800280" y="2496960"/>
            <a:ext cx="10591560" cy="1369080"/>
          </a:xfrm>
          <a:prstGeom prst="rect">
            <a:avLst/>
          </a:prstGeom>
          <a:noFill/>
          <a:ln w="0">
            <a:noFill/>
          </a:ln>
        </p:spPr>
        <p:style>
          <a:lnRef idx="0"/>
          <a:fillRef idx="0"/>
          <a:effectRef idx="0"/>
          <a:fontRef idx="minor"/>
        </p:style>
        <p:txBody>
          <a:bodyPr lIns="90000" rIns="90000" tIns="45000" bIns="45000" anchor="t">
            <a:spAutoFit/>
          </a:bodyPr>
          <a:p>
            <a:pPr>
              <a:lnSpc>
                <a:spcPct val="150000"/>
              </a:lnSpc>
              <a:spcBef>
                <a:spcPts val="1400"/>
              </a:spcBef>
            </a:pPr>
            <a:r>
              <a:rPr b="0" i="1" lang="en-US" sz="2800" spc="-1" strike="noStrike">
                <a:solidFill>
                  <a:srgbClr val="404040"/>
                </a:solidFill>
                <a:latin typeface="Arial"/>
                <a:ea typeface="ＭＳ Ｐゴシック"/>
              </a:rPr>
              <a:t>“</a:t>
            </a:r>
            <a:r>
              <a:rPr b="0" i="1" lang="en-US" sz="2800" spc="-1" strike="noStrike">
                <a:solidFill>
                  <a:srgbClr val="404040"/>
                </a:solidFill>
                <a:latin typeface="Arial"/>
                <a:ea typeface="ＭＳ Ｐゴシック"/>
              </a:rPr>
              <a:t>To support and promote Napa Valley’s vineyard workers through education and professional development.”</a:t>
            </a:r>
            <a:endParaRPr b="0" lang="en-US" sz="2800" spc="-1" strike="noStrike">
              <a:solidFill>
                <a:srgbClr val="000000"/>
              </a:solidFill>
              <a:latin typeface="Arial"/>
            </a:endParaRPr>
          </a:p>
        </p:txBody>
      </p:sp>
      <p:pic>
        <p:nvPicPr>
          <p:cNvPr id="55" name="Picture 3" descr="A picture containing text&#10;&#10;Description automatically generated"/>
          <p:cNvPicPr/>
          <p:nvPr/>
        </p:nvPicPr>
        <p:blipFill>
          <a:blip r:embed="rId1"/>
          <a:stretch/>
        </p:blipFill>
        <p:spPr>
          <a:xfrm>
            <a:off x="704880" y="1544760"/>
            <a:ext cx="1333080" cy="952200"/>
          </a:xfrm>
          <a:prstGeom prst="rect">
            <a:avLst/>
          </a:prstGeom>
          <a:ln w="0">
            <a:noFill/>
          </a:ln>
        </p:spPr>
      </p:pic>
      <p:sp>
        <p:nvSpPr>
          <p:cNvPr id="56" name="Text Box 5"/>
          <p:cNvSpPr/>
          <p:nvPr/>
        </p:nvSpPr>
        <p:spPr>
          <a:xfrm>
            <a:off x="1066680" y="4038480"/>
            <a:ext cx="5028840" cy="2364480"/>
          </a:xfrm>
          <a:prstGeom prst="rect">
            <a:avLst/>
          </a:prstGeom>
          <a:noFill/>
          <a:ln w="0">
            <a:noFill/>
          </a:ln>
        </p:spPr>
        <p:style>
          <a:lnRef idx="0"/>
          <a:fillRef idx="0"/>
          <a:effectRef idx="0"/>
          <a:fontRef idx="minor"/>
        </p:style>
        <p:txBody>
          <a:bodyPr lIns="90000" rIns="90000" tIns="45000" bIns="45000" anchor="t">
            <a:spAutoFit/>
          </a:bodyPr>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Viticulture &amp; Safety</a:t>
            </a:r>
            <a:endParaRPr b="0" lang="en-US" sz="2800" spc="-1" strike="noStrike">
              <a:solidFill>
                <a:srgbClr val="000000"/>
              </a:solidFill>
              <a:latin typeface="Arial"/>
            </a:endParaRPr>
          </a:p>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Leadership &amp; Management</a:t>
            </a:r>
            <a:endParaRPr b="0" lang="en-US" sz="2800" spc="-1" strike="noStrike">
              <a:solidFill>
                <a:srgbClr val="000000"/>
              </a:solidFill>
              <a:latin typeface="Arial"/>
            </a:endParaRPr>
          </a:p>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Adult Literacy</a:t>
            </a:r>
            <a:endParaRPr b="0" lang="en-US" sz="2800" spc="-1" strike="noStrike">
              <a:solidFill>
                <a:srgbClr val="000000"/>
              </a:solidFill>
              <a:latin typeface="Arial"/>
            </a:endParaRPr>
          </a:p>
        </p:txBody>
      </p:sp>
      <p:sp>
        <p:nvSpPr>
          <p:cNvPr id="57" name="Text Box 5"/>
          <p:cNvSpPr/>
          <p:nvPr/>
        </p:nvSpPr>
        <p:spPr>
          <a:xfrm>
            <a:off x="6591240" y="4038480"/>
            <a:ext cx="4038120" cy="2364480"/>
          </a:xfrm>
          <a:prstGeom prst="rect">
            <a:avLst/>
          </a:prstGeom>
          <a:noFill/>
          <a:ln w="0">
            <a:noFill/>
          </a:ln>
        </p:spPr>
        <p:style>
          <a:lnRef idx="0"/>
          <a:fillRef idx="0"/>
          <a:effectRef idx="0"/>
          <a:fontRef idx="minor"/>
        </p:style>
        <p:txBody>
          <a:bodyPr lIns="90000" rIns="90000" tIns="45000" bIns="45000" anchor="t">
            <a:spAutoFit/>
          </a:bodyPr>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Mentorship</a:t>
            </a:r>
            <a:endParaRPr b="0" lang="en-US" sz="2800" spc="-1" strike="noStrike">
              <a:solidFill>
                <a:srgbClr val="000000"/>
              </a:solidFill>
              <a:latin typeface="Arial"/>
            </a:endParaRPr>
          </a:p>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Family Programs</a:t>
            </a:r>
            <a:endParaRPr b="0" lang="en-US" sz="2800" spc="-1" strike="noStrike">
              <a:solidFill>
                <a:srgbClr val="000000"/>
              </a:solidFill>
              <a:latin typeface="Arial"/>
            </a:endParaRPr>
          </a:p>
          <a:p>
            <a:pPr marL="457200" indent="-457200">
              <a:lnSpc>
                <a:spcPct val="150000"/>
              </a:lnSpc>
              <a:spcBef>
                <a:spcPts val="1400"/>
              </a:spcBef>
              <a:buClr>
                <a:srgbClr val="404040"/>
              </a:buClr>
              <a:buSzPct val="70000"/>
              <a:buFont typeface="Symbol" charset="2"/>
              <a:buChar char=""/>
            </a:pPr>
            <a:r>
              <a:rPr b="0" lang="en-US" sz="2800" spc="-1" strike="noStrike">
                <a:solidFill>
                  <a:srgbClr val="404040"/>
                </a:solidFill>
                <a:latin typeface="Arial"/>
                <a:ea typeface="ＭＳ Ｐゴシック"/>
              </a:rPr>
              <a:t>Building Community</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8" dur="indefinite" restart="never" nodeType="tmRoot">
          <p:childTnLst>
            <p:seq>
              <p:cTn id="29" dur="indefinite" nodeType="mainSeq">
                <p:childTnLst>
                  <p:par>
                    <p:cTn id="30" nodeType="clickEffect" fill="hold">
                      <p:stCondLst>
                        <p:cond delay="indefinite"/>
                      </p:stCondLst>
                      <p:childTnLst>
                        <p:par>
                          <p:cTn id="31" nodeType="withEffect" fill="hold">
                            <p:stCondLst>
                              <p:cond delay="0"/>
                            </p:stCondLst>
                            <p:childTnLst>
                              <p:par>
                                <p:cTn id="32" nodeType="clickEffect" fill="hold" presetClass="entr" presetID="3" presetSubtype="10">
                                  <p:stCondLst>
                                    <p:cond delay="0"/>
                                  </p:stCondLst>
                                  <p:childTnLst>
                                    <p:set>
                                      <p:cBhvr>
                                        <p:cTn id="33" dur="1" fill="hold">
                                          <p:stCondLst>
                                            <p:cond delay="0"/>
                                          </p:stCondLst>
                                        </p:cTn>
                                        <p:tgtEl>
                                          <p:spTgt spid="53"/>
                                        </p:tgtEl>
                                        <p:attrNameLst>
                                          <p:attrName>style.visibility</p:attrName>
                                        </p:attrNameLst>
                                      </p:cBhvr>
                                      <p:to>
                                        <p:strVal val="visible"/>
                                      </p:to>
                                    </p:set>
                                    <p:animEffect filter="blinds(horizontal)" transition="in">
                                      <p:cBhvr additive="repl">
                                        <p:cTn id="34" dur="500"/>
                                        <p:tgtEl>
                                          <p:spTgt spid="53"/>
                                        </p:tgtEl>
                                      </p:cBhvr>
                                    </p:animEffect>
                                  </p:childTnLst>
                                </p:cTn>
                              </p:par>
                            </p:childTnLst>
                          </p:cTn>
                        </p:par>
                      </p:childTnLst>
                    </p:cTn>
                  </p:par>
                  <p:par>
                    <p:cTn id="35" nodeType="clickEffect" fill="hold">
                      <p:stCondLst>
                        <p:cond delay="indefinite"/>
                      </p:stCondLst>
                      <p:childTnLst>
                        <p:par>
                          <p:cTn id="36" nodeType="withEffect" fill="hold">
                            <p:stCondLst>
                              <p:cond delay="0"/>
                            </p:stCondLst>
                            <p:childTnLst>
                              <p:par>
                                <p:cTn id="37" nodeType="clickEffect" fill="hold" presetClass="entr" presetID="16" presetSubtype="26">
                                  <p:stCondLst>
                                    <p:cond delay="0"/>
                                  </p:stCondLst>
                                  <p:childTnLst>
                                    <p:set>
                                      <p:cBhvr>
                                        <p:cTn id="38" dur="1" fill="hold">
                                          <p:stCondLst>
                                            <p:cond delay="0"/>
                                          </p:stCondLst>
                                        </p:cTn>
                                        <p:tgtEl>
                                          <p:spTgt spid="54">
                                            <p:txEl>
                                              <p:pRg st="0" end="0"/>
                                            </p:txEl>
                                          </p:spTgt>
                                        </p:tgtEl>
                                        <p:attrNameLst>
                                          <p:attrName>style.visibility</p:attrName>
                                        </p:attrNameLst>
                                      </p:cBhvr>
                                      <p:to>
                                        <p:strVal val="visible"/>
                                      </p:to>
                                    </p:set>
                                    <p:animEffect filter="barn(inHorizontal)" transition="in">
                                      <p:cBhvr additive="repl">
                                        <p:cTn id="39" dur="500"/>
                                        <p:tgtEl>
                                          <p:spTgt spid="54">
                                            <p:txEl>
                                              <p:pRg st="0" end="0"/>
                                            </p:txEl>
                                          </p:spTgt>
                                        </p:tgtEl>
                                      </p:cBhvr>
                                    </p:animEffect>
                                  </p:childTnLst>
                                </p:cTn>
                              </p:par>
                            </p:childTnLst>
                          </p:cTn>
                        </p:par>
                      </p:childTnLst>
                    </p:cTn>
                  </p:par>
                  <p:par>
                    <p:cTn id="40" nodeType="clickEffect" fill="hold">
                      <p:stCondLst>
                        <p:cond delay="indefinite"/>
                      </p:stCondLst>
                      <p:childTnLst>
                        <p:par>
                          <p:cTn id="41" nodeType="withEffect" fill="hold">
                            <p:stCondLst>
                              <p:cond delay="0"/>
                            </p:stCondLst>
                            <p:childTnLst>
                              <p:par>
                                <p:cTn id="42" nodeType="clickEffect" fill="hold" presetClass="entr" presetID="16" presetSubtype="26">
                                  <p:stCondLst>
                                    <p:cond delay="0"/>
                                  </p:stCondLst>
                                  <p:childTnLst>
                                    <p:set>
                                      <p:cBhvr>
                                        <p:cTn id="43" dur="1" fill="hold">
                                          <p:stCondLst>
                                            <p:cond delay="0"/>
                                          </p:stCondLst>
                                        </p:cTn>
                                        <p:tgtEl>
                                          <p:spTgt spid="56">
                                            <p:txEl>
                                              <p:pRg st="0" end="0"/>
                                            </p:txEl>
                                          </p:spTgt>
                                        </p:tgtEl>
                                        <p:attrNameLst>
                                          <p:attrName>style.visibility</p:attrName>
                                        </p:attrNameLst>
                                      </p:cBhvr>
                                      <p:to>
                                        <p:strVal val="visible"/>
                                      </p:to>
                                    </p:set>
                                    <p:animEffect filter="barn(inHorizontal)" transition="in">
                                      <p:cBhvr additive="repl">
                                        <p:cTn id="44" dur="500"/>
                                        <p:tgtEl>
                                          <p:spTgt spid="56">
                                            <p:txEl>
                                              <p:pRg st="0" end="0"/>
                                            </p:txEl>
                                          </p:spTgt>
                                        </p:tgtEl>
                                      </p:cBhvr>
                                    </p:animEffect>
                                  </p:childTnLst>
                                </p:cTn>
                              </p:par>
                            </p:childTnLst>
                          </p:cTn>
                        </p:par>
                      </p:childTnLst>
                    </p:cTn>
                  </p:par>
                  <p:par>
                    <p:cTn id="45" nodeType="clickEffect" fill="hold">
                      <p:stCondLst>
                        <p:cond delay="indefinite"/>
                      </p:stCondLst>
                      <p:childTnLst>
                        <p:par>
                          <p:cTn id="46" nodeType="withEffect" fill="hold">
                            <p:stCondLst>
                              <p:cond delay="0"/>
                            </p:stCondLst>
                            <p:childTnLst>
                              <p:par>
                                <p:cTn id="47" nodeType="clickEffect" fill="hold" presetClass="entr" presetID="16" presetSubtype="26">
                                  <p:stCondLst>
                                    <p:cond delay="0"/>
                                  </p:stCondLst>
                                  <p:childTnLst>
                                    <p:set>
                                      <p:cBhvr>
                                        <p:cTn id="48" dur="1" fill="hold">
                                          <p:stCondLst>
                                            <p:cond delay="0"/>
                                          </p:stCondLst>
                                        </p:cTn>
                                        <p:tgtEl>
                                          <p:spTgt spid="56">
                                            <p:txEl>
                                              <p:pRg st="1" end="1"/>
                                            </p:txEl>
                                          </p:spTgt>
                                        </p:tgtEl>
                                        <p:attrNameLst>
                                          <p:attrName>style.visibility</p:attrName>
                                        </p:attrNameLst>
                                      </p:cBhvr>
                                      <p:to>
                                        <p:strVal val="visible"/>
                                      </p:to>
                                    </p:set>
                                    <p:animEffect filter="barn(inHorizontal)" transition="in">
                                      <p:cBhvr additive="repl">
                                        <p:cTn id="49" dur="500"/>
                                        <p:tgtEl>
                                          <p:spTgt spid="56">
                                            <p:txEl>
                                              <p:pRg st="1" end="1"/>
                                            </p:txEl>
                                          </p:spTgt>
                                        </p:tgtEl>
                                      </p:cBhvr>
                                    </p:animEffect>
                                  </p:childTnLst>
                                </p:cTn>
                              </p:par>
                            </p:childTnLst>
                          </p:cTn>
                        </p:par>
                      </p:childTnLst>
                    </p:cTn>
                  </p:par>
                  <p:par>
                    <p:cTn id="50" nodeType="clickEffect" fill="hold">
                      <p:stCondLst>
                        <p:cond delay="indefinite"/>
                      </p:stCondLst>
                      <p:childTnLst>
                        <p:par>
                          <p:cTn id="51" nodeType="withEffect" fill="hold">
                            <p:stCondLst>
                              <p:cond delay="0"/>
                            </p:stCondLst>
                            <p:childTnLst>
                              <p:par>
                                <p:cTn id="52" nodeType="clickEffect" fill="hold" presetClass="entr" presetID="16" presetSubtype="26">
                                  <p:stCondLst>
                                    <p:cond delay="0"/>
                                  </p:stCondLst>
                                  <p:childTnLst>
                                    <p:set>
                                      <p:cBhvr>
                                        <p:cTn id="53" dur="1" fill="hold">
                                          <p:stCondLst>
                                            <p:cond delay="0"/>
                                          </p:stCondLst>
                                        </p:cTn>
                                        <p:tgtEl>
                                          <p:spTgt spid="56">
                                            <p:txEl>
                                              <p:pRg st="2" end="2"/>
                                            </p:txEl>
                                          </p:spTgt>
                                        </p:tgtEl>
                                        <p:attrNameLst>
                                          <p:attrName>style.visibility</p:attrName>
                                        </p:attrNameLst>
                                      </p:cBhvr>
                                      <p:to>
                                        <p:strVal val="visible"/>
                                      </p:to>
                                    </p:set>
                                    <p:animEffect filter="barn(inHorizontal)" transition="in">
                                      <p:cBhvr additive="repl">
                                        <p:cTn id="54" dur="500"/>
                                        <p:tgtEl>
                                          <p:spTgt spid="56">
                                            <p:txEl>
                                              <p:pRg st="2" end="2"/>
                                            </p:txEl>
                                          </p:spTgt>
                                        </p:tgtEl>
                                      </p:cBhvr>
                                    </p:animEffect>
                                  </p:childTnLst>
                                </p:cTn>
                              </p:par>
                            </p:childTnLst>
                          </p:cTn>
                        </p:par>
                      </p:childTnLst>
                    </p:cTn>
                  </p:par>
                  <p:par>
                    <p:cTn id="55" nodeType="clickEffect" fill="hold">
                      <p:stCondLst>
                        <p:cond delay="indefinite"/>
                      </p:stCondLst>
                      <p:childTnLst>
                        <p:par>
                          <p:cTn id="56" nodeType="withEffect" fill="hold">
                            <p:stCondLst>
                              <p:cond delay="0"/>
                            </p:stCondLst>
                            <p:childTnLst>
                              <p:par>
                                <p:cTn id="57" nodeType="clickEffect" fill="hold" presetClass="entr" presetID="16" presetSubtype="26">
                                  <p:stCondLst>
                                    <p:cond delay="0"/>
                                  </p:stCondLst>
                                  <p:childTnLst>
                                    <p:set>
                                      <p:cBhvr>
                                        <p:cTn id="58" dur="1" fill="hold">
                                          <p:stCondLst>
                                            <p:cond delay="0"/>
                                          </p:stCondLst>
                                        </p:cTn>
                                        <p:tgtEl>
                                          <p:spTgt spid="57">
                                            <p:txEl>
                                              <p:pRg st="0" end="0"/>
                                            </p:txEl>
                                          </p:spTgt>
                                        </p:tgtEl>
                                        <p:attrNameLst>
                                          <p:attrName>style.visibility</p:attrName>
                                        </p:attrNameLst>
                                      </p:cBhvr>
                                      <p:to>
                                        <p:strVal val="visible"/>
                                      </p:to>
                                    </p:set>
                                    <p:animEffect filter="barn(inHorizontal)" transition="in">
                                      <p:cBhvr additive="repl">
                                        <p:cTn id="59" dur="500"/>
                                        <p:tgtEl>
                                          <p:spTgt spid="57">
                                            <p:txEl>
                                              <p:pRg st="0" end="0"/>
                                            </p:txEl>
                                          </p:spTgt>
                                        </p:tgtEl>
                                      </p:cBhvr>
                                    </p:animEffect>
                                  </p:childTnLst>
                                </p:cTn>
                              </p:par>
                            </p:childTnLst>
                          </p:cTn>
                        </p:par>
                      </p:childTnLst>
                    </p:cTn>
                  </p:par>
                  <p:par>
                    <p:cTn id="60" nodeType="clickEffect" fill="hold">
                      <p:stCondLst>
                        <p:cond delay="indefinite"/>
                      </p:stCondLst>
                      <p:childTnLst>
                        <p:par>
                          <p:cTn id="61" nodeType="withEffect" fill="hold">
                            <p:stCondLst>
                              <p:cond delay="0"/>
                            </p:stCondLst>
                            <p:childTnLst>
                              <p:par>
                                <p:cTn id="62" nodeType="clickEffect" fill="hold" presetClass="entr" presetID="16" presetSubtype="26">
                                  <p:stCondLst>
                                    <p:cond delay="0"/>
                                  </p:stCondLst>
                                  <p:childTnLst>
                                    <p:set>
                                      <p:cBhvr>
                                        <p:cTn id="63" dur="1" fill="hold">
                                          <p:stCondLst>
                                            <p:cond delay="0"/>
                                          </p:stCondLst>
                                        </p:cTn>
                                        <p:tgtEl>
                                          <p:spTgt spid="57">
                                            <p:txEl>
                                              <p:pRg st="1" end="1"/>
                                            </p:txEl>
                                          </p:spTgt>
                                        </p:tgtEl>
                                        <p:attrNameLst>
                                          <p:attrName>style.visibility</p:attrName>
                                        </p:attrNameLst>
                                      </p:cBhvr>
                                      <p:to>
                                        <p:strVal val="visible"/>
                                      </p:to>
                                    </p:set>
                                    <p:animEffect filter="barn(inHorizontal)" transition="in">
                                      <p:cBhvr additive="repl">
                                        <p:cTn id="64" dur="500"/>
                                        <p:tgtEl>
                                          <p:spTgt spid="57">
                                            <p:txEl>
                                              <p:pRg st="1" end="1"/>
                                            </p:txEl>
                                          </p:spTgt>
                                        </p:tgtEl>
                                      </p:cBhvr>
                                    </p:animEffect>
                                  </p:childTnLst>
                                </p:cTn>
                              </p:par>
                            </p:childTnLst>
                          </p:cTn>
                        </p:par>
                      </p:childTnLst>
                    </p:cTn>
                  </p:par>
                  <p:par>
                    <p:cTn id="65" nodeType="clickEffect" fill="hold">
                      <p:stCondLst>
                        <p:cond delay="indefinite"/>
                      </p:stCondLst>
                      <p:childTnLst>
                        <p:par>
                          <p:cTn id="66" nodeType="withEffect" fill="hold">
                            <p:stCondLst>
                              <p:cond delay="0"/>
                            </p:stCondLst>
                            <p:childTnLst>
                              <p:par>
                                <p:cTn id="67" nodeType="clickEffect" fill="hold" presetClass="entr" presetID="16" presetSubtype="26">
                                  <p:stCondLst>
                                    <p:cond delay="0"/>
                                  </p:stCondLst>
                                  <p:childTnLst>
                                    <p:set>
                                      <p:cBhvr>
                                        <p:cTn id="68" dur="1" fill="hold">
                                          <p:stCondLst>
                                            <p:cond delay="0"/>
                                          </p:stCondLst>
                                        </p:cTn>
                                        <p:tgtEl>
                                          <p:spTgt spid="57">
                                            <p:txEl>
                                              <p:pRg st="2" end="2"/>
                                            </p:txEl>
                                          </p:spTgt>
                                        </p:tgtEl>
                                        <p:attrNameLst>
                                          <p:attrName>style.visibility</p:attrName>
                                        </p:attrNameLst>
                                      </p:cBhvr>
                                      <p:to>
                                        <p:strVal val="visible"/>
                                      </p:to>
                                    </p:set>
                                    <p:animEffect filter="barn(inHorizontal)" transition="in">
                                      <p:cBhvr additive="repl">
                                        <p:cTn id="69" dur="500"/>
                                        <p:tgtEl>
                                          <p:spTgt spid="57">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8" name="Picture 2" descr="Logo&#10;&#10;Description automatically generated"/>
          <p:cNvPicPr/>
          <p:nvPr/>
        </p:nvPicPr>
        <p:blipFill>
          <a:blip r:embed="rId1"/>
          <a:stretch/>
        </p:blipFill>
        <p:spPr>
          <a:xfrm>
            <a:off x="533520" y="1447920"/>
            <a:ext cx="1360080" cy="1142640"/>
          </a:xfrm>
          <a:prstGeom prst="rect">
            <a:avLst/>
          </a:prstGeom>
          <a:ln w="0">
            <a:noFill/>
          </a:ln>
        </p:spPr>
      </p:pic>
      <p:sp>
        <p:nvSpPr>
          <p:cNvPr id="59" name="Text Box 5"/>
          <p:cNvSpPr/>
          <p:nvPr/>
        </p:nvSpPr>
        <p:spPr>
          <a:xfrm>
            <a:off x="1752480" y="1447920"/>
            <a:ext cx="9905760" cy="2009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Bef>
                <a:spcPts val="1800"/>
              </a:spcBef>
            </a:pPr>
            <a:r>
              <a:rPr b="0" lang="en-US" sz="3600" spc="-1" strike="noStrike">
                <a:solidFill>
                  <a:srgbClr val="404040"/>
                </a:solidFill>
                <a:latin typeface="Arial"/>
                <a:ea typeface="ＭＳ Ｐゴシック"/>
              </a:rPr>
              <a:t>2022 Impact Report - Highlights</a:t>
            </a:r>
            <a:endParaRPr b="0" lang="en-US" sz="3600" spc="-1" strike="noStrike">
              <a:solidFill>
                <a:srgbClr val="000000"/>
              </a:solidFill>
              <a:latin typeface="Arial"/>
            </a:endParaRPr>
          </a:p>
          <a:p>
            <a:pPr algn="ctr">
              <a:lnSpc>
                <a:spcPct val="100000"/>
              </a:lnSpc>
            </a:pPr>
            <a:r>
              <a:rPr b="0" lang="en-US" sz="1800" spc="-1" strike="noStrike">
                <a:solidFill>
                  <a:srgbClr val="000000"/>
                </a:solidFill>
                <a:latin typeface="Arial"/>
                <a:ea typeface="ＭＳ Ｐゴシック"/>
              </a:rPr>
              <a:t>Leverage almost five decades of farming expertise to educate, advocate, and preserve our grape growing industry to benefit our community at large—today and for future generations.</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1" lang="en-US" sz="1800" spc="-1" strike="noStrike">
                <a:solidFill>
                  <a:srgbClr val="000000"/>
                </a:solidFill>
                <a:latin typeface="Arial"/>
                <a:ea typeface="ＭＳ Ｐゴシック"/>
              </a:rPr>
              <a:t>By the numbers: $2.9 million invested, 1,155 attendees, 71 hours of education</a:t>
            </a:r>
            <a:endParaRPr b="0" lang="en-US" sz="1800" spc="-1" strike="noStrike">
              <a:solidFill>
                <a:srgbClr val="000000"/>
              </a:solidFill>
              <a:latin typeface="Arial"/>
            </a:endParaRPr>
          </a:p>
          <a:p>
            <a:pPr algn="ctr">
              <a:lnSpc>
                <a:spcPct val="100000"/>
              </a:lnSpc>
            </a:pPr>
            <a:r>
              <a:rPr b="0" lang="en-US" sz="1800" spc="-1" strike="noStrike">
                <a:solidFill>
                  <a:srgbClr val="000000"/>
                </a:solidFill>
                <a:latin typeface="Arial"/>
                <a:ea typeface="ＭＳ Ｐゴシック"/>
              </a:rPr>
              <a:t> </a:t>
            </a:r>
            <a:endParaRPr b="0" lang="en-US" sz="1800" spc="-1" strike="noStrike">
              <a:solidFill>
                <a:srgbClr val="000000"/>
              </a:solidFill>
              <a:latin typeface="Arial"/>
            </a:endParaRPr>
          </a:p>
        </p:txBody>
      </p:sp>
      <p:sp>
        <p:nvSpPr>
          <p:cNvPr id="60" name="TextBox 2"/>
          <p:cNvSpPr/>
          <p:nvPr/>
        </p:nvSpPr>
        <p:spPr>
          <a:xfrm>
            <a:off x="533520" y="3276720"/>
            <a:ext cx="1112472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1800" spc="-1" strike="noStrike">
                <a:solidFill>
                  <a:srgbClr val="000000"/>
                </a:solidFill>
                <a:latin typeface="Arial"/>
                <a:ea typeface="ＭＳ Ｐゴシック"/>
              </a:rPr>
              <a:t>PROGRAM HIGHLIGHTS:</a:t>
            </a: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u="sng">
                <a:solidFill>
                  <a:srgbClr val="000000"/>
                </a:solidFill>
                <a:uFillTx/>
                <a:latin typeface="Arial"/>
                <a:ea typeface="ＭＳ Ｐゴシック"/>
              </a:rPr>
              <a:t>Leading the way to a climate resilient Napa Valley</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Climate Science Seminars </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Growing Conditions Report </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ROOTSTOCK</a:t>
            </a: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u="sng">
                <a:solidFill>
                  <a:srgbClr val="000000"/>
                </a:solidFill>
                <a:uFillTx/>
                <a:latin typeface="Arial"/>
                <a:ea typeface="ＭＳ Ｐゴシック"/>
              </a:rPr>
              <a:t>Ensuring economic viability for the entire community</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Farm Bill updates </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Risk Mitigation for a Variable Climate</a:t>
            </a: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ea typeface="ＭＳ Ｐゴシック"/>
              </a:rPr>
              <a:t>3. </a:t>
            </a:r>
            <a:r>
              <a:rPr b="0" lang="en-US" sz="1800" spc="-1" strike="noStrike" u="sng">
                <a:solidFill>
                  <a:srgbClr val="000000"/>
                </a:solidFill>
                <a:uFillTx/>
                <a:latin typeface="Arial"/>
                <a:ea typeface="ＭＳ Ｐゴシック"/>
              </a:rPr>
              <a:t>Fighting fire with fire prevention and mitigation</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Fire Detection Sensor Monitoring</a:t>
            </a:r>
            <a:endParaRPr b="0" lang="en-US" sz="1800" spc="-1" strike="noStrike">
              <a:solidFill>
                <a:srgbClr val="000000"/>
              </a:solidFill>
              <a:latin typeface="Arial"/>
            </a:endParaRPr>
          </a:p>
          <a:p>
            <a:pPr lvl="1" marL="743040" indent="-285840">
              <a:lnSpc>
                <a:spcPct val="100000"/>
              </a:lnSpc>
              <a:buClr>
                <a:srgbClr val="000000"/>
              </a:buClr>
              <a:buFont typeface="Arial"/>
              <a:buChar char="•"/>
            </a:pPr>
            <a:r>
              <a:rPr b="0" lang="en-US" sz="1800" spc="-1" strike="noStrike">
                <a:solidFill>
                  <a:srgbClr val="000000"/>
                </a:solidFill>
                <a:latin typeface="Arial"/>
                <a:ea typeface="ＭＳ Ｐゴシック"/>
              </a:rPr>
              <a:t>Fire Education</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1" name="Picture 3" descr="A picture containing text&#10;&#10;Description automatically generated"/>
          <p:cNvPicPr/>
          <p:nvPr/>
        </p:nvPicPr>
        <p:blipFill>
          <a:blip r:embed="rId1"/>
          <a:stretch/>
        </p:blipFill>
        <p:spPr>
          <a:xfrm>
            <a:off x="704880" y="1544760"/>
            <a:ext cx="1333080" cy="952200"/>
          </a:xfrm>
          <a:prstGeom prst="rect">
            <a:avLst/>
          </a:prstGeom>
          <a:ln w="0">
            <a:noFill/>
          </a:ln>
        </p:spPr>
      </p:pic>
      <p:sp>
        <p:nvSpPr>
          <p:cNvPr id="62" name="Text Box 5"/>
          <p:cNvSpPr/>
          <p:nvPr/>
        </p:nvSpPr>
        <p:spPr>
          <a:xfrm>
            <a:off x="2011320" y="1343160"/>
            <a:ext cx="9448560" cy="22842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Bef>
                <a:spcPts val="1800"/>
              </a:spcBef>
            </a:pPr>
            <a:r>
              <a:rPr b="0" lang="en-US" sz="3600" spc="-1" strike="noStrike">
                <a:solidFill>
                  <a:srgbClr val="404040"/>
                </a:solidFill>
                <a:latin typeface="Arial"/>
                <a:ea typeface="ＭＳ Ｐゴシック"/>
              </a:rPr>
              <a:t>2022 Impact Report – Highlights</a:t>
            </a:r>
            <a:endParaRPr b="0" lang="en-US" sz="3600" spc="-1" strike="noStrike">
              <a:solidFill>
                <a:srgbClr val="000000"/>
              </a:solidFill>
              <a:latin typeface="Arial"/>
            </a:endParaRPr>
          </a:p>
          <a:p>
            <a:pPr algn="ctr">
              <a:lnSpc>
                <a:spcPct val="100000"/>
              </a:lnSpc>
            </a:pPr>
            <a:r>
              <a:rPr b="0" lang="en-US" sz="1800" spc="-1" strike="noStrike">
                <a:solidFill>
                  <a:srgbClr val="404040"/>
                </a:solidFill>
                <a:latin typeface="Arial"/>
                <a:ea typeface="ＭＳ Ｐゴシック"/>
              </a:rPr>
              <a:t>Provided programs that focus on developing skills in adult literacy, vineyard operations and safety, leadership and management, mentorship, and family life. By putting opportunity within reach of Napa’s farmworkers, our entire community rises together.</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1" lang="en-US" sz="1800" spc="-1" strike="noStrike">
                <a:solidFill>
                  <a:srgbClr val="000000"/>
                </a:solidFill>
                <a:latin typeface="Arial"/>
                <a:ea typeface="ＭＳ Ｐゴシック"/>
              </a:rPr>
              <a:t>By the numbers: $1.3 million invested, 2,780 attendees, 542 hours of education</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p:txBody>
      </p:sp>
      <p:sp>
        <p:nvSpPr>
          <p:cNvPr id="63" name="TextBox 4"/>
          <p:cNvSpPr/>
          <p:nvPr/>
        </p:nvSpPr>
        <p:spPr>
          <a:xfrm>
            <a:off x="334800" y="3429000"/>
            <a:ext cx="1112472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1800" spc="-1" strike="noStrike">
                <a:solidFill>
                  <a:srgbClr val="000000"/>
                </a:solidFill>
                <a:latin typeface="Arial"/>
                <a:ea typeface="ＭＳ Ｐゴシック"/>
              </a:rPr>
              <a:t>PROGRAM HIGHLIGHTS:</a:t>
            </a: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a:solidFill>
                  <a:srgbClr val="000000"/>
                </a:solidFill>
                <a:latin typeface="Arial"/>
                <a:ea typeface="ＭＳ Ｐゴシック"/>
              </a:rPr>
              <a:t>Adult Literacy – 145 participated</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a:solidFill>
                  <a:srgbClr val="000000"/>
                </a:solidFill>
                <a:latin typeface="Arial"/>
                <a:ea typeface="ＭＳ Ｐゴシック"/>
              </a:rPr>
              <a:t>Vineyard operations and safety – 604 participated</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a:solidFill>
                  <a:srgbClr val="000000"/>
                </a:solidFill>
                <a:latin typeface="Arial"/>
                <a:ea typeface="ＭＳ Ｐゴシック"/>
              </a:rPr>
              <a:t>Leadership and Management – 250 participated</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a:solidFill>
                  <a:srgbClr val="000000"/>
                </a:solidFill>
                <a:latin typeface="Arial"/>
                <a:ea typeface="ＭＳ Ｐゴシック"/>
              </a:rPr>
              <a:t>Mentorship – 35 participated</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43080" indent="-343080">
              <a:lnSpc>
                <a:spcPct val="100000"/>
              </a:lnSpc>
              <a:buClr>
                <a:srgbClr val="000000"/>
              </a:buClr>
              <a:buFont typeface="Arial"/>
              <a:buAutoNum type="arabicPeriod"/>
            </a:pPr>
            <a:r>
              <a:rPr b="0" lang="en-US" sz="1800" spc="-1" strike="noStrike">
                <a:solidFill>
                  <a:srgbClr val="000000"/>
                </a:solidFill>
                <a:latin typeface="Arial"/>
                <a:ea typeface="ＭＳ Ｐゴシック"/>
              </a:rPr>
              <a:t>Family Life – 2,000 participated</a:t>
            </a:r>
            <a:endParaRPr b="0" lang="en-US" sz="1800" spc="-1" strike="noStrike">
              <a:solidFill>
                <a:srgbClr val="000000"/>
              </a:solidFill>
              <a:latin typeface="Arial"/>
            </a:endParaRPr>
          </a:p>
          <a:p>
            <a:pPr marL="457200">
              <a:lnSpc>
                <a:spcPct val="100000"/>
              </a:lnSpc>
            </a:pPr>
            <a:endParaRPr b="0" lang="en-US" sz="1800" spc="-1" strike="noStrike">
              <a:solidFill>
                <a:srgbClr val="000000"/>
              </a:solidFill>
              <a:latin typeface="Arial"/>
            </a:endParaRPr>
          </a:p>
          <a:p>
            <a:pPr marL="457200">
              <a:lnSpc>
                <a:spcPct val="100000"/>
              </a:lnSpc>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4" name="Picture 2" descr="Logo&#10;&#10;Description automatically generated"/>
          <p:cNvPicPr/>
          <p:nvPr/>
        </p:nvPicPr>
        <p:blipFill>
          <a:blip r:embed="rId1"/>
          <a:stretch/>
        </p:blipFill>
        <p:spPr>
          <a:xfrm>
            <a:off x="533520" y="1447920"/>
            <a:ext cx="1360080" cy="1142640"/>
          </a:xfrm>
          <a:prstGeom prst="rect">
            <a:avLst/>
          </a:prstGeom>
          <a:ln w="0">
            <a:noFill/>
          </a:ln>
        </p:spPr>
      </p:pic>
      <p:sp>
        <p:nvSpPr>
          <p:cNvPr id="65" name="Text Box 7"/>
          <p:cNvSpPr/>
          <p:nvPr/>
        </p:nvSpPr>
        <p:spPr>
          <a:xfrm>
            <a:off x="1447920" y="1695600"/>
            <a:ext cx="571464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Bef>
                <a:spcPts val="1800"/>
              </a:spcBef>
            </a:pPr>
            <a:r>
              <a:rPr b="0" i="1" lang="en-US" sz="3600" spc="-1" strike="noStrike" u="sng">
                <a:solidFill>
                  <a:srgbClr val="404040"/>
                </a:solidFill>
                <a:uFillTx/>
                <a:latin typeface="Arial"/>
                <a:ea typeface="ＭＳ Ｐゴシック"/>
              </a:rPr>
              <a:t>Career Development</a:t>
            </a:r>
            <a:endParaRPr b="0" lang="en-US" sz="3600" spc="-1" strike="noStrike">
              <a:solidFill>
                <a:srgbClr val="000000"/>
              </a:solidFill>
              <a:latin typeface="Arial"/>
            </a:endParaRPr>
          </a:p>
        </p:txBody>
      </p:sp>
      <p:sp>
        <p:nvSpPr>
          <p:cNvPr id="66" name="Text Box 5"/>
          <p:cNvSpPr/>
          <p:nvPr/>
        </p:nvSpPr>
        <p:spPr>
          <a:xfrm>
            <a:off x="457200" y="2790720"/>
            <a:ext cx="10972440" cy="2415240"/>
          </a:xfrm>
          <a:prstGeom prst="rect">
            <a:avLst/>
          </a:prstGeom>
          <a:noFill/>
          <a:ln w="0">
            <a:noFill/>
          </a:ln>
        </p:spPr>
        <p:style>
          <a:lnRef idx="0"/>
          <a:fillRef idx="0"/>
          <a:effectRef idx="0"/>
          <a:fontRef idx="minor"/>
        </p:style>
        <p:txBody>
          <a:bodyPr lIns="90000" rIns="90000" tIns="45000" bIns="45000" anchor="t">
            <a:spAutoFit/>
          </a:bodyPr>
          <a:p>
            <a:pPr marL="216000" indent="-216000">
              <a:lnSpc>
                <a:spcPct val="150000"/>
              </a:lnSpc>
              <a:spcBef>
                <a:spcPts val="1400"/>
              </a:spcBef>
              <a:buClr>
                <a:srgbClr val="404040"/>
              </a:buClr>
              <a:buSzPct val="90000"/>
              <a:buFont typeface="Symbol" charset="2"/>
              <a:buChar char=""/>
            </a:pPr>
            <a:r>
              <a:rPr b="0" lang="en-US" sz="2800" spc="-1" strike="noStrike">
                <a:solidFill>
                  <a:srgbClr val="404040"/>
                </a:solidFill>
                <a:latin typeface="Arial"/>
                <a:ea typeface="ＭＳ Ｐゴシック"/>
              </a:rPr>
              <a:t>Connecting young professionals (Social Club) </a:t>
            </a:r>
            <a:endParaRPr b="0" lang="en-US" sz="2800" spc="-1" strike="noStrike">
              <a:solidFill>
                <a:srgbClr val="000000"/>
              </a:solidFill>
              <a:latin typeface="Arial"/>
            </a:endParaRPr>
          </a:p>
          <a:p>
            <a:pPr marL="216000" indent="-216000">
              <a:lnSpc>
                <a:spcPct val="150000"/>
              </a:lnSpc>
              <a:spcBef>
                <a:spcPts val="1800"/>
              </a:spcBef>
              <a:buClr>
                <a:srgbClr val="404040"/>
              </a:buClr>
              <a:buSzPct val="90000"/>
              <a:buFont typeface="Symbol" charset="2"/>
              <a:buChar char=""/>
            </a:pPr>
            <a:r>
              <a:rPr b="0" lang="en-US" sz="2800" spc="-1" strike="noStrike">
                <a:solidFill>
                  <a:srgbClr val="404040"/>
                </a:solidFill>
                <a:latin typeface="Arial"/>
                <a:ea typeface="ＭＳ Ｐゴシック"/>
              </a:rPr>
              <a:t>Paso Adelante Sub-Committee</a:t>
            </a:r>
            <a:endParaRPr b="0" lang="en-US" sz="2800" spc="-1" strike="noStrike">
              <a:solidFill>
                <a:srgbClr val="000000"/>
              </a:solidFill>
              <a:latin typeface="Arial"/>
            </a:endParaRPr>
          </a:p>
          <a:p>
            <a:pPr marL="216000" indent="-216000">
              <a:lnSpc>
                <a:spcPct val="150000"/>
              </a:lnSpc>
              <a:spcBef>
                <a:spcPts val="1400"/>
              </a:spcBef>
              <a:buClr>
                <a:srgbClr val="404040"/>
              </a:buClr>
              <a:buSzPct val="90000"/>
              <a:buFont typeface="Symbol" charset="2"/>
              <a:buChar char=""/>
            </a:pPr>
            <a:r>
              <a:rPr b="0" lang="en-US" sz="2800" spc="-1" strike="noStrike">
                <a:solidFill>
                  <a:srgbClr val="404040"/>
                </a:solidFill>
                <a:latin typeface="Arial"/>
                <a:ea typeface="ＭＳ Ｐゴシック"/>
              </a:rPr>
              <a:t>College Wine &amp; Viticulture collaborations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0" dur="indefinite" restart="never" nodeType="tmRoot">
          <p:childTnLst>
            <p:seq>
              <p:cTn id="71" dur="indefinite" nodeType="mainSeq">
                <p:childTnLst>
                  <p:par>
                    <p:cTn id="72" nodeType="clickEffect" fill="hold">
                      <p:stCondLst>
                        <p:cond delay="indefinite"/>
                      </p:stCondLst>
                      <p:childTnLst>
                        <p:par>
                          <p:cTn id="73" nodeType="withEffect" fill="hold">
                            <p:stCondLst>
                              <p:cond delay="0"/>
                            </p:stCondLst>
                            <p:childTnLst>
                              <p:par>
                                <p:cTn id="74" nodeType="clickEffect" fill="hold" presetClass="entr" presetID="2" presetSubtype="8">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additive="repl">
                                        <p:cTn id="76" dur="500" fill="hold"/>
                                        <p:tgtEl>
                                          <p:spTgt spid="65"/>
                                        </p:tgtEl>
                                        <p:attrNameLst>
                                          <p:attrName>ppt_x</p:attrName>
                                        </p:attrNameLst>
                                      </p:cBhvr>
                                      <p:tavLst>
                                        <p:tav tm="0">
                                          <p:val>
                                            <p:strVal val="0-#ppt_w/2"/>
                                          </p:val>
                                        </p:tav>
                                        <p:tav tm="100000">
                                          <p:val>
                                            <p:strVal val="#ppt_x"/>
                                          </p:val>
                                        </p:tav>
                                      </p:tavLst>
                                    </p:anim>
                                    <p:anim calcmode="lin" valueType="num">
                                      <p:cBhvr additive="repl">
                                        <p:cTn id="77"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78" nodeType="clickEffect" fill="hold">
                      <p:stCondLst>
                        <p:cond delay="indefinite"/>
                      </p:stCondLst>
                      <p:childTnLst>
                        <p:par>
                          <p:cTn id="79" nodeType="withEffect" fill="hold">
                            <p:stCondLst>
                              <p:cond delay="0"/>
                            </p:stCondLst>
                            <p:childTnLst>
                              <p:par>
                                <p:cTn id="80" nodeType="clickEffect" fill="hold" presetClass="entr" presetID="18" presetSubtype="12">
                                  <p:stCondLst>
                                    <p:cond delay="0"/>
                                  </p:stCondLst>
                                  <p:childTnLst>
                                    <p:set>
                                      <p:cBhvr>
                                        <p:cTn id="81" dur="1" fill="hold">
                                          <p:stCondLst>
                                            <p:cond delay="0"/>
                                          </p:stCondLst>
                                        </p:cTn>
                                        <p:tgtEl>
                                          <p:spTgt spid="66">
                                            <p:txEl>
                                              <p:pRg st="0" end="0"/>
                                            </p:txEl>
                                          </p:spTgt>
                                        </p:tgtEl>
                                        <p:attrNameLst>
                                          <p:attrName>style.visibility</p:attrName>
                                        </p:attrNameLst>
                                      </p:cBhvr>
                                      <p:to>
                                        <p:strVal val="visible"/>
                                      </p:to>
                                    </p:set>
                                    <p:animEffect filter="strips(downLeft)" transition="in">
                                      <p:cBhvr additive="repl">
                                        <p:cTn id="82" dur="500"/>
                                        <p:tgtEl>
                                          <p:spTgt spid="66">
                                            <p:txEl>
                                              <p:pRg st="0" end="0"/>
                                            </p:txEl>
                                          </p:spTgt>
                                        </p:tgtEl>
                                      </p:cBhvr>
                                    </p:animEffect>
                                  </p:childTnLst>
                                </p:cTn>
                              </p:par>
                            </p:childTnLst>
                          </p:cTn>
                        </p:par>
                      </p:childTnLst>
                    </p:cTn>
                  </p:par>
                  <p:par>
                    <p:cTn id="83" nodeType="clickEffect" fill="hold">
                      <p:stCondLst>
                        <p:cond delay="indefinite"/>
                      </p:stCondLst>
                      <p:childTnLst>
                        <p:par>
                          <p:cTn id="84" nodeType="withEffect" fill="hold">
                            <p:stCondLst>
                              <p:cond delay="0"/>
                            </p:stCondLst>
                            <p:childTnLst>
                              <p:par>
                                <p:cTn id="85" nodeType="clickEffect" fill="hold" presetClass="entr" presetID="18" presetSubtype="12">
                                  <p:stCondLst>
                                    <p:cond delay="0"/>
                                  </p:stCondLst>
                                  <p:childTnLst>
                                    <p:set>
                                      <p:cBhvr>
                                        <p:cTn id="86" dur="1" fill="hold">
                                          <p:stCondLst>
                                            <p:cond delay="0"/>
                                          </p:stCondLst>
                                        </p:cTn>
                                        <p:tgtEl>
                                          <p:spTgt spid="66">
                                            <p:txEl>
                                              <p:pRg st="1" end="1"/>
                                            </p:txEl>
                                          </p:spTgt>
                                        </p:tgtEl>
                                        <p:attrNameLst>
                                          <p:attrName>style.visibility</p:attrName>
                                        </p:attrNameLst>
                                      </p:cBhvr>
                                      <p:to>
                                        <p:strVal val="visible"/>
                                      </p:to>
                                    </p:set>
                                    <p:animEffect filter="strips(downLeft)" transition="in">
                                      <p:cBhvr additive="repl">
                                        <p:cTn id="87" dur="500"/>
                                        <p:tgtEl>
                                          <p:spTgt spid="66">
                                            <p:txEl>
                                              <p:pRg st="1" end="1"/>
                                            </p:txEl>
                                          </p:spTgt>
                                        </p:tgtEl>
                                      </p:cBhvr>
                                    </p:animEffect>
                                  </p:childTnLst>
                                </p:cTn>
                              </p:par>
                            </p:childTnLst>
                          </p:cTn>
                        </p:par>
                      </p:childTnLst>
                    </p:cTn>
                  </p:par>
                  <p:par>
                    <p:cTn id="88" nodeType="clickEffect" fill="hold">
                      <p:stCondLst>
                        <p:cond delay="indefinite"/>
                      </p:stCondLst>
                      <p:childTnLst>
                        <p:par>
                          <p:cTn id="89" nodeType="withEffect" fill="hold">
                            <p:stCondLst>
                              <p:cond delay="0"/>
                            </p:stCondLst>
                            <p:childTnLst>
                              <p:par>
                                <p:cTn id="90" nodeType="clickEffect" fill="hold" presetClass="entr" presetID="18" presetSubtype="12">
                                  <p:stCondLst>
                                    <p:cond delay="0"/>
                                  </p:stCondLst>
                                  <p:childTnLst>
                                    <p:set>
                                      <p:cBhvr>
                                        <p:cTn id="91" dur="1" fill="hold">
                                          <p:stCondLst>
                                            <p:cond delay="0"/>
                                          </p:stCondLst>
                                        </p:cTn>
                                        <p:tgtEl>
                                          <p:spTgt spid="66">
                                            <p:txEl>
                                              <p:pRg st="2" end="2"/>
                                            </p:txEl>
                                          </p:spTgt>
                                        </p:tgtEl>
                                        <p:attrNameLst>
                                          <p:attrName>style.visibility</p:attrName>
                                        </p:attrNameLst>
                                      </p:cBhvr>
                                      <p:to>
                                        <p:strVal val="visible"/>
                                      </p:to>
                                    </p:set>
                                    <p:animEffect filter="strips(downLeft)" transition="in">
                                      <p:cBhvr additive="repl">
                                        <p:cTn id="92" dur="500"/>
                                        <p:tgtEl>
                                          <p:spTgt spid="66">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Rectangle 6"/>
          <p:cNvSpPr/>
          <p:nvPr/>
        </p:nvSpPr>
        <p:spPr>
          <a:xfrm>
            <a:off x="1465200" y="2827440"/>
            <a:ext cx="3200040" cy="3123720"/>
          </a:xfrm>
          <a:prstGeom prst="rect">
            <a:avLst/>
          </a:prstGeom>
          <a:solidFill>
            <a:srgbClr val="9ea374">
              <a:alpha val="80000"/>
            </a:srgbClr>
          </a:solidFill>
          <a:ln w="0">
            <a:noFill/>
          </a:ln>
        </p:spPr>
        <p:style>
          <a:lnRef idx="0"/>
          <a:fillRef idx="0"/>
          <a:effectRef idx="0"/>
          <a:fontRef idx="minor"/>
        </p:style>
        <p:txBody>
          <a:bodyPr wrap="none" lIns="90000" rIns="90000" tIns="45000" bIns="45000" anchor="ctr">
            <a:noAutofit/>
          </a:bodyPr>
          <a:p>
            <a:pPr>
              <a:lnSpc>
                <a:spcPct val="100000"/>
              </a:lnSpc>
            </a:pPr>
            <a:endParaRPr b="0" lang="en-US" sz="1800" spc="-1" strike="noStrike">
              <a:solidFill>
                <a:srgbClr val="404040"/>
              </a:solidFill>
              <a:latin typeface="Arial"/>
              <a:ea typeface="ＭＳ Ｐゴシック"/>
            </a:endParaRPr>
          </a:p>
        </p:txBody>
      </p:sp>
      <p:sp>
        <p:nvSpPr>
          <p:cNvPr id="68" name="Rectangle 7"/>
          <p:cNvSpPr/>
          <p:nvPr/>
        </p:nvSpPr>
        <p:spPr>
          <a:xfrm>
            <a:off x="1366920" y="2724120"/>
            <a:ext cx="3200040" cy="3123720"/>
          </a:xfrm>
          <a:prstGeom prst="rect">
            <a:avLst/>
          </a:prstGeom>
          <a:solidFill>
            <a:schemeClr val="bg1"/>
          </a:solidFill>
          <a:ln w="9525">
            <a:solidFill>
              <a:srgbClr val="000000"/>
            </a:solidFill>
            <a:miter/>
          </a:ln>
        </p:spPr>
        <p:style>
          <a:lnRef idx="0"/>
          <a:fillRef idx="0"/>
          <a:effectRef idx="0"/>
          <a:fontRef idx="minor"/>
        </p:style>
        <p:txBody>
          <a:bodyPr wrap="none" lIns="90000" rIns="90000" tIns="45000" bIns="45000" anchor="ctr">
            <a:noAutofit/>
          </a:bodyPr>
          <a:p>
            <a:pPr>
              <a:lnSpc>
                <a:spcPct val="100000"/>
              </a:lnSpc>
            </a:pPr>
            <a:endParaRPr b="0" lang="en-US" sz="1800" spc="-1" strike="noStrike">
              <a:solidFill>
                <a:srgbClr val="404040"/>
              </a:solidFill>
              <a:latin typeface="Arial"/>
              <a:ea typeface="ＭＳ Ｐゴシック"/>
            </a:endParaRPr>
          </a:p>
        </p:txBody>
      </p:sp>
      <p:pic>
        <p:nvPicPr>
          <p:cNvPr id="69" name="Picture 2" descr="Text&#10;&#10;Description automatically generated"/>
          <p:cNvPicPr/>
          <p:nvPr/>
        </p:nvPicPr>
        <p:blipFill>
          <a:blip r:embed="rId1"/>
          <a:stretch/>
        </p:blipFill>
        <p:spPr>
          <a:xfrm>
            <a:off x="1890720" y="3381480"/>
            <a:ext cx="2152440" cy="1809360"/>
          </a:xfrm>
          <a:prstGeom prst="rect">
            <a:avLst/>
          </a:prstGeom>
          <a:ln w="0">
            <a:noFill/>
          </a:ln>
        </p:spPr>
      </p:pic>
      <p:pic>
        <p:nvPicPr>
          <p:cNvPr id="70" name="Picture 5" descr="A picture containing text&#10;&#10;Description automatically generated"/>
          <p:cNvPicPr/>
          <p:nvPr/>
        </p:nvPicPr>
        <p:blipFill>
          <a:blip r:embed="rId2"/>
          <a:stretch/>
        </p:blipFill>
        <p:spPr>
          <a:xfrm>
            <a:off x="704880" y="1544760"/>
            <a:ext cx="1333080" cy="952200"/>
          </a:xfrm>
          <a:prstGeom prst="rect">
            <a:avLst/>
          </a:prstGeom>
          <a:ln w="0">
            <a:noFill/>
          </a:ln>
        </p:spPr>
      </p:pic>
      <p:sp>
        <p:nvSpPr>
          <p:cNvPr id="71" name="Text Box 4"/>
          <p:cNvSpPr/>
          <p:nvPr/>
        </p:nvSpPr>
        <p:spPr>
          <a:xfrm>
            <a:off x="2362320" y="1697040"/>
            <a:ext cx="8457840" cy="638280"/>
          </a:xfrm>
          <a:prstGeom prst="rect">
            <a:avLst/>
          </a:prstGeom>
          <a:noFill/>
          <a:ln w="0">
            <a:noFill/>
          </a:ln>
        </p:spPr>
        <p:style>
          <a:lnRef idx="0"/>
          <a:fillRef idx="0"/>
          <a:effectRef idx="0"/>
          <a:fontRef idx="minor"/>
        </p:style>
        <p:txBody>
          <a:bodyPr lIns="90000" rIns="90000" tIns="45000" bIns="45000" anchor="t">
            <a:spAutoFit/>
          </a:bodyPr>
          <a:p>
            <a:pPr>
              <a:lnSpc>
                <a:spcPct val="100000"/>
              </a:lnSpc>
              <a:spcBef>
                <a:spcPts val="1800"/>
              </a:spcBef>
            </a:pPr>
            <a:r>
              <a:rPr b="0" lang="en-US" sz="3600" spc="-1" strike="noStrike">
                <a:solidFill>
                  <a:srgbClr val="404040"/>
                </a:solidFill>
                <a:latin typeface="Arial"/>
                <a:ea typeface="ＭＳ Ｐゴシック"/>
              </a:rPr>
              <a:t>Napa Valley Farmworker Foundation</a:t>
            </a:r>
            <a:endParaRPr b="0" lang="en-US" sz="36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3" dur="indefinite" restart="never" nodeType="tmRoot">
          <p:childTnLst>
            <p:seq>
              <p:cTn id="94" dur="indefinite" nodeType="mainSeq">
                <p:childTnLst>
                  <p:par>
                    <p:cTn id="95" nodeType="clickEffect" fill="hold">
                      <p:stCondLst>
                        <p:cond delay="indefinite"/>
                      </p:stCondLst>
                      <p:childTnLst>
                        <p:par>
                          <p:cTn id="96" nodeType="withEffect" fill="hold">
                            <p:stCondLst>
                              <p:cond delay="0"/>
                            </p:stCondLst>
                            <p:childTnLst>
                              <p:par>
                                <p:cTn id="97" nodeType="clickEffect" fill="hold" presetClass="entr" presetID="9">
                                  <p:stCondLst>
                                    <p:cond delay="0"/>
                                  </p:stCondLst>
                                  <p:childTnLst>
                                    <p:set>
                                      <p:cBhvr>
                                        <p:cTn id="98" dur="1" fill="hold">
                                          <p:stCondLst>
                                            <p:cond delay="0"/>
                                          </p:stCondLst>
                                        </p:cTn>
                                        <p:tgtEl>
                                          <p:spTgt spid="67"/>
                                        </p:tgtEl>
                                        <p:attrNameLst>
                                          <p:attrName>style.visibility</p:attrName>
                                        </p:attrNameLst>
                                      </p:cBhvr>
                                      <p:to>
                                        <p:strVal val="visible"/>
                                      </p:to>
                                    </p:set>
                                    <p:animEffect filter="dissolve" transition="in">
                                      <p:cBhvr additive="repl">
                                        <p:cTn id="99" dur="500"/>
                                        <p:tgtEl>
                                          <p:spTgt spid="67"/>
                                        </p:tgtEl>
                                      </p:cBhvr>
                                    </p:animEffect>
                                  </p:childTnLst>
                                </p:cTn>
                              </p:par>
                              <p:par>
                                <p:cTn id="100" nodeType="withEffect" fill="hold" presetClass="entr" presetID="9">
                                  <p:stCondLst>
                                    <p:cond delay="0"/>
                                  </p:stCondLst>
                                  <p:childTnLst>
                                    <p:set>
                                      <p:cBhvr>
                                        <p:cTn id="101" dur="1" fill="hold">
                                          <p:stCondLst>
                                            <p:cond delay="0"/>
                                          </p:stCondLst>
                                        </p:cTn>
                                        <p:tgtEl>
                                          <p:spTgt spid="68"/>
                                        </p:tgtEl>
                                        <p:attrNameLst>
                                          <p:attrName>style.visibility</p:attrName>
                                        </p:attrNameLst>
                                      </p:cBhvr>
                                      <p:to>
                                        <p:strVal val="visible"/>
                                      </p:to>
                                    </p:set>
                                    <p:animEffect filter="dissolve" transition="in">
                                      <p:cBhvr additive="repl">
                                        <p:cTn id="102" dur="500"/>
                                        <p:tgtEl>
                                          <p:spTgt spid="68"/>
                                        </p:tgtEl>
                                      </p:cBhvr>
                                    </p:animEffect>
                                  </p:childTnLst>
                                </p:cTn>
                              </p:par>
                            </p:childTnLst>
                          </p:cTn>
                        </p:par>
                      </p:childTnLst>
                    </p:cTn>
                  </p:par>
                  <p:par>
                    <p:cTn id="103" nodeType="clickEffect" fill="hold">
                      <p:stCondLst>
                        <p:cond delay="indefinite"/>
                      </p:stCondLst>
                      <p:childTnLst>
                        <p:par>
                          <p:cTn id="104" nodeType="withEffect" fill="hold">
                            <p:stCondLst>
                              <p:cond delay="0"/>
                            </p:stCondLst>
                            <p:childTnLst>
                              <p:par>
                                <p:cTn id="105" nodeType="clickEffect" fill="hold" presetClass="entr" presetID="3" presetSubtype="10">
                                  <p:stCondLst>
                                    <p:cond delay="0"/>
                                  </p:stCondLst>
                                  <p:childTnLst>
                                    <p:set>
                                      <p:cBhvr>
                                        <p:cTn id="106" dur="1" fill="hold">
                                          <p:stCondLst>
                                            <p:cond delay="0"/>
                                          </p:stCondLst>
                                        </p:cTn>
                                        <p:tgtEl>
                                          <p:spTgt spid="71"/>
                                        </p:tgtEl>
                                        <p:attrNameLst>
                                          <p:attrName>style.visibility</p:attrName>
                                        </p:attrNameLst>
                                      </p:cBhvr>
                                      <p:to>
                                        <p:strVal val="visible"/>
                                      </p:to>
                                    </p:set>
                                    <p:animEffect filter="blinds(horizontal)" transition="in">
                                      <p:cBhvr additive="repl">
                                        <p:cTn id="107" dur="5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Text Box 4"/>
          <p:cNvSpPr/>
          <p:nvPr/>
        </p:nvSpPr>
        <p:spPr>
          <a:xfrm>
            <a:off x="838080" y="1371600"/>
            <a:ext cx="7121160" cy="638280"/>
          </a:xfrm>
          <a:prstGeom prst="rect">
            <a:avLst/>
          </a:prstGeom>
          <a:noFill/>
          <a:ln w="0">
            <a:noFill/>
          </a:ln>
        </p:spPr>
        <p:style>
          <a:lnRef idx="0"/>
          <a:fillRef idx="0"/>
          <a:effectRef idx="0"/>
          <a:fontRef idx="minor"/>
        </p:style>
        <p:txBody>
          <a:bodyPr lIns="90000" rIns="90000" tIns="45000" bIns="45000" anchor="t">
            <a:spAutoFit/>
          </a:bodyPr>
          <a:p>
            <a:pPr>
              <a:lnSpc>
                <a:spcPct val="100000"/>
              </a:lnSpc>
              <a:spcBef>
                <a:spcPts val="1800"/>
              </a:spcBef>
            </a:pPr>
            <a:r>
              <a:rPr b="0" lang="en-US" sz="3600" spc="-1" strike="noStrike">
                <a:solidFill>
                  <a:srgbClr val="404040"/>
                </a:solidFill>
                <a:latin typeface="Arial"/>
                <a:ea typeface="ＭＳ Ｐゴシック"/>
              </a:rPr>
              <a:t>Building Community</a:t>
            </a:r>
            <a:endParaRPr b="0" lang="en-US" sz="3600" spc="-1" strike="noStrike">
              <a:solidFill>
                <a:srgbClr val="000000"/>
              </a:solidFill>
              <a:latin typeface="Arial"/>
            </a:endParaRPr>
          </a:p>
        </p:txBody>
      </p:sp>
      <p:sp>
        <p:nvSpPr>
          <p:cNvPr id="73" name="Text Box 5"/>
          <p:cNvSpPr/>
          <p:nvPr/>
        </p:nvSpPr>
        <p:spPr>
          <a:xfrm>
            <a:off x="914400" y="2514600"/>
            <a:ext cx="11048760" cy="3296520"/>
          </a:xfrm>
          <a:prstGeom prst="rect">
            <a:avLst/>
          </a:prstGeom>
          <a:noFill/>
          <a:ln w="0">
            <a:noFill/>
          </a:ln>
        </p:spPr>
        <p:style>
          <a:lnRef idx="0"/>
          <a:fillRef idx="0"/>
          <a:effectRef idx="0"/>
          <a:fontRef idx="minor"/>
        </p:style>
        <p:txBody>
          <a:bodyPr lIns="90000" rIns="90000" tIns="45000" bIns="45000" anchor="t">
            <a:spAutoFit/>
          </a:bodyPr>
          <a:p>
            <a:pPr marL="216000" indent="-216000">
              <a:lnSpc>
                <a:spcPct val="150000"/>
              </a:lnSpc>
              <a:spcBef>
                <a:spcPts val="1701"/>
              </a:spcBef>
              <a:buClr>
                <a:srgbClr val="404040"/>
              </a:buClr>
              <a:buSzPct val="85000"/>
              <a:buFont typeface="Symbol" charset="2"/>
              <a:buChar char=""/>
            </a:pPr>
            <a:r>
              <a:rPr b="0" lang="en-US" sz="2800" spc="-1" strike="noStrike">
                <a:solidFill>
                  <a:srgbClr val="404040"/>
                </a:solidFill>
                <a:latin typeface="Arial"/>
                <a:ea typeface="ＭＳ Ｐゴシック"/>
              </a:rPr>
              <a:t>Connecting different stakeholders withing the community. </a:t>
            </a:r>
            <a:endParaRPr b="0" lang="en-US" sz="2800" spc="-1" strike="noStrike">
              <a:solidFill>
                <a:srgbClr val="000000"/>
              </a:solidFill>
              <a:latin typeface="Arial"/>
            </a:endParaRPr>
          </a:p>
          <a:p>
            <a:pPr marL="216000" indent="-216000">
              <a:lnSpc>
                <a:spcPct val="150000"/>
              </a:lnSpc>
              <a:spcBef>
                <a:spcPts val="1701"/>
              </a:spcBef>
              <a:buClr>
                <a:srgbClr val="404040"/>
              </a:buClr>
              <a:buSzPct val="85000"/>
              <a:buFont typeface="Symbol" charset="2"/>
              <a:buChar char=""/>
            </a:pPr>
            <a:r>
              <a:rPr b="0" lang="en-US" sz="2800" spc="-1" strike="noStrike">
                <a:solidFill>
                  <a:srgbClr val="404040"/>
                </a:solidFill>
                <a:latin typeface="Arial"/>
                <a:ea typeface="ＭＳ Ｐゴシック"/>
              </a:rPr>
              <a:t>Education and professional development for vineyard workers.</a:t>
            </a:r>
            <a:endParaRPr b="0" lang="en-US" sz="2800" spc="-1" strike="noStrike">
              <a:solidFill>
                <a:srgbClr val="000000"/>
              </a:solidFill>
              <a:latin typeface="Arial"/>
            </a:endParaRPr>
          </a:p>
          <a:p>
            <a:pPr marL="216000" indent="-216000">
              <a:lnSpc>
                <a:spcPct val="150000"/>
              </a:lnSpc>
              <a:spcBef>
                <a:spcPts val="1701"/>
              </a:spcBef>
              <a:buClr>
                <a:srgbClr val="404040"/>
              </a:buClr>
              <a:buSzPct val="85000"/>
              <a:buFont typeface="Symbol" charset="2"/>
              <a:buChar char=""/>
            </a:pPr>
            <a:r>
              <a:rPr b="0" lang="en-US" sz="2800" spc="-1" strike="noStrike">
                <a:solidFill>
                  <a:srgbClr val="404040"/>
                </a:solidFill>
                <a:latin typeface="Arial"/>
                <a:ea typeface="ＭＳ Ｐゴシック"/>
              </a:rPr>
              <a:t> </a:t>
            </a:r>
            <a:r>
              <a:rPr b="0" lang="en-US" sz="2800" spc="-1" strike="noStrike">
                <a:solidFill>
                  <a:srgbClr val="404040"/>
                </a:solidFill>
                <a:latin typeface="Arial"/>
                <a:ea typeface="ＭＳ Ｐゴシック"/>
              </a:rPr>
              <a:t>Cultivating a sense of pride for future leaders.</a:t>
            </a:r>
            <a:endParaRPr b="0" lang="en-US" sz="2800" spc="-1" strike="noStrike">
              <a:solidFill>
                <a:srgbClr val="000000"/>
              </a:solidFill>
              <a:latin typeface="Arial"/>
            </a:endParaRPr>
          </a:p>
          <a:p>
            <a:pPr>
              <a:lnSpc>
                <a:spcPct val="150000"/>
              </a:lnSpc>
              <a:spcBef>
                <a:spcPts val="1701"/>
              </a:spcBef>
            </a:pP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08" dur="indefinite" restart="never" nodeType="tmRoot">
          <p:childTnLst>
            <p:seq>
              <p:cTn id="109" dur="indefinite" nodeType="mainSeq">
                <p:childTnLst>
                  <p:par>
                    <p:cTn id="110" nodeType="clickEffect" fill="hold">
                      <p:stCondLst>
                        <p:cond delay="indefinite"/>
                      </p:stCondLst>
                      <p:childTnLst>
                        <p:par>
                          <p:cTn id="111" nodeType="withEffect" fill="hold">
                            <p:stCondLst>
                              <p:cond delay="0"/>
                            </p:stCondLst>
                            <p:childTnLst>
                              <p:par>
                                <p:cTn id="112" nodeType="clickEffect" fill="hold" presetClass="entr" presetID="16" presetSubtype="26">
                                  <p:stCondLst>
                                    <p:cond delay="0"/>
                                  </p:stCondLst>
                                  <p:childTnLst>
                                    <p:set>
                                      <p:cBhvr>
                                        <p:cTn id="113" dur="1" fill="hold">
                                          <p:stCondLst>
                                            <p:cond delay="0"/>
                                          </p:stCondLst>
                                        </p:cTn>
                                        <p:tgtEl>
                                          <p:spTgt spid="72"/>
                                        </p:tgtEl>
                                        <p:attrNameLst>
                                          <p:attrName>style.visibility</p:attrName>
                                        </p:attrNameLst>
                                      </p:cBhvr>
                                      <p:to>
                                        <p:strVal val="visible"/>
                                      </p:to>
                                    </p:set>
                                    <p:animEffect filter="barn(inHorizontal)" transition="in">
                                      <p:cBhvr additive="repl">
                                        <p:cTn id="114" dur="500"/>
                                        <p:tgtEl>
                                          <p:spTgt spid="72"/>
                                        </p:tgtEl>
                                      </p:cBhvr>
                                    </p:animEffect>
                                  </p:childTnLst>
                                </p:cTn>
                              </p:par>
                            </p:childTnLst>
                          </p:cTn>
                        </p:par>
                      </p:childTnLst>
                    </p:cTn>
                  </p:par>
                  <p:par>
                    <p:cTn id="115" nodeType="clickEffect" fill="hold">
                      <p:stCondLst>
                        <p:cond delay="indefinite"/>
                      </p:stCondLst>
                      <p:childTnLst>
                        <p:par>
                          <p:cTn id="116" nodeType="withEffect" fill="hold">
                            <p:stCondLst>
                              <p:cond delay="0"/>
                            </p:stCondLst>
                            <p:childTnLst>
                              <p:par>
                                <p:cTn id="117" nodeType="clickEffect" fill="hold" presetClass="entr" presetID="22" presetSubtype="1">
                                  <p:stCondLst>
                                    <p:cond delay="0"/>
                                  </p:stCondLst>
                                  <p:childTnLst>
                                    <p:set>
                                      <p:cBhvr>
                                        <p:cTn id="118" dur="1" fill="hold">
                                          <p:stCondLst>
                                            <p:cond delay="0"/>
                                          </p:stCondLst>
                                        </p:cTn>
                                        <p:tgtEl>
                                          <p:spTgt spid="73"/>
                                        </p:tgtEl>
                                        <p:attrNameLst>
                                          <p:attrName>style.visibility</p:attrName>
                                        </p:attrNameLst>
                                      </p:cBhvr>
                                      <p:to>
                                        <p:strVal val="visible"/>
                                      </p:to>
                                    </p:set>
                                    <p:animEffect filter="wipe(up)" transition="in">
                                      <p:cBhvr additive="repl">
                                        <p:cTn id="119" dur="5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Text Box 4"/>
          <p:cNvSpPr/>
          <p:nvPr/>
        </p:nvSpPr>
        <p:spPr>
          <a:xfrm>
            <a:off x="380880" y="1371600"/>
            <a:ext cx="10896120" cy="5209920"/>
          </a:xfrm>
          <a:prstGeom prst="rect">
            <a:avLst/>
          </a:prstGeom>
          <a:noFill/>
          <a:ln w="0">
            <a:noFill/>
          </a:ln>
        </p:spPr>
        <p:style>
          <a:lnRef idx="0"/>
          <a:fillRef idx="0"/>
          <a:effectRef idx="0"/>
          <a:fontRef idx="minor"/>
        </p:style>
        <p:txBody>
          <a:bodyPr lIns="90000" rIns="90000" tIns="45000" bIns="45000" anchor="t">
            <a:spAutoFit/>
          </a:bodyPr>
          <a:p>
            <a:pPr>
              <a:lnSpc>
                <a:spcPct val="100000"/>
              </a:lnSpc>
              <a:spcBef>
                <a:spcPts val="1800"/>
              </a:spcBef>
            </a:pPr>
            <a:r>
              <a:rPr b="0" lang="en-US" sz="3600" spc="-1" strike="noStrike">
                <a:solidFill>
                  <a:srgbClr val="404040"/>
                </a:solidFill>
                <a:latin typeface="Arial"/>
                <a:ea typeface="ＭＳ Ｐゴシック"/>
              </a:rPr>
              <a:t>Resources</a:t>
            </a:r>
            <a:endParaRPr b="0" lang="en-US" sz="36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www.napagrowers.org</a:t>
            </a: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www.farmworkerfoundation.org</a:t>
            </a:r>
            <a:r>
              <a:rPr b="0" lang="en-US" sz="2400" spc="-1" strike="noStrike">
                <a:solidFill>
                  <a:srgbClr val="404040"/>
                </a:solidFill>
                <a:latin typeface="Arial"/>
                <a:ea typeface="ＭＳ Ｐゴシック"/>
              </a:rPr>
              <a:t>	</a:t>
            </a:r>
            <a:endParaRPr b="0" lang="en-US" sz="2400" spc="-1" strike="noStrike">
              <a:solidFill>
                <a:srgbClr val="000000"/>
              </a:solidFill>
              <a:latin typeface="Arial"/>
            </a:endParaRPr>
          </a:p>
          <a:p>
            <a:pPr>
              <a:lnSpc>
                <a:spcPct val="100000"/>
              </a:lnSpc>
            </a:pP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info@napagrowers.org </a:t>
            </a: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info@farmworkerfoundation.org </a:t>
            </a:r>
            <a:endParaRPr b="0" lang="en-US" sz="2400" spc="-1" strike="noStrike">
              <a:solidFill>
                <a:srgbClr val="000000"/>
              </a:solidFill>
              <a:latin typeface="Arial"/>
            </a:endParaRPr>
          </a:p>
          <a:p>
            <a:pPr>
              <a:lnSpc>
                <a:spcPct val="100000"/>
              </a:lnSpc>
            </a:pPr>
            <a:endParaRPr b="0" lang="en-US" sz="2800" spc="-1" strike="noStrike">
              <a:solidFill>
                <a:srgbClr val="000000"/>
              </a:solidFill>
              <a:latin typeface="Arial"/>
            </a:endParaRPr>
          </a:p>
          <a:p>
            <a:pPr>
              <a:lnSpc>
                <a:spcPct val="100000"/>
              </a:lnSpc>
            </a:pPr>
            <a:endParaRPr b="0" lang="en-US" sz="2800" spc="-1" strike="noStrike">
              <a:solidFill>
                <a:srgbClr val="000000"/>
              </a:solidFill>
              <a:latin typeface="Arial"/>
            </a:endParaRPr>
          </a:p>
          <a:p>
            <a:pPr>
              <a:lnSpc>
                <a:spcPct val="100000"/>
              </a:lnSpc>
            </a:pPr>
            <a:r>
              <a:rPr b="0" lang="en-US" sz="2800" spc="-1" strike="noStrike">
                <a:solidFill>
                  <a:srgbClr val="404040"/>
                </a:solidFill>
                <a:latin typeface="Arial"/>
                <a:ea typeface="ＭＳ Ｐゴシック"/>
              </a:rPr>
              <a:t>	</a:t>
            </a:r>
            <a:r>
              <a:rPr b="0" lang="en-US" sz="2800" spc="-1" strike="noStrike">
                <a:solidFill>
                  <a:srgbClr val="404040"/>
                </a:solidFill>
                <a:latin typeface="Arial"/>
                <a:ea typeface="ＭＳ Ｐゴシック"/>
              </a:rPr>
              <a:t>	</a:t>
            </a:r>
            <a:r>
              <a:rPr b="0" lang="en-US" sz="2800" spc="-1" strike="noStrike">
                <a:solidFill>
                  <a:srgbClr val="404040"/>
                </a:solidFill>
                <a:latin typeface="Arial"/>
                <a:ea typeface="ＭＳ Ｐゴシック"/>
              </a:rPr>
              <a:t>	</a:t>
            </a:r>
            <a:r>
              <a:rPr b="0" lang="en-US" sz="2800" spc="-1" strike="noStrike">
                <a:solidFill>
                  <a:srgbClr val="404040"/>
                </a:solidFill>
                <a:latin typeface="Arial"/>
                <a:ea typeface="ＭＳ Ｐゴシック"/>
              </a:rPr>
              <a:t>	</a:t>
            </a:r>
            <a:r>
              <a:rPr b="0" lang="en-US" sz="2400" spc="-1" strike="noStrike">
                <a:solidFill>
                  <a:srgbClr val="404040"/>
                </a:solidFill>
                <a:latin typeface="Arial"/>
                <a:ea typeface="ＭＳ Ｐゴシック"/>
              </a:rPr>
              <a:t>www.farmworkerfoundation.org/fields-of-opportunity</a:t>
            </a:r>
            <a:endParaRPr b="0" lang="en-US" sz="2400" spc="-1" strike="noStrike">
              <a:solidFill>
                <a:srgbClr val="000000"/>
              </a:solidFill>
              <a:latin typeface="Arial"/>
            </a:endParaRPr>
          </a:p>
          <a:p>
            <a:pPr>
              <a:lnSpc>
                <a:spcPct val="100000"/>
              </a:lnSpc>
            </a:pPr>
            <a:endParaRPr b="0" lang="en-US" sz="2400" spc="-1" strike="noStrike">
              <a:solidFill>
                <a:srgbClr val="000000"/>
              </a:solidFill>
              <a:latin typeface="Arial"/>
            </a:endParaRPr>
          </a:p>
          <a:p>
            <a:pPr>
              <a:lnSpc>
                <a:spcPct val="100000"/>
              </a:lnSpc>
            </a:pPr>
            <a:r>
              <a:rPr b="0" lang="en-US" sz="2400" spc="-1" strike="noStrike">
                <a:solidFill>
                  <a:srgbClr val="404040"/>
                </a:solidFill>
                <a:latin typeface="Arial"/>
                <a:ea typeface="ＭＳ Ｐゴシック"/>
              </a:rPr>
              <a:t> </a:t>
            </a:r>
            <a:endParaRPr b="0" lang="en-US" sz="2400" spc="-1" strike="noStrike">
              <a:solidFill>
                <a:srgbClr val="000000"/>
              </a:solidFill>
              <a:latin typeface="Arial"/>
            </a:endParaRPr>
          </a:p>
        </p:txBody>
      </p:sp>
      <p:pic>
        <p:nvPicPr>
          <p:cNvPr id="75" name="Picture 5" descr="A picture containing text&#10;&#10;Description automatically generated"/>
          <p:cNvPicPr/>
          <p:nvPr/>
        </p:nvPicPr>
        <p:blipFill>
          <a:blip r:embed="rId1"/>
          <a:stretch/>
        </p:blipFill>
        <p:spPr>
          <a:xfrm>
            <a:off x="7086600" y="2238480"/>
            <a:ext cx="1980720" cy="1415520"/>
          </a:xfrm>
          <a:prstGeom prst="rect">
            <a:avLst/>
          </a:prstGeom>
          <a:ln w="0">
            <a:noFill/>
          </a:ln>
        </p:spPr>
      </p:pic>
      <p:pic>
        <p:nvPicPr>
          <p:cNvPr id="76" name="Picture 2" descr="Logo&#10;&#10;Description automatically generated"/>
          <p:cNvPicPr/>
          <p:nvPr/>
        </p:nvPicPr>
        <p:blipFill>
          <a:blip r:embed="rId2"/>
          <a:stretch/>
        </p:blipFill>
        <p:spPr>
          <a:xfrm>
            <a:off x="2054160" y="2243160"/>
            <a:ext cx="1677600" cy="1410840"/>
          </a:xfrm>
          <a:prstGeom prst="rect">
            <a:avLst/>
          </a:prstGeom>
          <a:ln w="0">
            <a:noFill/>
          </a:ln>
        </p:spPr>
      </p:pic>
      <p:pic>
        <p:nvPicPr>
          <p:cNvPr id="77" name="Picture 2" descr="Text&#10;&#10;Description automatically generated"/>
          <p:cNvPicPr/>
          <p:nvPr/>
        </p:nvPicPr>
        <p:blipFill>
          <a:blip r:embed="rId3"/>
          <a:stretch/>
        </p:blipFill>
        <p:spPr>
          <a:xfrm>
            <a:off x="2058840" y="4876920"/>
            <a:ext cx="1750680" cy="1471320"/>
          </a:xfrm>
          <a:prstGeom prst="rect">
            <a:avLst/>
          </a:prstGeom>
          <a:ln w="0">
            <a:noFill/>
          </a:ln>
        </p:spPr>
      </p:pic>
    </p:spTree>
  </p:cSld>
  <mc:AlternateContent>
    <mc:Choice Requires="p14">
      <p:transition spd="slow" p14:dur="2000"/>
    </mc:Choice>
    <mc:Fallback>
      <p:transition spd="slow"/>
    </mc:Fallback>
  </mc:AlternateContent>
  <p:timing>
    <p:tnLst>
      <p:par>
        <p:cTn id="120" dur="indefinite" restart="never" nodeType="tmRoot">
          <p:childTnLst>
            <p:seq>
              <p:cTn id="121" dur="indefinite" nodeType="mainSeq">
                <p:childTnLst>
                  <p:par>
                    <p:cTn id="122" nodeType="clickEffect" fill="hold">
                      <p:stCondLst>
                        <p:cond delay="indefinite"/>
                      </p:stCondLst>
                      <p:childTnLst>
                        <p:par>
                          <p:cTn id="123" nodeType="withEffect" fill="hold">
                            <p:stCondLst>
                              <p:cond delay="0"/>
                            </p:stCondLst>
                            <p:childTnLst>
                              <p:par>
                                <p:cTn id="124" nodeType="clickEffect" fill="hold" presetClass="entr" presetID="16" presetSubtype="26">
                                  <p:stCondLst>
                                    <p:cond delay="0"/>
                                  </p:stCondLst>
                                  <p:childTnLst>
                                    <p:set>
                                      <p:cBhvr>
                                        <p:cTn id="125" dur="1" fill="hold">
                                          <p:stCondLst>
                                            <p:cond delay="0"/>
                                          </p:stCondLst>
                                        </p:cTn>
                                        <p:tgtEl>
                                          <p:spTgt spid="74"/>
                                        </p:tgtEl>
                                        <p:attrNameLst>
                                          <p:attrName>style.visibility</p:attrName>
                                        </p:attrNameLst>
                                      </p:cBhvr>
                                      <p:to>
                                        <p:strVal val="visible"/>
                                      </p:to>
                                    </p:set>
                                    <p:animEffect filter="barn(inHorizontal)" transition="in">
                                      <p:cBhvr additive="repl">
                                        <p:cTn id="126" dur="500"/>
                                        <p:tgtEl>
                                          <p:spTgt spid="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_rels/item4.xml.rels><?xml version="1.0" encoding="UTF-8"?>
<Relationships xmlns="http://schemas.openxmlformats.org/package/2006/relationships"><Relationship Id="rId1" Type="http://schemas.openxmlformats.org/officeDocument/2006/relationships/customXmlProps" Target="itemProps4.xml"/>
</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1529E37F0B6844BE581A8E5E57E09C" ma:contentTypeVersion="18" ma:contentTypeDescription="Create a new document." ma:contentTypeScope="" ma:versionID="08c6fddadf1189197cc777c37ced5543">
  <xsd:schema xmlns:xsd="http://www.w3.org/2001/XMLSchema" xmlns:xs="http://www.w3.org/2001/XMLSchema" xmlns:p="http://schemas.microsoft.com/office/2006/metadata/properties" xmlns:ns1="http://schemas.microsoft.com/sharepoint/v3" xmlns:ns2="986d2df0-7854-4426-a8f5-9e3d3380399b" xmlns:ns3="e9e5e87a-4acd-4530-9121-52987b7c744c" targetNamespace="http://schemas.microsoft.com/office/2006/metadata/properties" ma:root="true" ma:fieldsID="d8999b6ad0a3452e7aea4bf38c113bff" ns1:_="" ns2:_="" ns3:_="">
    <xsd:import namespace="http://schemas.microsoft.com/sharepoint/v3"/>
    <xsd:import namespace="986d2df0-7854-4426-a8f5-9e3d3380399b"/>
    <xsd:import namespace="e9e5e87a-4acd-4530-9121-52987b7c744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6d2df0-7854-4426-a8f5-9e3d338039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fb13520-43c6-47af-a59c-5077eb3837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e5e87a-4acd-4530-9121-52987b7c744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da5304f-ceeb-441a-b5ea-386044d0c3f1}" ma:internalName="TaxCatchAll" ma:showField="CatchAllData" ma:web="e9e5e87a-4acd-4530-9121-52987b7c744c">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e9e5e87a-4acd-4530-9121-52987b7c744c"/>
    <lcf76f155ced4ddcb4097134ff3c332f xmlns="986d2df0-7854-4426-a8f5-9e3d3380399b">
      <Terms xmlns="http://schemas.microsoft.com/office/infopath/2007/PartnerControls"/>
    </lcf76f155ced4ddcb4097134ff3c332f>
    <_ip_UnifiedCompliancePolicyProperties xmlns="http://schemas.microsoft.com/sharepoint/v3" xsi:nil="true"/>
  </documentManagement>
</p:properties>
</file>

<file path=customXml/itemProps1.xml><?xml version="1.0" encoding="utf-8"?>
<ds:datastoreItem xmlns:ds="http://schemas.openxmlformats.org/officeDocument/2006/customXml" ds:itemID="{20EBDA5A-0D92-4A8E-BDEF-71C9F80DC838}">
  <ds:schemaRefs>
    <ds:schemaRef ds:uri="http://schemas.microsoft.com/office/2006/metadata/longProperties"/>
  </ds:schemaRefs>
</ds:datastoreItem>
</file>

<file path=customXml/itemProps2.xml><?xml version="1.0" encoding="utf-8"?>
<ds:datastoreItem xmlns:ds="http://schemas.openxmlformats.org/officeDocument/2006/customXml" ds:itemID="{53F6ABB9-E6AA-46EF-8021-978D20319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6d2df0-7854-4426-a8f5-9e3d3380399b"/>
    <ds:schemaRef ds:uri="e9e5e87a-4acd-4530-9121-52987b7c7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F3C5CF-5355-47BD-A594-90825089FBD5}">
  <ds:schemaRefs>
    <ds:schemaRef ds:uri="http://schemas.microsoft.com/sharepoint/v3/contenttype/forms"/>
  </ds:schemaRefs>
</ds:datastoreItem>
</file>

<file path=customXml/itemProps4.xml><?xml version="1.0" encoding="utf-8"?>
<ds:datastoreItem xmlns:ds="http://schemas.openxmlformats.org/officeDocument/2006/customXml" ds:itemID="{55933BE9-1637-466B-9F32-BA2755B5B9CD}">
  <ds:schemaRefs>
    <ds:schemaRef ds:uri="http://schemas.microsoft.com/office/2006/metadata/properties"/>
    <ds:schemaRef ds:uri="http://schemas.microsoft.com/office/infopath/2007/PartnerControls"/>
    <ds:schemaRef ds:uri="http://schemas.microsoft.com/sharepoint/v3"/>
    <ds:schemaRef ds:uri="e9e5e87a-4acd-4530-9121-52987b7c744c"/>
    <ds:schemaRef ds:uri="986d2df0-7854-4426-a8f5-9e3d3380399b"/>
  </ds:schemaRefs>
</ds:datastoreItem>
</file>

<file path=docProps/app.xml><?xml version="1.0" encoding="utf-8"?>
<Properties xmlns="http://schemas.openxmlformats.org/officeDocument/2006/extended-properties" xmlns:vt="http://schemas.openxmlformats.org/officeDocument/2006/docPropsVTypes">
  <Template/>
  <TotalTime>0</TotalTime>
  <Application>LibreOffice/7.4.4.2$Linux_X86_64 LibreOffice_project/40$Build-2</Application>
  <AppVersion>15.0000</AppVersion>
  <Words>542</Words>
  <Paragraphs>84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2008-09-25T23:33:29Z</dcterms:created>
  <dc:creator/>
  <dc:description/>
  <dc:language>en-US</dc:language>
  <cp:lastModifiedBy/>
  <dcterms:modified xsi:type="dcterms:W3CDTF">2023-02-03T22:26:33Z</dcterms:modified>
  <cp:revision>89</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3</vt:r8>
  </property>
  <property fmtid="{D5CDD505-2E9C-101B-9397-08002B2CF9AE}" pid="3" name="Order">
    <vt:lpwstr>12476800.0000000</vt:lpwstr>
  </property>
  <property fmtid="{D5CDD505-2E9C-101B-9397-08002B2CF9AE}" pid="4" name="PresentationFormat">
    <vt:lpwstr>Widescreen</vt:lpwstr>
  </property>
  <property fmtid="{D5CDD505-2E9C-101B-9397-08002B2CF9AE}" pid="5" name="Slides">
    <vt:r8>9</vt:r8>
  </property>
  <property fmtid="{D5CDD505-2E9C-101B-9397-08002B2CF9AE}" pid="6" name="TaxCatchAll">
    <vt:lpwstr/>
  </property>
  <property fmtid="{D5CDD505-2E9C-101B-9397-08002B2CF9AE}" pid="7" name="_ip_UnifiedCompliancePolicyProperties">
    <vt:lpwstr/>
  </property>
  <property fmtid="{D5CDD505-2E9C-101B-9397-08002B2CF9AE}" pid="8" name="_ip_UnifiedCompliancePolicyUIAction">
    <vt:lpwstr/>
  </property>
  <property fmtid="{D5CDD505-2E9C-101B-9397-08002B2CF9AE}" pid="9" name="display_urn:schemas-microsoft-com:office:office#Author">
    <vt:lpwstr>Daniel Friedlander</vt:lpwstr>
  </property>
  <property fmtid="{D5CDD505-2E9C-101B-9397-08002B2CF9AE}" pid="10" name="display_urn:schemas-microsoft-com:office:office#Editor">
    <vt:lpwstr>Daniel Friedlander</vt:lpwstr>
  </property>
  <property fmtid="{D5CDD505-2E9C-101B-9397-08002B2CF9AE}" pid="11" name="lcf76f155ced4ddcb4097134ff3c332f">
    <vt:lpwstr/>
  </property>
</Properties>
</file>