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1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5EDBCF-AAA3-4EAB-A736-71E6E48697A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03DD957-5D6D-4621-9581-D72020F036C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0767E15-2899-43A1-88D3-7F45FA37A06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001D9F3-38D6-4553-BE38-0F936C84F72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FD41067-5971-433E-80B5-34D5648A3E2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FD4DAC-E735-4532-8AE6-4BB788B03DC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6212DBD-53A1-4C3A-A9E5-8F223108E97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04B6CD9-CAF9-4B2A-A33C-5B420AB8A42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F4BB26-6504-46ED-A1E8-4851C33DD2C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6314C03-CB16-4053-A323-06070382FC0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2C09A8-0356-4F9C-854B-5C9E0E4924A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85A0AF0-40BA-4E81-971F-B5FA9995796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60948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4165560" y="6245280"/>
            <a:ext cx="386028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737560" y="6245280"/>
            <a:ext cx="2844360" cy="4759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A748855-8BB6-4781-8BAD-AB5E27A043C9}" type="slidenum">
              <a:rPr b="0" lang="en-US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4"/>
          <p:cNvSpPr/>
          <p:nvPr/>
        </p:nvSpPr>
        <p:spPr>
          <a:xfrm>
            <a:off x="5638680" y="2895480"/>
            <a:ext cx="609552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3d092f"/>
                </a:solidFill>
                <a:latin typeface="Arial"/>
                <a:ea typeface="ＭＳ Ｐゴシック"/>
              </a:rPr>
              <a:t>Tendencias de consumo</a:t>
            </a:r>
            <a:endParaRPr b="0" lang="en-US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Rectangle 5"/>
          <p:cNvSpPr/>
          <p:nvPr/>
        </p:nvSpPr>
        <p:spPr>
          <a:xfrm>
            <a:off x="5410080" y="3657600"/>
            <a:ext cx="6019560" cy="759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1320" bIns="3132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43" name="Text Box 6"/>
          <p:cNvSpPr/>
          <p:nvPr/>
        </p:nvSpPr>
        <p:spPr>
          <a:xfrm>
            <a:off x="8077320" y="3809880"/>
            <a:ext cx="335232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262626"/>
                </a:solidFill>
                <a:latin typeface="Arial"/>
                <a:ea typeface="ＭＳ Ｐゴシック"/>
              </a:rPr>
              <a:t>Eva Bertran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4"/>
          <p:cNvSpPr/>
          <p:nvPr/>
        </p:nvSpPr>
        <p:spPr>
          <a:xfrm>
            <a:off x="838080" y="1415880"/>
            <a:ext cx="1021032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Dra. Cristina Pino Villar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Enóloga- Bodegas de Santo Tomás (Valle de Guadalupe, México)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Rectangle 6"/>
          <p:cNvSpPr/>
          <p:nvPr/>
        </p:nvSpPr>
        <p:spPr>
          <a:xfrm>
            <a:off x="990720" y="2666880"/>
            <a:ext cx="3200040" cy="3123720"/>
          </a:xfrm>
          <a:prstGeom prst="rect">
            <a:avLst/>
          </a:prstGeom>
          <a:solidFill>
            <a:srgbClr val="9ea374">
              <a:alpha val="8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53" name="Rectangle 7"/>
          <p:cNvSpPr/>
          <p:nvPr/>
        </p:nvSpPr>
        <p:spPr>
          <a:xfrm>
            <a:off x="914400" y="2590920"/>
            <a:ext cx="3200040" cy="3123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54" name="Text Box 9"/>
          <p:cNvSpPr/>
          <p:nvPr/>
        </p:nvSpPr>
        <p:spPr>
          <a:xfrm>
            <a:off x="4267080" y="2590920"/>
            <a:ext cx="6857640" cy="338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Licenciada en Enología por la Facultad de Ciencias - Universidad de Extremadura 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Ingeniero Agrónomo- Universidad de Ávila.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Doctorado (PhD) en Enología - Universidad Politécnica de Madrid, Cum Laude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Maestría en Viticultura - Universidad de Extremadura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Profesora y publicado varios artículos en prestigiosas revistas científicas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Desde 2011 en México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adroTexto 10"/>
          <p:cNvSpPr/>
          <p:nvPr/>
        </p:nvSpPr>
        <p:spPr>
          <a:xfrm>
            <a:off x="6615360" y="4841280"/>
            <a:ext cx="149004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3para1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Box 4"/>
          <p:cNvSpPr/>
          <p:nvPr/>
        </p:nvSpPr>
        <p:spPr>
          <a:xfrm>
            <a:off x="838080" y="1369080"/>
            <a:ext cx="10438920" cy="98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Gloria Collell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en-US" sz="18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International Wine Manager- Group Freixenet (Penedès,España)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Text Box 5"/>
          <p:cNvSpPr/>
          <p:nvPr/>
        </p:nvSpPr>
        <p:spPr>
          <a:xfrm>
            <a:off x="4419720" y="2514600"/>
            <a:ext cx="7238520" cy="431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599"/>
              </a:spcBef>
            </a:pPr>
            <a:r>
              <a:rPr b="0" lang="es-E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De abogado, a enóloga, a marketing, a enóloga/marketing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9"/>
              </a:spcBef>
            </a:pPr>
            <a:r>
              <a:rPr b="0" lang="es-E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Licenciada en viticultura y enología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9"/>
              </a:spcBef>
            </a:pPr>
            <a:r>
              <a:rPr b="0" lang="es-E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Master of Wine (2 año)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9"/>
              </a:spcBef>
            </a:pPr>
            <a:r>
              <a:rPr b="0" lang="es-E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“</a:t>
            </a:r>
            <a:r>
              <a:rPr b="0" lang="es-ES" sz="32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Las 50 mujeres mas influentes del vino” The Drinks Busines -2012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99"/>
              </a:spcBef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Rectangle 6"/>
          <p:cNvSpPr/>
          <p:nvPr/>
        </p:nvSpPr>
        <p:spPr>
          <a:xfrm>
            <a:off x="990720" y="2514600"/>
            <a:ext cx="3200040" cy="3123720"/>
          </a:xfrm>
          <a:prstGeom prst="rect">
            <a:avLst/>
          </a:prstGeom>
          <a:solidFill>
            <a:srgbClr val="9ea374">
              <a:alpha val="8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  <p:sp>
        <p:nvSpPr>
          <p:cNvPr id="59" name="Rectangle 7"/>
          <p:cNvSpPr/>
          <p:nvPr/>
        </p:nvSpPr>
        <p:spPr>
          <a:xfrm>
            <a:off x="914400" y="2438280"/>
            <a:ext cx="3200040" cy="3123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404040"/>
              </a:solidFill>
              <a:latin typeface="Arial"/>
              <a:ea typeface="ＭＳ Ｐゴシック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nodeType="clickEffect" fill="hold">
                      <p:stCondLst>
                        <p:cond delay="indefinite"/>
                      </p:stCondLst>
                      <p:childTnLst>
                        <p:par>
                          <p:cTn id="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 Box 4"/>
          <p:cNvSpPr/>
          <p:nvPr/>
        </p:nvSpPr>
        <p:spPr>
          <a:xfrm>
            <a:off x="380880" y="5419800"/>
            <a:ext cx="112773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Todos los vinos se hacen para el consumidor 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chemeClr val="accent3"/>
                </a:solidFill>
                <a:latin typeface="Arial"/>
                <a:ea typeface="ＭＳ Ｐゴシック"/>
              </a:rPr>
              <a:t>Chart Title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Text Box 4"/>
          <p:cNvSpPr/>
          <p:nvPr/>
        </p:nvSpPr>
        <p:spPr>
          <a:xfrm>
            <a:off x="838080" y="1415880"/>
            <a:ext cx="5714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s-E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Quien</a:t>
            </a: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 es el consumidor?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4"/>
          <p:cNvSpPr/>
          <p:nvPr/>
        </p:nvSpPr>
        <p:spPr>
          <a:xfrm>
            <a:off x="762120" y="1295280"/>
            <a:ext cx="103629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Como decide que vino comprar?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Box 4"/>
          <p:cNvSpPr/>
          <p:nvPr/>
        </p:nvSpPr>
        <p:spPr>
          <a:xfrm>
            <a:off x="762120" y="1295280"/>
            <a:ext cx="103629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1800"/>
              </a:spcBef>
            </a:pPr>
            <a:r>
              <a:rPr b="0" lang="en-US" sz="3600" spc="-1" strike="noStrike">
                <a:solidFill>
                  <a:srgbClr val="404040"/>
                </a:solidFill>
                <a:latin typeface="Arial"/>
                <a:ea typeface="ＭＳ Ｐゴシック"/>
              </a:rPr>
              <a:t>Vino tradicional o ”alternativo”?</a:t>
            </a:r>
            <a:endParaRPr b="0" lang="en-US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adroTexto 3"/>
          <p:cNvSpPr/>
          <p:nvPr/>
        </p:nvSpPr>
        <p:spPr>
          <a:xfrm>
            <a:off x="929520" y="1371600"/>
            <a:ext cx="1017540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s-ES" sz="28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Porcentaje de cambio de volumen de consumo de vino en USA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Rectángulo 5"/>
          <p:cNvSpPr/>
          <p:nvPr/>
        </p:nvSpPr>
        <p:spPr>
          <a:xfrm>
            <a:off x="9220320" y="3505320"/>
            <a:ext cx="1523520" cy="2361960"/>
          </a:xfrm>
          <a:prstGeom prst="rect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rial"/>
              <a:ea typeface="ＭＳ Ｐゴシック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529E37F0B6844BE581A8E5E57E09C" ma:contentTypeVersion="18" ma:contentTypeDescription="Create a new document." ma:contentTypeScope="" ma:versionID="08c6fddadf1189197cc777c37ced5543">
  <xsd:schema xmlns:xsd="http://www.w3.org/2001/XMLSchema" xmlns:xs="http://www.w3.org/2001/XMLSchema" xmlns:p="http://schemas.microsoft.com/office/2006/metadata/properties" xmlns:ns1="http://schemas.microsoft.com/sharepoint/v3" xmlns:ns2="986d2df0-7854-4426-a8f5-9e3d3380399b" xmlns:ns3="e9e5e87a-4acd-4530-9121-52987b7c744c" targetNamespace="http://schemas.microsoft.com/office/2006/metadata/properties" ma:root="true" ma:fieldsID="d8999b6ad0a3452e7aea4bf38c113bff" ns1:_="" ns2:_="" ns3:_="">
    <xsd:import namespace="http://schemas.microsoft.com/sharepoint/v3"/>
    <xsd:import namespace="986d2df0-7854-4426-a8f5-9e3d3380399b"/>
    <xsd:import namespace="e9e5e87a-4acd-4530-9121-52987b7c74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d2df0-7854-4426-a8f5-9e3d33803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fb13520-43c6-47af-a59c-5077eb3837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5e87a-4acd-4530-9121-52987b7c744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da5304f-ceeb-441a-b5ea-386044d0c3f1}" ma:internalName="TaxCatchAll" ma:showField="CatchAllData" ma:web="e9e5e87a-4acd-4530-9121-52987b7c74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F3C5CF-5355-47BD-A594-90825089FB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EBDA5A-0D92-4A8E-BDEF-71C9F80DC83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3F6ABB9-E6AA-46EF-8021-978D203191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6d2df0-7854-4426-a8f5-9e3d3380399b"/>
    <ds:schemaRef ds:uri="e9e5e87a-4acd-4530-9121-52987b7c74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11046</TotalTime>
  <Application>LibreOffice/7.4.4.2$Linux_X86_64 LibreOffice_project/40$Build-2</Application>
  <AppVersion>15.0000</AppVersion>
  <Words>164</Words>
  <Paragraphs>25</Paragraphs>
  <Company>ASEV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2008-09-25T23:33:29Z</dcterms:created>
  <dc:creator>stephanie</dc:creator>
  <dc:description/>
  <dc:language>en-US</dc:language>
  <cp:lastModifiedBy>Jerry Sypkens</cp:lastModifiedBy>
  <dcterms:modified xsi:type="dcterms:W3CDTF">2023-02-04T00:03:11Z</dcterms:modified>
  <cp:revision>37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12476800.0000000</vt:lpwstr>
  </property>
  <property fmtid="{D5CDD505-2E9C-101B-9397-08002B2CF9AE}" pid="3" name="PresentationFormat">
    <vt:lpwstr>Widescreen</vt:lpwstr>
  </property>
  <property fmtid="{D5CDD505-2E9C-101B-9397-08002B2CF9AE}" pid="4" name="Slides">
    <vt:r8>14</vt:r8>
  </property>
  <property fmtid="{D5CDD505-2E9C-101B-9397-08002B2CF9AE}" pid="5" name="display_urn:schemas-microsoft-com:office:office#Author">
    <vt:lpwstr>Daniel Friedlander</vt:lpwstr>
  </property>
  <property fmtid="{D5CDD505-2E9C-101B-9397-08002B2CF9AE}" pid="6" name="display_urn:schemas-microsoft-com:office:office#Editor">
    <vt:lpwstr>Daniel Friedlander</vt:lpwstr>
  </property>
</Properties>
</file>