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5EDBCF-AAA3-4EAB-A736-71E6E48697A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3DD957-5D6D-4621-9581-D72020F036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767E15-2899-43A1-88D3-7F45FA37A06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01D9F3-38D6-4553-BE38-0F936C84F72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D41067-5971-433E-80B5-34D5648A3E2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FD4DAC-E735-4532-8AE6-4BB788B03DC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212DBD-53A1-4C3A-A9E5-8F223108E9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4B6CD9-CAF9-4B2A-A33C-5B420AB8A4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F4BB26-6504-46ED-A1E8-4851C33DD2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314C03-CB16-4053-A323-06070382FC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2C09A8-0356-4F9C-854B-5C9E0E4924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5A0AF0-40BA-4E81-971F-B5FA999579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A748855-8BB6-4781-8BAD-AB5E27A043C9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4"/>
          <p:cNvSpPr/>
          <p:nvPr/>
        </p:nvSpPr>
        <p:spPr>
          <a:xfrm>
            <a:off x="5638680" y="2895480"/>
            <a:ext cx="60955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3d092f"/>
                </a:solidFill>
                <a:latin typeface="Arial"/>
                <a:ea typeface="ＭＳ Ｐゴシック"/>
              </a:rPr>
              <a:t>Tendencias de consumo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43" name="Text Box 6"/>
          <p:cNvSpPr/>
          <p:nvPr/>
        </p:nvSpPr>
        <p:spPr>
          <a:xfrm>
            <a:off x="8077320" y="3809880"/>
            <a:ext cx="33523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Eva Bertran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4"/>
          <p:cNvSpPr/>
          <p:nvPr/>
        </p:nvSpPr>
        <p:spPr>
          <a:xfrm>
            <a:off x="838080" y="1415880"/>
            <a:ext cx="1021032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Dra. Cristina Pino Villar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Enóloga- Bodegas de Santo Tomás (Valle de Guadalupe, México)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Rectangle 6"/>
          <p:cNvSpPr/>
          <p:nvPr/>
        </p:nvSpPr>
        <p:spPr>
          <a:xfrm>
            <a:off x="990720" y="2666880"/>
            <a:ext cx="3200040" cy="3123720"/>
          </a:xfrm>
          <a:prstGeom prst="rect">
            <a:avLst/>
          </a:prstGeom>
          <a:solidFill>
            <a:srgbClr val="9ea374">
              <a:alpha val="8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53" name="Rectangle 7"/>
          <p:cNvSpPr/>
          <p:nvPr/>
        </p:nvSpPr>
        <p:spPr>
          <a:xfrm>
            <a:off x="914400" y="2590920"/>
            <a:ext cx="3200040" cy="3123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54" name="Text Box 9"/>
          <p:cNvSpPr/>
          <p:nvPr/>
        </p:nvSpPr>
        <p:spPr>
          <a:xfrm>
            <a:off x="4267080" y="2590920"/>
            <a:ext cx="685764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Licenciada en Enología por la Facultad de Ciencias - Universidad de Extremadura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Ingeniero Agrónomo- Universidad de Ávila.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Doctorado (PhD) en Enología - Universidad Politécnica de Madrid, Cum Laude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Maestría en Viticultura - Universidad de Extremadura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Profesora y publicado varios artículos en prestigiosas revistas científicas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Desde 2011 en México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adroTexto 10"/>
          <p:cNvSpPr/>
          <p:nvPr/>
        </p:nvSpPr>
        <p:spPr>
          <a:xfrm>
            <a:off x="6615360" y="4841280"/>
            <a:ext cx="14900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3para1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4"/>
          <p:cNvSpPr/>
          <p:nvPr/>
        </p:nvSpPr>
        <p:spPr>
          <a:xfrm>
            <a:off x="838080" y="1369080"/>
            <a:ext cx="10438920" cy="98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Gloria Collell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International Wine Manager- Group Freixenet (Penedès,España)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 Box 5"/>
          <p:cNvSpPr/>
          <p:nvPr/>
        </p:nvSpPr>
        <p:spPr>
          <a:xfrm>
            <a:off x="4419720" y="2514600"/>
            <a:ext cx="7238520" cy="431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es-E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De abogado, a enóloga, a marketing, a enóloga/marketing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es-E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Licenciada en viticultura y enología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es-E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Master of Wine (2 año)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es-E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“</a:t>
            </a:r>
            <a:r>
              <a:rPr b="0" lang="es-E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Las 50 mujeres mas influentes del vino” The Drinks Busines -2012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990720" y="2514600"/>
            <a:ext cx="3200040" cy="3123720"/>
          </a:xfrm>
          <a:prstGeom prst="rect">
            <a:avLst/>
          </a:prstGeom>
          <a:solidFill>
            <a:srgbClr val="9ea374">
              <a:alpha val="8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59" name="Rectangle 7"/>
          <p:cNvSpPr/>
          <p:nvPr/>
        </p:nvSpPr>
        <p:spPr>
          <a:xfrm>
            <a:off x="914400" y="2438280"/>
            <a:ext cx="3200040" cy="3123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nodeType="clickEffect" fill="hold">
                      <p:stCondLst>
                        <p:cond delay="indefinite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4"/>
          <p:cNvSpPr/>
          <p:nvPr/>
        </p:nvSpPr>
        <p:spPr>
          <a:xfrm>
            <a:off x="380880" y="5419800"/>
            <a:ext cx="11277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Todos los vinos se hacen para el consumidor 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chemeClr val="accent3"/>
                </a:solidFill>
                <a:latin typeface="Arial"/>
                <a:ea typeface="ＭＳ Ｐゴシック"/>
              </a:rPr>
              <a:t>Chart Title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s-E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Quien</a:t>
            </a: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es el consumidor?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4"/>
          <p:cNvSpPr/>
          <p:nvPr/>
        </p:nvSpPr>
        <p:spPr>
          <a:xfrm>
            <a:off x="762120" y="1295280"/>
            <a:ext cx="10362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Como decide que vino comprar?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/>
          <p:nvPr/>
        </p:nvSpPr>
        <p:spPr>
          <a:xfrm>
            <a:off x="762120" y="1295280"/>
            <a:ext cx="10362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Vino tradicional o ”alternativo”?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adroTexto 3"/>
          <p:cNvSpPr/>
          <p:nvPr/>
        </p:nvSpPr>
        <p:spPr>
          <a:xfrm>
            <a:off x="929520" y="1371600"/>
            <a:ext cx="101754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Porcentaje de cambio de volumen de consumo de vino en USA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Rectángulo 5"/>
          <p:cNvSpPr/>
          <p:nvPr/>
        </p:nvSpPr>
        <p:spPr>
          <a:xfrm>
            <a:off x="9220320" y="3505320"/>
            <a:ext cx="1523520" cy="236196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rial"/>
              <a:ea typeface="ＭＳ Ｐゴシック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18" ma:contentTypeDescription="Create a new document." ma:contentTypeScope="" ma:versionID="08c6fddadf1189197cc777c37ced5543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d8999b6ad0a3452e7aea4bf38c113bff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F3C5CF-5355-47BD-A594-90825089FB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EBDA5A-0D92-4A8E-BDEF-71C9F80DC83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3F6ABB9-E6AA-46EF-8021-978D2031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11046</TotalTime>
  <Application>LibreOffice/7.4.4.2$Linux_X86_64 LibreOffice_project/40$Build-2</Application>
  <AppVersion>15.0000</AppVersion>
  <Words>164</Words>
  <Paragraphs>25</Paragraphs>
  <Company>ASEV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2008-09-25T23:33:29Z</dcterms:created>
  <dc:creator>stephanie</dc:creator>
  <dc:description/>
  <dc:language>en-US</dc:language>
  <cp:lastModifiedBy>Jerry Sypkens</cp:lastModifiedBy>
  <dcterms:modified xsi:type="dcterms:W3CDTF">2023-02-04T00:03:11Z</dcterms:modified>
  <cp:revision>37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12476800.0000000</vt:lpwstr>
  </property>
  <property fmtid="{D5CDD505-2E9C-101B-9397-08002B2CF9AE}" pid="3" name="PresentationFormat">
    <vt:lpwstr>Widescreen</vt:lpwstr>
  </property>
  <property fmtid="{D5CDD505-2E9C-101B-9397-08002B2CF9AE}" pid="4" name="Slides">
    <vt:r8>14</vt:r8>
  </property>
  <property fmtid="{D5CDD505-2E9C-101B-9397-08002B2CF9AE}" pid="5" name="display_urn:schemas-microsoft-com:office:office#Author">
    <vt:lpwstr>Daniel Friedlander</vt:lpwstr>
  </property>
  <property fmtid="{D5CDD505-2E9C-101B-9397-08002B2CF9AE}" pid="6" name="display_urn:schemas-microsoft-com:office:office#Editor">
    <vt:lpwstr>Daniel Friedlander</vt:lpwstr>
  </property>
</Properties>
</file>