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jpeg" ContentType="image/jpeg"/>
  <Override PartName="/ppt/media/image2.tif" ContentType="image/tiff"/>
  <Override PartName="/ppt/media/image7.jpeg" ContentType="image/jpeg"/>
  <Override PartName="/ppt/media/image3.png" ContentType="image/png"/>
  <Override PartName="/ppt/media/image4.png" ContentType="image/png"/>
  <Override PartName="/ppt/media/image8.jpeg" ContentType="image/jpeg"/>
  <Override PartName="/ppt/media/image5.jpeg" ContentType="image/jpeg"/>
  <Override PartName="/ppt/media/image9.wmf" ContentType="image/x-wmf"/>
  <Override PartName="/ppt/media/image11.tif" ContentType="image/tiff"/>
  <Override PartName="/ppt/media/image6.wmf" ContentType="image/x-wmf"/>
  <Override PartName="/ppt/media/image10.tif" ContentType="image/tiff"/>
  <Override PartName="/ppt/media/image12.gif" ContentType="image/gif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2C50960-2CF1-48BA-BED6-3030F7F2D7CD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7B4B7DB-032D-4652-BDC2-4044F9623A28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1834E89-B831-407D-888E-20DC192845A6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9B73D4-E806-419E-9D9A-B60E1321EEC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38CDA1-4994-4647-A983-2B9F7A61AC0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597635-D1A7-4BED-BD00-75705E60A71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F4E87A-EEB6-4750-80D5-94B4EA1D64D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D6B19A3-5951-48C6-912B-CC52679C84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C574F1A-1D79-48EC-985E-4A09F2246D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6AF9DD4-B7C2-46D4-AD42-1C38EF40D01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7179914-B28C-4133-A0DF-C5509F2C183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1690120-EE49-4F18-88E6-6952F116E64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13A7C2B-0064-46D7-94C7-B809ED70B3F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BA6D195-C9E3-413D-B848-DC68D64017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8AE3FC-1794-42A0-841B-22B8F8F63E7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B3B49F-8599-41DE-99B1-B53522BDCF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0C7194-E9EC-46A9-B92A-370CBB41B5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323D84A-EAF5-454F-AF04-37D068EC7B6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858BAED-B639-4B18-8F4D-35D81D63EA5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DB389E4-4C80-4698-9E68-1D530917171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361ED4-03B1-4753-8E76-33F97942A4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168DBA-B03B-48BC-AFC2-5A00D02D9EC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02B85E-2D1F-4830-B9A5-38A2A1C84A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5DCDB5-EC43-4C55-9F29-1AD7F18671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170340-8D08-4DB8-9B28-4A380558AC7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D03B24-D606-4EDF-A2FD-F8362F96C0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7C5852-58FB-4022-8006-52C342EE11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0B1D6FE-CB9D-4F59-90D1-1C01A282FA1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B08E7E8-655F-480B-B029-52610BFFB11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tif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tif"/><Relationship Id="rId2" Type="http://schemas.openxmlformats.org/officeDocument/2006/relationships/image" Target="../media/image11.tif"/><Relationship Id="rId3" Type="http://schemas.openxmlformats.org/officeDocument/2006/relationships/image" Target="../media/image12.gif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4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wmf"/><Relationship Id="rId3" Type="http://schemas.openxmlformats.org/officeDocument/2006/relationships/image" Target="../media/image6.wmf"/><Relationship Id="rId4" Type="http://schemas.openxmlformats.org/officeDocument/2006/relationships/image" Target="../media/image2.tif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2.tif"/><Relationship Id="rId8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486080" y="113040"/>
            <a:ext cx="9143640" cy="2552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6000"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Turning Water Savings Into Wine: Adapting Grapevines to a Drier Future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1486080" y="5308200"/>
            <a:ext cx="9143640" cy="14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Megan K. Bartlett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University of California, Davis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2023 Unified Symposium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Picture 2" descr="Grape Root Cross Section Cut Under Stock Footage Video (100% Royalty-free)  1017146248 | Shutterstock"/>
          <p:cNvPicPr/>
          <p:nvPr/>
        </p:nvPicPr>
        <p:blipFill>
          <a:blip r:embed="rId1"/>
          <a:srcRect l="23630" t="0" r="22787" b="0"/>
          <a:stretch/>
        </p:blipFill>
        <p:spPr>
          <a:xfrm>
            <a:off x="878040" y="5308200"/>
            <a:ext cx="1368000" cy="143640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3" descr=""/>
          <p:cNvPicPr/>
          <p:nvPr/>
        </p:nvPicPr>
        <p:blipFill>
          <a:blip r:embed="rId2"/>
          <a:stretch/>
        </p:blipFill>
        <p:spPr>
          <a:xfrm>
            <a:off x="10448280" y="5438880"/>
            <a:ext cx="1077480" cy="117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8080" y="2779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Cultivars grown in hotter, drier regions have water-saving stomatal traits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729360" y="1706400"/>
            <a:ext cx="5366160" cy="4303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Maximum stomatal conductance is lower in cultivars grown in regions with a greater vapor pressure deficit (VPD)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Extends soil water resources longer into the growing season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Is this also true under future conditions?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TextBox 17"/>
          <p:cNvSpPr/>
          <p:nvPr/>
        </p:nvSpPr>
        <p:spPr>
          <a:xfrm>
            <a:off x="2880" y="6489360"/>
            <a:ext cx="4131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Bartlett &amp; Sinclair 2021 JXB 72: 1995-2009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71160" y="185040"/>
            <a:ext cx="11431440" cy="113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Modeling effects of stomatal traits under future conditions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TextBox 1"/>
          <p:cNvSpPr/>
          <p:nvPr/>
        </p:nvSpPr>
        <p:spPr>
          <a:xfrm>
            <a:off x="1205280" y="1843560"/>
            <a:ext cx="848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Traits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Box 18"/>
          <p:cNvSpPr/>
          <p:nvPr/>
        </p:nvSpPr>
        <p:spPr>
          <a:xfrm>
            <a:off x="5439240" y="1814400"/>
            <a:ext cx="1145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Regions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Box 19"/>
          <p:cNvSpPr/>
          <p:nvPr/>
        </p:nvSpPr>
        <p:spPr>
          <a:xfrm>
            <a:off x="8988840" y="1818000"/>
            <a:ext cx="23544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Climate scenarios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9"/>
          <p:cNvSpPr/>
          <p:nvPr/>
        </p:nvSpPr>
        <p:spPr>
          <a:xfrm>
            <a:off x="2215080" y="2845440"/>
            <a:ext cx="653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Risky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Box 26"/>
          <p:cNvSpPr/>
          <p:nvPr/>
        </p:nvSpPr>
        <p:spPr>
          <a:xfrm>
            <a:off x="2217240" y="4430160"/>
            <a:ext cx="927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Average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Box 28"/>
          <p:cNvSpPr/>
          <p:nvPr/>
        </p:nvSpPr>
        <p:spPr>
          <a:xfrm>
            <a:off x="2220120" y="5853600"/>
            <a:ext cx="572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Safe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Multiply 32"/>
          <p:cNvSpPr/>
          <p:nvPr/>
        </p:nvSpPr>
        <p:spPr>
          <a:xfrm>
            <a:off x="3360960" y="1784880"/>
            <a:ext cx="572400" cy="548280"/>
          </a:xfrm>
          <a:prstGeom prst="mathMultiply">
            <a:avLst>
              <a:gd name="adj1" fmla="val 5378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8" name="Multiply 49"/>
          <p:cNvSpPr/>
          <p:nvPr/>
        </p:nvSpPr>
        <p:spPr>
          <a:xfrm>
            <a:off x="7587720" y="1774440"/>
            <a:ext cx="594360" cy="548280"/>
          </a:xfrm>
          <a:prstGeom prst="mathMultiply">
            <a:avLst>
              <a:gd name="adj1" fmla="val 5378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-63000" y="56880"/>
            <a:ext cx="12317400" cy="113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Water-saving stomatal traits reduced water stress and improved water use efficiency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" name="Picture 29" descr=""/>
          <p:cNvPicPr/>
          <p:nvPr/>
        </p:nvPicPr>
        <p:blipFill>
          <a:blip r:embed="rId1"/>
          <a:srcRect l="93407" t="4276" r="4479" b="91207"/>
          <a:stretch/>
        </p:blipFill>
        <p:spPr>
          <a:xfrm>
            <a:off x="4937760" y="1408680"/>
            <a:ext cx="396000" cy="1058040"/>
          </a:xfrm>
          <a:prstGeom prst="rect">
            <a:avLst/>
          </a:prstGeom>
          <a:ln w="0">
            <a:noFill/>
          </a:ln>
        </p:spPr>
      </p:pic>
      <p:sp>
        <p:nvSpPr>
          <p:cNvPr id="171" name="TextBox 30"/>
          <p:cNvSpPr/>
          <p:nvPr/>
        </p:nvSpPr>
        <p:spPr>
          <a:xfrm>
            <a:off x="5227920" y="1465560"/>
            <a:ext cx="653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Risky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Box 33"/>
          <p:cNvSpPr/>
          <p:nvPr/>
        </p:nvSpPr>
        <p:spPr>
          <a:xfrm>
            <a:off x="5230080" y="1760040"/>
            <a:ext cx="927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Average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Box 34"/>
          <p:cNvSpPr/>
          <p:nvPr/>
        </p:nvSpPr>
        <p:spPr>
          <a:xfrm>
            <a:off x="5227920" y="2081880"/>
            <a:ext cx="572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Safe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10"/>
          <p:cNvSpPr/>
          <p:nvPr/>
        </p:nvSpPr>
        <p:spPr>
          <a:xfrm rot="16200000">
            <a:off x="-494640" y="5250960"/>
            <a:ext cx="267840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Leaf Water Potential (MPa)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Box 35"/>
          <p:cNvSpPr/>
          <p:nvPr/>
        </p:nvSpPr>
        <p:spPr>
          <a:xfrm rot="16200000">
            <a:off x="-159480" y="2317320"/>
            <a:ext cx="196092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Transpiration (L h</a:t>
            </a:r>
            <a:r>
              <a:rPr b="0" lang="en-US" sz="1800" spc="-1" strike="noStrike" baseline="30000">
                <a:solidFill>
                  <a:srgbClr val="000000"/>
                </a:solidFill>
                <a:latin typeface="Calibri"/>
              </a:rPr>
              <a:t>-1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13"/>
          <p:cNvSpPr/>
          <p:nvPr/>
        </p:nvSpPr>
        <p:spPr>
          <a:xfrm>
            <a:off x="6945480" y="194472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Napa - Future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37"/>
          <p:cNvSpPr/>
          <p:nvPr/>
        </p:nvSpPr>
        <p:spPr>
          <a:xfrm>
            <a:off x="10104840" y="1944720"/>
            <a:ext cx="13986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SJV - Future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Box 14"/>
          <p:cNvSpPr/>
          <p:nvPr/>
        </p:nvSpPr>
        <p:spPr>
          <a:xfrm rot="19446000">
            <a:off x="6609600" y="5244840"/>
            <a:ext cx="65340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Risky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Box 39"/>
          <p:cNvSpPr/>
          <p:nvPr/>
        </p:nvSpPr>
        <p:spPr>
          <a:xfrm rot="19446000">
            <a:off x="9775800" y="5244840"/>
            <a:ext cx="65340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Risky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Box 40"/>
          <p:cNvSpPr/>
          <p:nvPr/>
        </p:nvSpPr>
        <p:spPr>
          <a:xfrm rot="19446000">
            <a:off x="7102800" y="5245200"/>
            <a:ext cx="92772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Average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Box 43"/>
          <p:cNvSpPr/>
          <p:nvPr/>
        </p:nvSpPr>
        <p:spPr>
          <a:xfrm rot="19446000">
            <a:off x="10241280" y="5245200"/>
            <a:ext cx="92772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Average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44"/>
          <p:cNvSpPr/>
          <p:nvPr/>
        </p:nvSpPr>
        <p:spPr>
          <a:xfrm rot="19446000">
            <a:off x="8016480" y="5157720"/>
            <a:ext cx="572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Safe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Box 45"/>
          <p:cNvSpPr/>
          <p:nvPr/>
        </p:nvSpPr>
        <p:spPr>
          <a:xfrm rot="19446000">
            <a:off x="11226600" y="5157720"/>
            <a:ext cx="572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Safe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Rectangle 15"/>
          <p:cNvSpPr/>
          <p:nvPr/>
        </p:nvSpPr>
        <p:spPr>
          <a:xfrm>
            <a:off x="7471080" y="6191280"/>
            <a:ext cx="182520" cy="18252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5" name="Rectangle 46"/>
          <p:cNvSpPr/>
          <p:nvPr/>
        </p:nvSpPr>
        <p:spPr>
          <a:xfrm>
            <a:off x="9393840" y="6186960"/>
            <a:ext cx="182520" cy="18252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6" name="TextBox 17"/>
          <p:cNvSpPr/>
          <p:nvPr/>
        </p:nvSpPr>
        <p:spPr>
          <a:xfrm>
            <a:off x="7661880" y="6102360"/>
            <a:ext cx="1395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Transpiration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Box 47"/>
          <p:cNvSpPr/>
          <p:nvPr/>
        </p:nvSpPr>
        <p:spPr>
          <a:xfrm>
            <a:off x="9597960" y="6082920"/>
            <a:ext cx="158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Photosynthesis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Potential benefits of water-saving stomatal traits for fruit yield and quality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99840" y="2045880"/>
            <a:ext cx="6838200" cy="463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Reducing </a:t>
            </a:r>
            <a:r>
              <a:rPr b="0" i="1" lang="en-US" sz="2600" spc="-1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600" spc="-1" strike="noStrike" baseline="-25000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 to conserve soil water and prevent strong declines in canopy water potential could maintain larger berry sizes and avoid excessive sugar concentrations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Limiting water stress could also reduce leaf wilting and shedding 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Improve shading and reduce degradation of acids &amp; anthocyanins 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TextBox 3"/>
          <p:cNvSpPr/>
          <p:nvPr/>
        </p:nvSpPr>
        <p:spPr>
          <a:xfrm>
            <a:off x="0" y="6534000"/>
            <a:ext cx="7203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Keller 2015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PCE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38:1048-59, Martínez-Lüscher 2020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Front Plant Sci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10.3389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Limitations on selection for water-saving stomatal traits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99840" y="1516680"/>
            <a:ext cx="6258240" cy="516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5720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Could minor declines in carbon gain prevent fruit from reaching target Brix in high-production regions?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Yield targets can be 10x higher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Comparing mean to extreme future conditions -&gt; would water-saving behavior put grapevines at a disadvantage under severe heatwaves?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Approaches to select for stomatal traits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99840" y="1516680"/>
            <a:ext cx="6258240" cy="516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5720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Genetic markers identified to support breeding for stomatal traits, but there is little demand for new cultivars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Genetic engineering provides an approach to specifically target stomatal traits and avoid changing the genes directly regulating ripening -&gt; suitable for any sectors of the wine industry?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Conclusions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99840" y="1516680"/>
            <a:ext cx="10515240" cy="516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5720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Research has identified a wide range of traits that could reduce irrigation demand by improving rootstock capacity for soil water extraction and reducing canopy transpiration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We need more information on how the traits impact fruit development and respond to the abiotic and biotic environment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Identifying the genetic basis of these traits would unlock technologies that could rapidly accelerate the development of new plant material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Acknowledgements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838080" y="1690560"/>
            <a:ext cx="7152480" cy="4323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Bartlett Lab: Gabriela Sinclair, Gabriela Fontanesi, Gianna Disco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Andrew McElrone, Andy Walker, Thorsten Knipfer, Clarissa Reyes, Rami Albasha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UC Davis Department of Viticulture &amp; Enology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Louise &amp; Ray Rossi Foundation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California Department of Food &amp; Agriculture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American Vineyard Foundation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9" name="Picture 3" descr=""/>
          <p:cNvPicPr/>
          <p:nvPr/>
        </p:nvPicPr>
        <p:blipFill>
          <a:blip r:embed="rId1"/>
          <a:stretch/>
        </p:blipFill>
        <p:spPr>
          <a:xfrm>
            <a:off x="8568360" y="3804840"/>
            <a:ext cx="3652920" cy="306036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4" descr=""/>
          <p:cNvPicPr/>
          <p:nvPr/>
        </p:nvPicPr>
        <p:blipFill>
          <a:blip r:embed="rId2"/>
          <a:stretch/>
        </p:blipFill>
        <p:spPr>
          <a:xfrm>
            <a:off x="2911680" y="5605200"/>
            <a:ext cx="5326560" cy="11131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2" descr="CDFA - CA Ag Commissioners"/>
          <p:cNvPicPr/>
          <p:nvPr/>
        </p:nvPicPr>
        <p:blipFill>
          <a:blip r:embed="rId3"/>
          <a:stretch/>
        </p:blipFill>
        <p:spPr>
          <a:xfrm>
            <a:off x="8921880" y="1479600"/>
            <a:ext cx="2945880" cy="1580760"/>
          </a:xfrm>
          <a:prstGeom prst="rect">
            <a:avLst/>
          </a:prstGeom>
          <a:ln w="0">
            <a:noFill/>
          </a:ln>
        </p:spPr>
      </p:pic>
      <p:sp>
        <p:nvSpPr>
          <p:cNvPr id="202" name="TextBox 6"/>
          <p:cNvSpPr/>
          <p:nvPr/>
        </p:nvSpPr>
        <p:spPr>
          <a:xfrm>
            <a:off x="-88920" y="6534000"/>
            <a:ext cx="2663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Title photo: Lodi Growers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Growers are facing increasing drought and limitations on irrigation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623916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p>
            <a:pPr marL="205560" indent="-205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Most Western US vineyards are irrigated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05560" indent="-205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Groundwater is becoming increasingly scarce and restricted 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05560" indent="-205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Climate change is expected to reduce snowpack and increase evaporative demand over the growing season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05560" indent="-205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Can we adapt grape plant material to reduce dependence on irrigation?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Strategies to reduce irrigation demand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7236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Increase capacity to extract the soil water reserves from winter rainfall and reduce dependence on supplemental irrigation over the growing season -&gt; rootstock selection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Reduce canopy transpiration and water requirements -&gt; altering scion traits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Box 4"/>
          <p:cNvSpPr/>
          <p:nvPr/>
        </p:nvSpPr>
        <p:spPr>
          <a:xfrm>
            <a:off x="8598960" y="6123600"/>
            <a:ext cx="510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Soil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Box 5"/>
          <p:cNvSpPr/>
          <p:nvPr/>
        </p:nvSpPr>
        <p:spPr>
          <a:xfrm>
            <a:off x="8102160" y="3547440"/>
            <a:ext cx="653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Plant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Box 6"/>
          <p:cNvSpPr/>
          <p:nvPr/>
        </p:nvSpPr>
        <p:spPr>
          <a:xfrm>
            <a:off x="8170200" y="2074320"/>
            <a:ext cx="1322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Atmosphere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9" name="Straight Arrow Connector 7"/>
          <p:cNvCxnSpPr/>
          <p:nvPr/>
        </p:nvCxnSpPr>
        <p:spPr>
          <a:xfrm flipV="1">
            <a:off x="8854200" y="2553120"/>
            <a:ext cx="360" cy="994320"/>
          </a:xfrm>
          <a:prstGeom prst="straightConnector1">
            <a:avLst/>
          </a:prstGeom>
          <a:ln>
            <a:solidFill>
              <a:srgbClr val="4472c4"/>
            </a:solidFill>
            <a:tailEnd len="med" type="triangle" w="med"/>
          </a:ln>
        </p:spPr>
      </p:cxnSp>
      <p:cxnSp>
        <p:nvCxnSpPr>
          <p:cNvPr id="100" name="Straight Arrow Connector 8"/>
          <p:cNvCxnSpPr>
            <a:stCxn id="96" idx="0"/>
          </p:cNvCxnSpPr>
          <p:nvPr/>
        </p:nvCxnSpPr>
        <p:spPr>
          <a:xfrm flipV="1">
            <a:off x="8854200" y="3775680"/>
            <a:ext cx="360" cy="2347920"/>
          </a:xfrm>
          <a:prstGeom prst="straightConnector1">
            <a:avLst/>
          </a:prstGeom>
          <a:ln>
            <a:solidFill>
              <a:srgbClr val="ff0000"/>
            </a:solidFill>
            <a:tailEnd len="med" type="triangle" w="med"/>
          </a:ln>
        </p:spPr>
      </p:cxnSp>
      <p:sp>
        <p:nvSpPr>
          <p:cNvPr id="101" name="TextBox 9"/>
          <p:cNvSpPr/>
          <p:nvPr/>
        </p:nvSpPr>
        <p:spPr>
          <a:xfrm>
            <a:off x="6983640" y="2846880"/>
            <a:ext cx="1395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Transpiration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Right Brace 10"/>
          <p:cNvSpPr/>
          <p:nvPr/>
        </p:nvSpPr>
        <p:spPr>
          <a:xfrm rot="10800000">
            <a:off x="8388360" y="2553840"/>
            <a:ext cx="207000" cy="99360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Box 11"/>
          <p:cNvSpPr/>
          <p:nvPr/>
        </p:nvSpPr>
        <p:spPr>
          <a:xfrm>
            <a:off x="7479000" y="4835520"/>
            <a:ext cx="839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Uptake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Right Brace 12"/>
          <p:cNvSpPr/>
          <p:nvPr/>
        </p:nvSpPr>
        <p:spPr>
          <a:xfrm rot="10800000">
            <a:off x="8363880" y="4005360"/>
            <a:ext cx="318960" cy="20300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Root system architecture: steep, deep, and cheap?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Box 6"/>
          <p:cNvSpPr/>
          <p:nvPr/>
        </p:nvSpPr>
        <p:spPr>
          <a:xfrm>
            <a:off x="32040" y="6565320"/>
            <a:ext cx="53564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Smart 2006 AJEV 57: 89 – 104, Correa 20019 JXB 70: 6019 - 34 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38080" y="1690560"/>
            <a:ext cx="599868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Improve exploration of deeper, wetter soil layers by investing in vertical root structure – less lateral root proliferation at the surface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‘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Cheap’ roots facilitate rapid growth –how will these roots deal with soil hardened by drought and compaction?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Root growth: targeting the optimal time and place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838080" y="1690560"/>
            <a:ext cx="599868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Root growth is most limited after veraison, when water stress is often worst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Drought tolerant rootstocks have proportionally more growth at depth, especially after veraison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Use rapid pulses of growth after irrigation to capture new water resources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10" name="Group 22"/>
          <p:cNvGrpSpPr/>
          <p:nvPr/>
        </p:nvGrpSpPr>
        <p:grpSpPr>
          <a:xfrm>
            <a:off x="8001360" y="1474200"/>
            <a:ext cx="3023640" cy="2129400"/>
            <a:chOff x="8001360" y="1474200"/>
            <a:chExt cx="3023640" cy="2129400"/>
          </a:xfrm>
        </p:grpSpPr>
        <p:pic>
          <p:nvPicPr>
            <p:cNvPr id="111" name="Picture 17" descr=""/>
            <p:cNvPicPr/>
            <p:nvPr/>
          </p:nvPicPr>
          <p:blipFill>
            <a:blip r:embed="rId1"/>
            <a:stretch/>
          </p:blipFill>
          <p:spPr>
            <a:xfrm>
              <a:off x="8302320" y="1636200"/>
              <a:ext cx="2668680" cy="1967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2" name="TextBox 18"/>
            <p:cNvSpPr/>
            <p:nvPr/>
          </p:nvSpPr>
          <p:spPr>
            <a:xfrm rot="16200000">
              <a:off x="7339320" y="2136240"/>
              <a:ext cx="1626840" cy="3027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% growth below 2 ft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Rectangle 19"/>
            <p:cNvSpPr/>
            <p:nvPr/>
          </p:nvSpPr>
          <p:spPr>
            <a:xfrm>
              <a:off x="8614080" y="1720800"/>
              <a:ext cx="1559520" cy="11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14" name="TextBox 20"/>
            <p:cNvSpPr/>
            <p:nvPr/>
          </p:nvSpPr>
          <p:spPr>
            <a:xfrm>
              <a:off x="10484280" y="1916640"/>
              <a:ext cx="5407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</a:rPr>
                <a:t>1103P</a:t>
              </a:r>
              <a:endParaRPr b="0" lang="en-US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TextBox 21"/>
            <p:cNvSpPr/>
            <p:nvPr/>
          </p:nvSpPr>
          <p:spPr>
            <a:xfrm>
              <a:off x="10393200" y="3078720"/>
              <a:ext cx="58176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</a:rPr>
                <a:t>101-14</a:t>
              </a:r>
              <a:endParaRPr b="0" lang="en-US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6" name="TextBox 23"/>
          <p:cNvSpPr/>
          <p:nvPr/>
        </p:nvSpPr>
        <p:spPr>
          <a:xfrm>
            <a:off x="9016920" y="3386520"/>
            <a:ext cx="391320" cy="272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Jun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24"/>
          <p:cNvSpPr/>
          <p:nvPr/>
        </p:nvSpPr>
        <p:spPr>
          <a:xfrm>
            <a:off x="9592560" y="3383640"/>
            <a:ext cx="345600" cy="272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Jul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25"/>
          <p:cNvSpPr/>
          <p:nvPr/>
        </p:nvSpPr>
        <p:spPr>
          <a:xfrm>
            <a:off x="10144080" y="3380040"/>
            <a:ext cx="421920" cy="272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Aug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26"/>
          <p:cNvSpPr/>
          <p:nvPr/>
        </p:nvSpPr>
        <p:spPr>
          <a:xfrm>
            <a:off x="118800" y="6599160"/>
            <a:ext cx="85647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Alsina 2011 JXB 62: 99-109, Baurle 2008 New Phytol 179: 857-66, Cuneo 2021 New Phytol 229:272-83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Picture 27" descr=""/>
          <p:cNvPicPr/>
          <p:nvPr/>
        </p:nvPicPr>
        <p:blipFill>
          <a:blip r:embed="rId2"/>
          <a:srcRect l="42325" t="0" r="648" b="53350"/>
          <a:stretch/>
        </p:blipFill>
        <p:spPr>
          <a:xfrm>
            <a:off x="9785880" y="4248360"/>
            <a:ext cx="2405880" cy="201996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28" descr=""/>
          <p:cNvPicPr/>
          <p:nvPr/>
        </p:nvPicPr>
        <p:blipFill>
          <a:blip r:embed="rId3"/>
          <a:srcRect l="0" t="0" r="58777" b="68479"/>
          <a:stretch/>
        </p:blipFill>
        <p:spPr>
          <a:xfrm>
            <a:off x="6981840" y="4267440"/>
            <a:ext cx="2608560" cy="201816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29" descr=""/>
          <p:cNvPicPr/>
          <p:nvPr/>
        </p:nvPicPr>
        <p:blipFill>
          <a:blip r:embed="rId4"/>
          <a:srcRect l="50273" t="91072" r="0" b="0"/>
          <a:stretch/>
        </p:blipFill>
        <p:spPr>
          <a:xfrm>
            <a:off x="10159920" y="6288120"/>
            <a:ext cx="1945440" cy="386280"/>
          </a:xfrm>
          <a:prstGeom prst="rect">
            <a:avLst/>
          </a:prstGeom>
          <a:ln w="0">
            <a:noFill/>
          </a:ln>
        </p:spPr>
      </p:pic>
      <p:sp>
        <p:nvSpPr>
          <p:cNvPr id="123" name="TextBox 30"/>
          <p:cNvSpPr/>
          <p:nvPr/>
        </p:nvSpPr>
        <p:spPr>
          <a:xfrm>
            <a:off x="9963720" y="6138000"/>
            <a:ext cx="137160" cy="230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Box 31"/>
          <p:cNvSpPr/>
          <p:nvPr/>
        </p:nvSpPr>
        <p:spPr>
          <a:xfrm>
            <a:off x="9826200" y="4304160"/>
            <a:ext cx="137160" cy="230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9640" y="365040"/>
            <a:ext cx="110923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Root hydraulics: maintaining water uptake from drying soil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838080" y="1690560"/>
            <a:ext cx="64188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All water taken up from the soil must cross a narrow band of living cells – what cellular traits allow roots to extract more water from drying soil?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Maintaining greater activity of water transport proteins (aquaporins)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Maintaining spatial connectivity at the soil/root interface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TextBox 6"/>
          <p:cNvSpPr/>
          <p:nvPr/>
        </p:nvSpPr>
        <p:spPr>
          <a:xfrm>
            <a:off x="44280" y="6567840"/>
            <a:ext cx="5614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Bartlett 2022 AOB 129:389-402, Gambetta 2017 Plant Aquaporins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78280" y="365040"/>
            <a:ext cx="115023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Ongoing work in adapting rootstocks for drought tolerance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838080" y="1690560"/>
            <a:ext cx="554796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Parsing control of rootstock traits between genetics and environment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Clarifying root/scion interactions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Identifying genetic markers for drought tolerance traits to accelerate rootstock breeding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Water-saving scion traits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838080" y="2067480"/>
            <a:ext cx="4597920" cy="442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Stomata directly regulate gas exchange -&gt;  transpiration &amp; photosynthesis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Downstream impacts on fruit development and water use efficiency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Box 4"/>
          <p:cNvSpPr/>
          <p:nvPr/>
        </p:nvSpPr>
        <p:spPr>
          <a:xfrm>
            <a:off x="5559840" y="3747240"/>
            <a:ext cx="1734840" cy="45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Water stress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8"/>
          <p:cNvSpPr/>
          <p:nvPr/>
        </p:nvSpPr>
        <p:spPr>
          <a:xfrm>
            <a:off x="9833400" y="3754080"/>
            <a:ext cx="1907640" cy="45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Transpiration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Box 10"/>
          <p:cNvSpPr/>
          <p:nvPr/>
        </p:nvSpPr>
        <p:spPr>
          <a:xfrm>
            <a:off x="7556400" y="3751200"/>
            <a:ext cx="2070720" cy="45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Photosynthesis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5" name="Straight Arrow Connector 11"/>
          <p:cNvCxnSpPr/>
          <p:nvPr/>
        </p:nvCxnSpPr>
        <p:spPr>
          <a:xfrm>
            <a:off x="6445800" y="4298040"/>
            <a:ext cx="849600" cy="830880"/>
          </a:xfrm>
          <a:prstGeom prst="straightConnector1">
            <a:avLst/>
          </a:prstGeom>
          <a:ln w="28575">
            <a:solidFill>
              <a:srgbClr val="000000"/>
            </a:solidFill>
            <a:tailEnd len="med" type="triangle" w="med"/>
          </a:ln>
        </p:spPr>
      </p:cxnSp>
      <p:cxnSp>
        <p:nvCxnSpPr>
          <p:cNvPr id="136" name="Straight Arrow Connector 12"/>
          <p:cNvCxnSpPr/>
          <p:nvPr/>
        </p:nvCxnSpPr>
        <p:spPr>
          <a:xfrm flipH="1">
            <a:off x="7506000" y="4298040"/>
            <a:ext cx="1094760" cy="830880"/>
          </a:xfrm>
          <a:prstGeom prst="straightConnector1">
            <a:avLst/>
          </a:prstGeom>
          <a:ln w="28575">
            <a:solidFill>
              <a:srgbClr val="000000"/>
            </a:solidFill>
            <a:tailEnd len="med" type="triangle" w="med"/>
          </a:ln>
        </p:spPr>
      </p:cxnSp>
      <p:cxnSp>
        <p:nvCxnSpPr>
          <p:cNvPr id="137" name="Straight Arrow Connector 13"/>
          <p:cNvCxnSpPr/>
          <p:nvPr/>
        </p:nvCxnSpPr>
        <p:spPr>
          <a:xfrm>
            <a:off x="8754120" y="4298040"/>
            <a:ext cx="871200" cy="830880"/>
          </a:xfrm>
          <a:prstGeom prst="straightConnector1">
            <a:avLst/>
          </a:prstGeom>
          <a:ln w="28575">
            <a:solidFill>
              <a:srgbClr val="000000"/>
            </a:solidFill>
            <a:tailEnd len="med" type="triangle" w="med"/>
          </a:ln>
        </p:spPr>
      </p:cxnSp>
      <p:cxnSp>
        <p:nvCxnSpPr>
          <p:cNvPr id="138" name="Straight Arrow Connector 14"/>
          <p:cNvCxnSpPr/>
          <p:nvPr/>
        </p:nvCxnSpPr>
        <p:spPr>
          <a:xfrm flipH="1">
            <a:off x="9833040" y="4269240"/>
            <a:ext cx="1033920" cy="859680"/>
          </a:xfrm>
          <a:prstGeom prst="straightConnector1">
            <a:avLst/>
          </a:prstGeom>
          <a:ln w="28575">
            <a:solidFill>
              <a:srgbClr val="000000"/>
            </a:solidFill>
            <a:tailEnd len="med" type="triangle" w="med"/>
          </a:ln>
        </p:spPr>
      </p:cxnSp>
      <p:sp>
        <p:nvSpPr>
          <p:cNvPr id="139" name="TextBox 15"/>
          <p:cNvSpPr/>
          <p:nvPr/>
        </p:nvSpPr>
        <p:spPr>
          <a:xfrm>
            <a:off x="6839640" y="5295240"/>
            <a:ext cx="1188000" cy="45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Yield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Box 16"/>
          <p:cNvSpPr/>
          <p:nvPr/>
        </p:nvSpPr>
        <p:spPr>
          <a:xfrm>
            <a:off x="6839640" y="5826240"/>
            <a:ext cx="1188000" cy="45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Quality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Box 17"/>
          <p:cNvSpPr/>
          <p:nvPr/>
        </p:nvSpPr>
        <p:spPr>
          <a:xfrm>
            <a:off x="9094680" y="5295240"/>
            <a:ext cx="1477080" cy="8211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Water use efficiency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Left Brace 18"/>
          <p:cNvSpPr/>
          <p:nvPr/>
        </p:nvSpPr>
        <p:spPr>
          <a:xfrm rot="5400000">
            <a:off x="8319600" y="1152000"/>
            <a:ext cx="648360" cy="4446360"/>
          </a:xfrm>
          <a:prstGeom prst="leftBrace">
            <a:avLst>
              <a:gd name="adj1" fmla="val 0"/>
              <a:gd name="adj2" fmla="val 50000"/>
            </a:avLst>
          </a:prstGeom>
          <a:solidFill>
            <a:srgbClr val="ffffff"/>
          </a:solidFill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143" name="Straight Connector 19"/>
          <p:cNvCxnSpPr/>
          <p:nvPr/>
        </p:nvCxnSpPr>
        <p:spPr>
          <a:xfrm>
            <a:off x="8641080" y="3380040"/>
            <a:ext cx="360" cy="354960"/>
          </a:xfrm>
          <a:prstGeom prst="straightConnector1">
            <a:avLst/>
          </a:prstGeom>
          <a:ln w="28575">
            <a:solidFill>
              <a:srgbClr val="000000"/>
            </a:solidFill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57840" y="265680"/>
            <a:ext cx="116683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Stomatal traits capture transpiration responses to water stress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59160" y="1551600"/>
            <a:ext cx="6313320" cy="526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Stomatal traits characterize the relationship between stomatal conductance (</a:t>
            </a:r>
            <a:r>
              <a:rPr b="0" i="1" lang="en-US" sz="2600" spc="-1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600" spc="-1" strike="noStrike" baseline="-25000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) and leaf water stress (𝚿</a:t>
            </a:r>
            <a:r>
              <a:rPr b="0" lang="en-US" sz="2600" spc="-1" strike="noStrike" baseline="-25000">
                <a:solidFill>
                  <a:srgbClr val="000000"/>
                </a:solidFill>
                <a:latin typeface="Calibri"/>
              </a:rPr>
              <a:t>L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</a:rPr>
              <a:t>max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: maximum stomatal conductance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</a:rPr>
              <a:t>s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𝚿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</a:rPr>
              <a:t>50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: leaf water potential inducing 50% stomatal closure -&gt; stomatal sensitivity to water stress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Would grapevines benefit from water-saving stomatal traits under hot, dry conditions?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Picture 2" descr="Optimal stomatal behavior with competition for water and risk of hydraulic  impairment | PNAS"/>
          <p:cNvPicPr/>
          <p:nvPr/>
        </p:nvPicPr>
        <p:blipFill>
          <a:blip r:embed="rId1"/>
          <a:srcRect l="2067" t="0" r="57571" b="0"/>
          <a:stretch/>
        </p:blipFill>
        <p:spPr>
          <a:xfrm>
            <a:off x="8205480" y="2221560"/>
            <a:ext cx="3654360" cy="3381480"/>
          </a:xfrm>
          <a:prstGeom prst="rect">
            <a:avLst/>
          </a:prstGeom>
          <a:ln w="0">
            <a:noFill/>
          </a:ln>
        </p:spPr>
      </p:pic>
      <p:sp>
        <p:nvSpPr>
          <p:cNvPr id="147" name="TextBox 13"/>
          <p:cNvSpPr/>
          <p:nvPr/>
        </p:nvSpPr>
        <p:spPr>
          <a:xfrm rot="16200000">
            <a:off x="6118200" y="3194280"/>
            <a:ext cx="37476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Stomatal conductance (mol m</a:t>
            </a:r>
            <a:r>
              <a:rPr b="1" lang="en-US" sz="1600" spc="-1" strike="noStrike" baseline="30000">
                <a:solidFill>
                  <a:srgbClr val="000000"/>
                </a:solidFill>
                <a:latin typeface="Calibri"/>
              </a:rPr>
              <a:t>-2 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1" lang="en-US" sz="1600" spc="-1" strike="noStrike" baseline="30000">
                <a:solidFill>
                  <a:srgbClr val="000000"/>
                </a:solidFill>
                <a:latin typeface="Calibri"/>
              </a:rPr>
              <a:t>-1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Picture 11" descr=""/>
          <p:cNvPicPr/>
          <p:nvPr/>
        </p:nvPicPr>
        <p:blipFill>
          <a:blip r:embed="rId2"/>
          <a:stretch/>
        </p:blipFill>
        <p:spPr>
          <a:xfrm>
            <a:off x="8414640" y="2273040"/>
            <a:ext cx="330840" cy="330840"/>
          </a:xfrm>
          <a:prstGeom prst="rect">
            <a:avLst/>
          </a:prstGeom>
          <a:ln w="0">
            <a:noFill/>
          </a:ln>
        </p:spPr>
      </p:pic>
      <p:sp>
        <p:nvSpPr>
          <p:cNvPr id="149" name="Rectangle 7"/>
          <p:cNvSpPr/>
          <p:nvPr/>
        </p:nvSpPr>
        <p:spPr>
          <a:xfrm>
            <a:off x="8022960" y="1646280"/>
            <a:ext cx="123552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457200">
              <a:lnSpc>
                <a:spcPct val="100000"/>
              </a:lnSpc>
            </a:pP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</a:rPr>
              <a:t>max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0" name="Straight Connector 5"/>
          <p:cNvCxnSpPr/>
          <p:nvPr/>
        </p:nvCxnSpPr>
        <p:spPr>
          <a:xfrm flipV="1">
            <a:off x="10032480" y="2278440"/>
            <a:ext cx="360" cy="2650680"/>
          </a:xfrm>
          <a:prstGeom prst="straightConnector1">
            <a:avLst/>
          </a:prstGeom>
          <a:ln w="38100">
            <a:solidFill>
              <a:srgbClr val="000000"/>
            </a:solidFill>
            <a:prstDash val="dash"/>
          </a:ln>
        </p:spPr>
      </p:cxnSp>
      <p:sp>
        <p:nvSpPr>
          <p:cNvPr id="151" name="Rectangle 6"/>
          <p:cNvSpPr/>
          <p:nvPr/>
        </p:nvSpPr>
        <p:spPr>
          <a:xfrm>
            <a:off x="10033560" y="4314960"/>
            <a:ext cx="163188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457200">
              <a:lnSpc>
                <a:spcPct val="100000"/>
              </a:lnSpc>
            </a:pP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g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𝚿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</a:rPr>
              <a:t>50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Picture 18" descr=""/>
          <p:cNvPicPr/>
          <p:nvPr/>
        </p:nvPicPr>
        <p:blipFill>
          <a:blip r:embed="rId3"/>
          <a:stretch/>
        </p:blipFill>
        <p:spPr>
          <a:xfrm>
            <a:off x="9870120" y="4834800"/>
            <a:ext cx="330840" cy="33084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9" descr=""/>
          <p:cNvPicPr/>
          <p:nvPr/>
        </p:nvPicPr>
        <p:blipFill>
          <a:blip r:embed="rId4"/>
          <a:stretch/>
        </p:blipFill>
        <p:spPr>
          <a:xfrm>
            <a:off x="7721640" y="1583640"/>
            <a:ext cx="584280" cy="56700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8" descr="Reminder to Water Trees During Dry Spells | News List | City of Evanston"/>
          <p:cNvPicPr/>
          <p:nvPr/>
        </p:nvPicPr>
        <p:blipFill>
          <a:blip r:embed="rId5"/>
          <a:stretch/>
        </p:blipFill>
        <p:spPr>
          <a:xfrm>
            <a:off x="11163600" y="5734440"/>
            <a:ext cx="1005480" cy="92160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14" descr="Health Benefits of Grape Leaves | Grape plant, Grape growing trellis, Grape  vine plant"/>
          <p:cNvPicPr/>
          <p:nvPr/>
        </p:nvPicPr>
        <p:blipFill>
          <a:blip r:embed="rId6"/>
          <a:stretch/>
        </p:blipFill>
        <p:spPr>
          <a:xfrm>
            <a:off x="8259840" y="5650200"/>
            <a:ext cx="762120" cy="100620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20" descr=""/>
          <p:cNvPicPr/>
          <p:nvPr/>
        </p:nvPicPr>
        <p:blipFill>
          <a:blip r:embed="rId7"/>
          <a:stretch/>
        </p:blipFill>
        <p:spPr>
          <a:xfrm>
            <a:off x="7687800" y="5286600"/>
            <a:ext cx="666360" cy="72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Application>LibreOffice/7.4.4.2$Linux_X86_64 LibreOffice_project/40$Build-2</Application>
  <AppVersion>15.0000</AppVersion>
  <Words>862</Words>
  <Paragraphs>144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2023-01-23T22:13:29Z</dcterms:created>
  <dc:creator>Megan K. Bartlett</dc:creator>
  <dc:description/>
  <dc:language>en-US</dc:language>
  <cp:lastModifiedBy>Jerry Sypkens</cp:lastModifiedBy>
  <dcterms:modified xsi:type="dcterms:W3CDTF">2023-02-03T23:41:06Z</dcterms:modified>
  <cp:revision>77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</vt:r8>
  </property>
  <property fmtid="{D5CDD505-2E9C-101B-9397-08002B2CF9AE}" pid="3" name="PresentationFormat">
    <vt:lpwstr>Widescreen</vt:lpwstr>
  </property>
  <property fmtid="{D5CDD505-2E9C-101B-9397-08002B2CF9AE}" pid="4" name="Slides">
    <vt:r8>17</vt:r8>
  </property>
</Properties>
</file>