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4.xml.rels" ContentType="application/vnd.openxmlformats-package.relationships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8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BE4B0E7-E788-459B-8157-86E84A299A4B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3A473DA-A53C-401F-A5F5-5DC3CB3B41A4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57CC07C-B7EB-40E8-96E6-4352D3DEBC4D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70EDBB0-3AA0-485D-B996-0C2951AC0F46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4350C5A-C1B9-4C44-87B6-597E483CF8C5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824E3D7-112D-4488-BAB6-B449D9E69C95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sldNum" idx="1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C3E7F7F-B0DC-4788-9724-CFDCF6616F6D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sldNum" idx="2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BE093FA-97BF-4652-A726-2432497BFBA6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sldNum" idx="2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5867A43-C48D-4D86-A3D8-D2106726857F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 idx="2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8426E8D-1C76-43D4-92CE-112C1AE30242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3ED474C-DF46-434D-892F-C90B470259BC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19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D761124-25DD-4A37-B285-B06A1FD70B0E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19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5E825DD-10B8-4FE0-9880-4C07603066A6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19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41B72D9-5409-4D4E-996E-710206D2A564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19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094ACC6-53DC-41D2-84A1-BA6AAD017CE7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F820BD4-4E3C-4E39-9C9C-8A4208D4925C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48C07AB-36B3-4C20-B5D6-1F67A2F8644E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83C16D6-6874-48F9-9CD6-65BFF6F6A89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741922-A1A2-4D05-986E-292157B480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B3CBDD-363B-40E8-81A1-DB538E8359A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3905DD-9347-44D1-9AD1-814DAC513FE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0F5D2D-0657-4311-BEC4-914F29DD66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A016EF-0719-44FA-9EBE-830E123F2C6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4B1863-025E-4413-9B25-A5B8A05B03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4F00D5-EA99-4C43-A21F-6E92CA2C082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9CEE50-E66B-47F9-956F-528BF559C1D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CA222DC-3431-4F91-B2BE-18838C4D383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52DC14-0D4E-4BCF-AAE4-65C82349AF9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7EDF82-EDFE-4339-B4B7-E3E9940858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675920C-5795-44D6-BCC8-1139720D4512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4"/>
          <p:cNvSpPr/>
          <p:nvPr/>
        </p:nvSpPr>
        <p:spPr>
          <a:xfrm>
            <a:off x="-152280" y="2925720"/>
            <a:ext cx="1165824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001"/>
              </a:spcBef>
            </a:pPr>
            <a:r>
              <a:rPr b="0" lang="en-US" sz="40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Future of Winery Cleaning Chemistry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49" name="Text Box 6"/>
          <p:cNvSpPr/>
          <p:nvPr/>
        </p:nvSpPr>
        <p:spPr>
          <a:xfrm>
            <a:off x="8077320" y="3809880"/>
            <a:ext cx="33523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Bob Coleman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Box 1"/>
          <p:cNvSpPr/>
          <p:nvPr/>
        </p:nvSpPr>
        <p:spPr>
          <a:xfrm>
            <a:off x="0" y="5410080"/>
            <a:ext cx="11886840" cy="97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Leveraging Technology to Increase Sustainability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January 25, 2023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ontent Placeholder 7"/>
          <p:cNvSpPr/>
          <p:nvPr/>
        </p:nvSpPr>
        <p:spPr>
          <a:xfrm>
            <a:off x="609480" y="2209680"/>
            <a:ext cx="11048760" cy="327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Inorganic </a:t>
            </a:r>
            <a:r>
              <a:rPr b="1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base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for cleaning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Potassium Hydroxide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Inorganic </a:t>
            </a:r>
            <a:r>
              <a:rPr b="1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acid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for cleaning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Potassium Bisulf</a:t>
            </a:r>
            <a:r>
              <a:rPr b="1" lang="en-US" sz="2600" spc="-1" strike="noStrike" u="sng">
                <a:solidFill>
                  <a:srgbClr val="004da9"/>
                </a:solidFill>
                <a:uFillTx/>
                <a:latin typeface="Arial"/>
                <a:ea typeface="ＭＳ Ｐゴシック"/>
              </a:rPr>
              <a:t>ate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– KHSO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4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not to be confused with SO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or bisulfite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used to adjust pH in food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Box 1"/>
          <p:cNvSpPr/>
          <p:nvPr/>
        </p:nvSpPr>
        <p:spPr>
          <a:xfrm>
            <a:off x="8458200" y="2438280"/>
            <a:ext cx="76176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K+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TextBox 6"/>
          <p:cNvSpPr/>
          <p:nvPr/>
        </p:nvSpPr>
        <p:spPr>
          <a:xfrm>
            <a:off x="9775800" y="2457360"/>
            <a:ext cx="121896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OH-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TextBox 7"/>
          <p:cNvSpPr/>
          <p:nvPr/>
        </p:nvSpPr>
        <p:spPr>
          <a:xfrm>
            <a:off x="8458200" y="4229280"/>
            <a:ext cx="76176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K+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2" name="Picture 12" descr=""/>
          <p:cNvPicPr/>
          <p:nvPr/>
        </p:nvPicPr>
        <p:blipFill>
          <a:blip r:embed="rId1"/>
          <a:stretch/>
        </p:blipFill>
        <p:spPr>
          <a:xfrm>
            <a:off x="9448920" y="3733920"/>
            <a:ext cx="1574280" cy="1574280"/>
          </a:xfrm>
          <a:prstGeom prst="rect">
            <a:avLst/>
          </a:prstGeom>
          <a:ln w="0">
            <a:noFill/>
          </a:ln>
        </p:spPr>
      </p:pic>
      <p:sp>
        <p:nvSpPr>
          <p:cNvPr id="73" name="TextBox 1"/>
          <p:cNvSpPr/>
          <p:nvPr/>
        </p:nvSpPr>
        <p:spPr>
          <a:xfrm>
            <a:off x="685800" y="6167520"/>
            <a:ext cx="92199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c00000"/>
                </a:solidFill>
                <a:latin typeface="Arial"/>
                <a:ea typeface="ＭＳ Ｐゴシック"/>
              </a:rPr>
              <a:t>Remove of sodium and organic acids from our practices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Box 2"/>
          <p:cNvSpPr/>
          <p:nvPr/>
        </p:nvSpPr>
        <p:spPr>
          <a:xfrm>
            <a:off x="4700520" y="5773680"/>
            <a:ext cx="16315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Acid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Box 6"/>
          <p:cNvSpPr/>
          <p:nvPr/>
        </p:nvSpPr>
        <p:spPr>
          <a:xfrm>
            <a:off x="1085760" y="5773680"/>
            <a:ext cx="1944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Basic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Box 7"/>
          <p:cNvSpPr/>
          <p:nvPr/>
        </p:nvSpPr>
        <p:spPr>
          <a:xfrm>
            <a:off x="1135080" y="3044880"/>
            <a:ext cx="182988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KOH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11.5)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Box 8"/>
          <p:cNvSpPr/>
          <p:nvPr/>
        </p:nvSpPr>
        <p:spPr>
          <a:xfrm>
            <a:off x="4610160" y="3044880"/>
            <a:ext cx="1812600" cy="104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KHSO</a:t>
            </a:r>
            <a:r>
              <a:rPr b="0" lang="en-US" sz="20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2.5)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Box 9"/>
          <p:cNvSpPr/>
          <p:nvPr/>
        </p:nvSpPr>
        <p:spPr>
          <a:xfrm>
            <a:off x="3519360" y="3119400"/>
            <a:ext cx="8377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+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80" name="Straight Arrow Connector 11"/>
          <p:cNvCxnSpPr/>
          <p:nvPr/>
        </p:nvCxnSpPr>
        <p:spPr>
          <a:xfrm>
            <a:off x="6858000" y="3552480"/>
            <a:ext cx="1067040" cy="360"/>
          </a:xfrm>
          <a:prstGeom prst="straightConnector1">
            <a:avLst/>
          </a:prstGeom>
          <a:ln w="41275">
            <a:solidFill>
              <a:srgbClr val="000000"/>
            </a:solidFill>
            <a:round/>
            <a:tailEnd len="lg" type="triangle" w="lg"/>
          </a:ln>
        </p:spPr>
      </p:cxnSp>
      <p:sp>
        <p:nvSpPr>
          <p:cNvPr id="81" name="Content Placeholder 7"/>
          <p:cNvSpPr/>
          <p:nvPr/>
        </p:nvSpPr>
        <p:spPr>
          <a:xfrm>
            <a:off x="8008920" y="2270160"/>
            <a:ext cx="4195440" cy="27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Combine: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20 mM K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SO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pH 7.0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No COD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No BOD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Ideal for wastewater ponds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TextBox 6"/>
          <p:cNvSpPr/>
          <p:nvPr/>
        </p:nvSpPr>
        <p:spPr>
          <a:xfrm>
            <a:off x="2133720" y="6348240"/>
            <a:ext cx="3690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336600"/>
                </a:solidFill>
                <a:latin typeface="Arial"/>
                <a:ea typeface="ＭＳ Ｐゴシック"/>
              </a:rPr>
              <a:t>Ambient Temperature?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Box 2"/>
          <p:cNvSpPr/>
          <p:nvPr/>
        </p:nvSpPr>
        <p:spPr>
          <a:xfrm>
            <a:off x="4700520" y="5773680"/>
            <a:ext cx="16315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Acid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TextBox 6"/>
          <p:cNvSpPr/>
          <p:nvPr/>
        </p:nvSpPr>
        <p:spPr>
          <a:xfrm>
            <a:off x="1085760" y="5773680"/>
            <a:ext cx="1944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Basic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Box 7"/>
          <p:cNvSpPr/>
          <p:nvPr/>
        </p:nvSpPr>
        <p:spPr>
          <a:xfrm>
            <a:off x="1135080" y="3044880"/>
            <a:ext cx="182988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KOH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11.5)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TextBox 8"/>
          <p:cNvSpPr/>
          <p:nvPr/>
        </p:nvSpPr>
        <p:spPr>
          <a:xfrm>
            <a:off x="4610160" y="3044880"/>
            <a:ext cx="1812600" cy="104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KHSO</a:t>
            </a:r>
            <a:r>
              <a:rPr b="0" lang="en-US" sz="20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2.5)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TextBox 9"/>
          <p:cNvSpPr/>
          <p:nvPr/>
        </p:nvSpPr>
        <p:spPr>
          <a:xfrm>
            <a:off x="3519360" y="3119400"/>
            <a:ext cx="8377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+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89" name="Straight Arrow Connector 11"/>
          <p:cNvCxnSpPr/>
          <p:nvPr/>
        </p:nvCxnSpPr>
        <p:spPr>
          <a:xfrm>
            <a:off x="6858000" y="3552480"/>
            <a:ext cx="1067040" cy="360"/>
          </a:xfrm>
          <a:prstGeom prst="straightConnector1">
            <a:avLst/>
          </a:prstGeom>
          <a:ln w="41275">
            <a:solidFill>
              <a:srgbClr val="000000"/>
            </a:solidFill>
            <a:round/>
            <a:tailEnd len="lg" type="triangle" w="lg"/>
          </a:ln>
        </p:spPr>
      </p:cxnSp>
      <p:sp>
        <p:nvSpPr>
          <p:cNvPr id="90" name="Content Placeholder 7"/>
          <p:cNvSpPr/>
          <p:nvPr/>
        </p:nvSpPr>
        <p:spPr>
          <a:xfrm>
            <a:off x="8008920" y="2270160"/>
            <a:ext cx="4195440" cy="27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Combine: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20 mM K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SO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pH 7.0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No COD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No BOD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Ideal for wastewater ponds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1" name="Group 15"/>
          <p:cNvGrpSpPr/>
          <p:nvPr/>
        </p:nvGrpSpPr>
        <p:grpSpPr>
          <a:xfrm>
            <a:off x="6861240" y="5638680"/>
            <a:ext cx="5116320" cy="674640"/>
            <a:chOff x="6861240" y="5638680"/>
            <a:chExt cx="5116320" cy="674640"/>
          </a:xfrm>
        </p:grpSpPr>
        <p:sp>
          <p:nvSpPr>
            <p:cNvPr id="92" name="Content Placeholder 7"/>
            <p:cNvSpPr/>
            <p:nvPr/>
          </p:nvSpPr>
          <p:spPr>
            <a:xfrm>
              <a:off x="6924600" y="5745240"/>
              <a:ext cx="5040000" cy="568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  <a:spcBef>
                  <a:spcPts val="601"/>
                </a:spcBef>
              </a:pPr>
              <a:r>
                <a:rPr b="1" lang="en-US" sz="2600" spc="-1" strike="noStrike">
                  <a:solidFill>
                    <a:srgbClr val="c00000"/>
                  </a:solidFill>
                  <a:latin typeface="Arial"/>
                  <a:ea typeface="ＭＳ Ｐゴシック"/>
                </a:rPr>
                <a:t>Instead – recapture and reuse</a:t>
              </a:r>
              <a:endParaRPr b="0" lang="en-US" sz="26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Bef>
                  <a:spcPts val="601"/>
                </a:spcBef>
              </a:pPr>
              <a:endParaRPr b="0" lang="en-US" sz="2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3" name="Rectangle 14"/>
            <p:cNvSpPr/>
            <p:nvPr/>
          </p:nvSpPr>
          <p:spPr>
            <a:xfrm>
              <a:off x="6861240" y="5638680"/>
              <a:ext cx="5116320" cy="674280"/>
            </a:xfrm>
            <a:prstGeom prst="rect">
              <a:avLst/>
            </a:prstGeom>
            <a:noFill/>
            <a:ln w="47625">
              <a:solidFill>
                <a:srgbClr val="c0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Arial"/>
                <a:ea typeface="ＭＳ Ｐゴシック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Content Placeholder 7"/>
          <p:cNvSpPr/>
          <p:nvPr/>
        </p:nvSpPr>
        <p:spPr>
          <a:xfrm>
            <a:off x="609480" y="2209680"/>
            <a:ext cx="6400440" cy="45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Recapture and Reuse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Nano filter solutions separately post-use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reclaim chemistry, water, H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</a:t>
            </a:r>
            <a:r>
              <a:rPr b="0" lang="en-US" sz="24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at least 50% recovery of water – most critical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properly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size filtration equipment for: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daily cleaning use volume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9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~16 hours of actual filtration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6" name="Straight Connector 2"/>
          <p:cNvCxnSpPr/>
          <p:nvPr/>
        </p:nvCxnSpPr>
        <p:spPr>
          <a:xfrm>
            <a:off x="9372600" y="2361960"/>
            <a:ext cx="360" cy="533880"/>
          </a:xfrm>
          <a:prstGeom prst="straightConnector1">
            <a:avLst/>
          </a:prstGeom>
          <a:ln w="41275">
            <a:solidFill>
              <a:srgbClr val="0070c0"/>
            </a:solidFill>
            <a:round/>
          </a:ln>
        </p:spPr>
      </p:cxnSp>
      <p:cxnSp>
        <p:nvCxnSpPr>
          <p:cNvPr id="97" name="Straight Connector 6"/>
          <p:cNvCxnSpPr/>
          <p:nvPr/>
        </p:nvCxnSpPr>
        <p:spPr>
          <a:xfrm>
            <a:off x="9372600" y="3124080"/>
            <a:ext cx="360" cy="533880"/>
          </a:xfrm>
          <a:prstGeom prst="straightConnector1">
            <a:avLst/>
          </a:prstGeom>
          <a:ln w="41275">
            <a:solidFill>
              <a:srgbClr val="0070c0"/>
            </a:solidFill>
            <a:round/>
          </a:ln>
        </p:spPr>
      </p:cxnSp>
      <p:cxnSp>
        <p:nvCxnSpPr>
          <p:cNvPr id="98" name="Straight Connector 7"/>
          <p:cNvCxnSpPr/>
          <p:nvPr/>
        </p:nvCxnSpPr>
        <p:spPr>
          <a:xfrm>
            <a:off x="9372600" y="3886200"/>
            <a:ext cx="360" cy="533520"/>
          </a:xfrm>
          <a:prstGeom prst="straightConnector1">
            <a:avLst/>
          </a:prstGeom>
          <a:ln w="41275">
            <a:solidFill>
              <a:srgbClr val="0070c0"/>
            </a:solidFill>
            <a:round/>
          </a:ln>
        </p:spPr>
      </p:cxnSp>
      <p:cxnSp>
        <p:nvCxnSpPr>
          <p:cNvPr id="99" name="Straight Connector 8"/>
          <p:cNvCxnSpPr/>
          <p:nvPr/>
        </p:nvCxnSpPr>
        <p:spPr>
          <a:xfrm>
            <a:off x="9372600" y="4647960"/>
            <a:ext cx="360" cy="533880"/>
          </a:xfrm>
          <a:prstGeom prst="straightConnector1">
            <a:avLst/>
          </a:prstGeom>
          <a:ln w="41275">
            <a:solidFill>
              <a:srgbClr val="0070c0"/>
            </a:solidFill>
            <a:round/>
          </a:ln>
        </p:spPr>
      </p:cxnSp>
      <p:sp>
        <p:nvSpPr>
          <p:cNvPr id="100" name="TextBox 3"/>
          <p:cNvSpPr/>
          <p:nvPr/>
        </p:nvSpPr>
        <p:spPr>
          <a:xfrm>
            <a:off x="7238880" y="2057400"/>
            <a:ext cx="16761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Rejected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extBox 9"/>
          <p:cNvSpPr/>
          <p:nvPr/>
        </p:nvSpPr>
        <p:spPr>
          <a:xfrm>
            <a:off x="9906120" y="2057400"/>
            <a:ext cx="16761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Permeate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Box 4"/>
          <p:cNvSpPr/>
          <p:nvPr/>
        </p:nvSpPr>
        <p:spPr>
          <a:xfrm>
            <a:off x="7353360" y="2463840"/>
            <a:ext cx="1523520" cy="173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2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microbes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organics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divalent ions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Box 11"/>
          <p:cNvSpPr/>
          <p:nvPr/>
        </p:nvSpPr>
        <p:spPr>
          <a:xfrm>
            <a:off x="9524880" y="2540160"/>
            <a:ext cx="2666520" cy="33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water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our cleaning chemistry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monovalent ions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OH-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H+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K+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HSO</a:t>
            </a:r>
            <a:r>
              <a:rPr b="0" lang="en-US" sz="18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r>
              <a:rPr b="0" lang="en-US" sz="1800" spc="-1" strike="noStrike" baseline="30000">
                <a:solidFill>
                  <a:srgbClr val="000000"/>
                </a:solidFill>
                <a:latin typeface="Arial"/>
                <a:ea typeface="ＭＳ Ｐゴシック"/>
              </a:rPr>
              <a:t>-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Ethanol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H</a:t>
            </a:r>
            <a:r>
              <a:rPr b="0" lang="en-US" sz="18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</a:t>
            </a:r>
            <a:r>
              <a:rPr b="0" lang="en-US" sz="18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TextBox 10"/>
          <p:cNvSpPr/>
          <p:nvPr/>
        </p:nvSpPr>
        <p:spPr>
          <a:xfrm>
            <a:off x="8045280" y="6197760"/>
            <a:ext cx="25524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filter membrane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~1 to 10 nanometers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5" name="Straight Connector 13"/>
          <p:cNvCxnSpPr/>
          <p:nvPr/>
        </p:nvCxnSpPr>
        <p:spPr>
          <a:xfrm>
            <a:off x="9372600" y="5410080"/>
            <a:ext cx="360" cy="533880"/>
          </a:xfrm>
          <a:prstGeom prst="straightConnector1">
            <a:avLst/>
          </a:prstGeom>
          <a:ln w="41275">
            <a:solidFill>
              <a:srgbClr val="0070c0"/>
            </a:solidFill>
            <a:round/>
          </a:ln>
        </p:spPr>
      </p:cxnSp>
      <p:sp>
        <p:nvSpPr>
          <p:cNvPr id="106" name="Rectangle 1"/>
          <p:cNvSpPr/>
          <p:nvPr/>
        </p:nvSpPr>
        <p:spPr>
          <a:xfrm>
            <a:off x="7238880" y="1981080"/>
            <a:ext cx="4800240" cy="4800240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rial"/>
              <a:ea typeface="ＭＳ Ｐゴシック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Content Placeholder 7"/>
          <p:cNvSpPr/>
          <p:nvPr/>
        </p:nvSpPr>
        <p:spPr>
          <a:xfrm>
            <a:off x="609480" y="2209680"/>
            <a:ext cx="7772040" cy="432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Hydrogen Peroxide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disinfectant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effective at pH 2.5 and 11.5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breaks down to water and oxygen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On-site generation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avoid concentrated storage / handling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generates at 0.25%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TextBox 1"/>
          <p:cNvSpPr/>
          <p:nvPr/>
        </p:nvSpPr>
        <p:spPr>
          <a:xfrm>
            <a:off x="8286840" y="6488280"/>
            <a:ext cx="266652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www.hpnow.eu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4"/>
          <p:cNvSpPr/>
          <p:nvPr/>
        </p:nvSpPr>
        <p:spPr>
          <a:xfrm>
            <a:off x="0" y="3048120"/>
            <a:ext cx="1219176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Mechanical Considerations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Mechanical Considerations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Content Placeholder 7"/>
          <p:cNvSpPr/>
          <p:nvPr/>
        </p:nvSpPr>
        <p:spPr>
          <a:xfrm>
            <a:off x="609480" y="2209680"/>
            <a:ext cx="9677160" cy="388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5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Consult tank cleaning device manufacturer: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specifications of tank cleaning device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specifications / geometry of tank versus tank cleaning device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type or degree of soiling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1028880" indent="-34308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proper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pump to deliver volume and pressure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itle 4"/>
          <p:cNvSpPr/>
          <p:nvPr/>
        </p:nvSpPr>
        <p:spPr>
          <a:xfrm>
            <a:off x="0" y="3048120"/>
            <a:ext cx="1219176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Considerations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Considerations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Content Placeholder 7"/>
          <p:cNvSpPr/>
          <p:nvPr/>
        </p:nvSpPr>
        <p:spPr>
          <a:xfrm>
            <a:off x="7162920" y="1992240"/>
            <a:ext cx="4876560" cy="48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5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Reverse Washes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acidic solutions change the zeta potential of stainless steel positive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Acidic solutions neutralize polysaccharides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opportunity to repel biofilm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499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use the physical properties of stainless steel to our advantage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TextBox 2"/>
          <p:cNvSpPr/>
          <p:nvPr/>
        </p:nvSpPr>
        <p:spPr>
          <a:xfrm>
            <a:off x="4529160" y="6094440"/>
            <a:ext cx="1974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Basic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TextBox 6"/>
          <p:cNvSpPr/>
          <p:nvPr/>
        </p:nvSpPr>
        <p:spPr>
          <a:xfrm>
            <a:off x="1085760" y="6094440"/>
            <a:ext cx="19443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Acid Wash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TextBox 7"/>
          <p:cNvSpPr/>
          <p:nvPr/>
        </p:nvSpPr>
        <p:spPr>
          <a:xfrm>
            <a:off x="4614840" y="3286080"/>
            <a:ext cx="182988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KOH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11.5)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Box 8"/>
          <p:cNvSpPr/>
          <p:nvPr/>
        </p:nvSpPr>
        <p:spPr>
          <a:xfrm>
            <a:off x="1160640" y="3286080"/>
            <a:ext cx="1812600" cy="104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20mM KHSO</a:t>
            </a:r>
            <a:r>
              <a:rPr b="0" lang="en-US" sz="2000" spc="-1" strike="noStrike" baseline="-25000">
                <a:solidFill>
                  <a:srgbClr val="000000"/>
                </a:solidFill>
                <a:latin typeface="Arial"/>
                <a:ea typeface="ＭＳ Ｐゴシック"/>
              </a:rPr>
              <a:t>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(pH 2.5)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TextBox 9"/>
          <p:cNvSpPr/>
          <p:nvPr/>
        </p:nvSpPr>
        <p:spPr>
          <a:xfrm>
            <a:off x="3519360" y="3440160"/>
            <a:ext cx="8377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+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Concurrent Projects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Content Placeholder 7"/>
          <p:cNvSpPr/>
          <p:nvPr/>
        </p:nvSpPr>
        <p:spPr>
          <a:xfrm>
            <a:off x="609480" y="2209680"/>
            <a:ext cx="11048760" cy="419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In-place wine operations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fluidized bed cold stabilization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protein stabilization columns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Jameson cell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Pulse Cooling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Electroplate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  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 Box 4"/>
          <p:cNvSpPr/>
          <p:nvPr/>
        </p:nvSpPr>
        <p:spPr>
          <a:xfrm>
            <a:off x="0" y="6029280"/>
            <a:ext cx="1219176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b="0" lang="en-US" sz="2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Future of Winery Cleaning Chemistry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7"/>
          <p:cNvSpPr/>
          <p:nvPr/>
        </p:nvSpPr>
        <p:spPr>
          <a:xfrm>
            <a:off x="609480" y="2209680"/>
            <a:ext cx="5714640" cy="434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Safety / Hazardous Chemistry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Employee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Environment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Persistence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Soil detriment / interaction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Wastewater Treatment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Microbial break down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Electrical energy cost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Considerations for Chemistry Selection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ontent Placeholder 7"/>
          <p:cNvSpPr/>
          <p:nvPr/>
        </p:nvSpPr>
        <p:spPr>
          <a:xfrm>
            <a:off x="7543800" y="3581280"/>
            <a:ext cx="4254120" cy="153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Recapture &amp; Reuse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Water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Chemistry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685800" indent="-2286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Considerations for Chemistry Selection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Content Placeholder 7"/>
          <p:cNvSpPr/>
          <p:nvPr/>
        </p:nvSpPr>
        <p:spPr>
          <a:xfrm>
            <a:off x="0" y="2743200"/>
            <a:ext cx="12191760" cy="304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Paired Potassium-Based Buffers for Sanitizing Winery Equipment and the Carbon,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2401"/>
              </a:spcAft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 </a:t>
            </a: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Nitrogen, Sodium, and Phosphorus Footprints of Winery Cleaning Practices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2401"/>
              </a:spcAft>
            </a:pPr>
            <a:r>
              <a:rPr b="1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Roger Boulton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Advances in Wine Research. January 1, 2015, 379-387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1199"/>
              </a:spcAft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DOI: 10.1021/bk-2015-1203.ch024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Considerations for Chemistry Selection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ontent Placeholder 7"/>
          <p:cNvSpPr/>
          <p:nvPr/>
        </p:nvSpPr>
        <p:spPr>
          <a:xfrm>
            <a:off x="0" y="3124080"/>
            <a:ext cx="12191760" cy="312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Basic of Green Chemistry – EPA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www.epa.gov/greenchemistry/basics-green-chemistry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  <a:spcBef>
                <a:spcPts val="601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  <a:spcBef>
                <a:spcPts val="499"/>
              </a:spcBef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4"/>
          <p:cNvSpPr/>
          <p:nvPr/>
        </p:nvSpPr>
        <p:spPr>
          <a:xfrm>
            <a:off x="0" y="3048120"/>
            <a:ext cx="1219176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Current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Current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Content Placeholder 7"/>
          <p:cNvSpPr/>
          <p:nvPr/>
        </p:nvSpPr>
        <p:spPr>
          <a:xfrm>
            <a:off x="609480" y="2209680"/>
            <a:ext cx="11048760" cy="380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Organic acids for cleaning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citric acid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peracetic acid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adds COD, BOD and energy cost for wastewater treatment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Ions and gases for cleaning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Na, PO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4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nitrogen-based cleaners, Cl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ClO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3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steam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safety, soil, water, and/or environmental persistence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Current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Content Placeholder 7"/>
          <p:cNvSpPr/>
          <p:nvPr/>
        </p:nvSpPr>
        <p:spPr>
          <a:xfrm>
            <a:off x="609480" y="2209680"/>
            <a:ext cx="11048760" cy="380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Organic acids for cleaning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citric acid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peracetic acid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adds COD, BOD and energy cost for wastewater treatment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Ions and gases for cleaning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Na, PO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4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nitrogen-based cleaners, Cl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ClO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2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O</a:t>
            </a:r>
            <a:r>
              <a:rPr b="0" lang="en-US" sz="2600" spc="-1" strike="noStrike" baseline="-25000">
                <a:solidFill>
                  <a:srgbClr val="004da9"/>
                </a:solidFill>
                <a:latin typeface="Arial"/>
                <a:ea typeface="ＭＳ Ｐゴシック"/>
              </a:rPr>
              <a:t>3</a:t>
            </a: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, steam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0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safety, soil, water, and/or environmental persistence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TextBox 2"/>
          <p:cNvSpPr/>
          <p:nvPr/>
        </p:nvSpPr>
        <p:spPr>
          <a:xfrm>
            <a:off x="4680" y="6172200"/>
            <a:ext cx="1219176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c00000"/>
                </a:solidFill>
                <a:latin typeface="Arial"/>
                <a:ea typeface="ＭＳ Ｐゴシック"/>
              </a:rPr>
              <a:t>Ideally avoid or minimize the practices above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4"/>
          <p:cNvSpPr/>
          <p:nvPr/>
        </p:nvSpPr>
        <p:spPr>
          <a:xfrm>
            <a:off x="0" y="3048120"/>
            <a:ext cx="1219176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4"/>
          <p:cNvSpPr/>
          <p:nvPr/>
        </p:nvSpPr>
        <p:spPr>
          <a:xfrm>
            <a:off x="152280" y="1219320"/>
            <a:ext cx="10515240" cy="10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Century Gothic"/>
              </a:rPr>
              <a:t>Future Cleaning Chemistry Considerations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Content Placeholder 7"/>
          <p:cNvSpPr/>
          <p:nvPr/>
        </p:nvSpPr>
        <p:spPr>
          <a:xfrm>
            <a:off x="609480" y="2209680"/>
            <a:ext cx="11048760" cy="259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860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Cleaning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22860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dirt (cells, tartrate, pulp, suspended solids)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Disinfection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50000"/>
              </a:lnSpc>
              <a:spcBef>
                <a:spcPts val="601"/>
              </a:spcBef>
              <a:buClr>
                <a:srgbClr val="004da9"/>
              </a:buClr>
              <a:buFont typeface="Symbol" charset="2"/>
              <a:buChar char=""/>
            </a:pPr>
            <a:r>
              <a:rPr b="0" lang="en-US" sz="2600" spc="-1" strike="noStrike">
                <a:solidFill>
                  <a:srgbClr val="004da9"/>
                </a:solidFill>
                <a:latin typeface="Arial"/>
                <a:ea typeface="ＭＳ Ｐゴシック"/>
              </a:rPr>
              <a:t>Biofilm removal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18" ma:contentTypeDescription="Create a new document." ma:contentTypeScope="" ma:versionID="08c6fddadf1189197cc777c37ced5543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d8999b6ad0a3452e7aea4bf38c113bff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9e5e87a-4acd-4530-9121-52987b7c744c"/>
    <lcf76f155ced4ddcb4097134ff3c332f xmlns="986d2df0-7854-4426-a8f5-9e3d3380399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0EBDA5A-0D92-4A8E-BDEF-71C9F80DC83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3F6ABB9-E6AA-46EF-8021-978D2031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618CA-51DE-440F-99BE-34CB3B0E736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9e5e87a-4acd-4530-9121-52987b7c744c"/>
    <ds:schemaRef ds:uri="986d2df0-7854-4426-a8f5-9e3d338039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10799</TotalTime>
  <Application>LibreOffice/7.4.4.2$Linux_X86_64 LibreOffice_project/40$Build-2</Application>
  <AppVersion>15.0000</AppVersion>
  <Words>601</Words>
  <Paragraphs>183</Paragraphs>
  <Company>ASEV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2008-09-25T23:33:29Z</dcterms:created>
  <dc:creator>stephanie</dc:creator>
  <dc:description/>
  <dc:language>en-US</dc:language>
  <cp:lastModifiedBy>Jerry Sypkens</cp:lastModifiedBy>
  <dcterms:modified xsi:type="dcterms:W3CDTF">2023-02-03T22:31:55Z</dcterms:modified>
  <cp:revision>66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16</vt:r8>
  </property>
  <property fmtid="{D5CDD505-2E9C-101B-9397-08002B2CF9AE}" pid="3" name="Order">
    <vt:lpwstr>12476800.0000000</vt:lpwstr>
  </property>
  <property fmtid="{D5CDD505-2E9C-101B-9397-08002B2CF9AE}" pid="4" name="PresentationFormat">
    <vt:lpwstr>Widescreen</vt:lpwstr>
  </property>
  <property fmtid="{D5CDD505-2E9C-101B-9397-08002B2CF9AE}" pid="5" name="Slides">
    <vt:r8>19</vt:r8>
  </property>
  <property fmtid="{D5CDD505-2E9C-101B-9397-08002B2CF9AE}" pid="6" name="TaxCatchAll">
    <vt:lpwstr/>
  </property>
  <property fmtid="{D5CDD505-2E9C-101B-9397-08002B2CF9AE}" pid="7" name="_ip_UnifiedCompliancePolicyProperties">
    <vt:lpwstr/>
  </property>
  <property fmtid="{D5CDD505-2E9C-101B-9397-08002B2CF9AE}" pid="8" name="_ip_UnifiedCompliancePolicyUIAction">
    <vt:lpwstr/>
  </property>
  <property fmtid="{D5CDD505-2E9C-101B-9397-08002B2CF9AE}" pid="9" name="display_urn:schemas-microsoft-com:office:office#Author">
    <vt:lpwstr>Daniel Friedlander</vt:lpwstr>
  </property>
  <property fmtid="{D5CDD505-2E9C-101B-9397-08002B2CF9AE}" pid="10" name="display_urn:schemas-microsoft-com:office:office#Editor">
    <vt:lpwstr>Daniel Friedlander</vt:lpwstr>
  </property>
  <property fmtid="{D5CDD505-2E9C-101B-9397-08002B2CF9AE}" pid="11" name="lcf76f155ced4ddcb4097134ff3c332f">
    <vt:lpwstr/>
  </property>
</Properties>
</file>