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_rels/notesSlide17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4.xml.rels" ContentType="application/vnd.openxmlformats-package.relationships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9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2.png" ContentType="image/png"/>
  <Override PartName="/ppt/media/image9.png" ContentType="image/png"/>
  <Override PartName="/ppt/media/image8.wmf" ContentType="image/x-wmf"/>
  <Override PartName="/ppt/media/image13.png" ContentType="image/png"/>
  <Override PartName="/ppt/media/image11.png" ContentType="image/png"/>
  <Override PartName="/ppt/media/image7.jpeg" ContentType="image/jpeg"/>
  <Override PartName="/ppt/media/image18.png" ContentType="image/png"/>
  <Override PartName="/ppt/media/image19.png" ContentType="image/png"/>
  <Override PartName="/ppt/media/image3.jpeg" ContentType="image/jpeg"/>
  <Override PartName="/ppt/media/image17.gif" ContentType="image/gif"/>
  <Override PartName="/ppt/media/image2.jpeg" ContentType="image/jpeg"/>
  <Override PartName="/ppt/media/image4.jpeg" ContentType="image/jpeg"/>
  <Override PartName="/ppt/media/image16.wmf" ContentType="image/x-wmf"/>
  <Override PartName="/ppt/media/image14.jpeg" ContentType="image/jpeg"/>
  <Override PartName="/ppt/media/image15.wmf" ContentType="image/x-wmf"/>
  <Override PartName="/ppt/media/image1.jpeg" ContentType="image/jpeg"/>
  <Override PartName="/ppt/media/image20.wmf" ContentType="image/x-wmf"/>
  <Override PartName="/ppt/media/image5.jpeg" ContentType="image/jpeg"/>
  <Override PartName="/ppt/media/image10.jpeg" ContentType="image/jpeg"/>
  <Override PartName="/ppt/media/image6.jpeg" ContentType="image/jpe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4.xml.rels" ContentType="application/vnd.openxmlformats-package.relationships+xml"/>
  <Override PartName="/ppt/slides/_rels/slide21.xml.rels" ContentType="application/vnd.openxmlformats-package.relationships+xml"/>
  <Override PartName="/ppt/slides/_rels/slide8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16.xml.rels" ContentType="application/vnd.openxmlformats-package.relationships+xml"/>
  <Override PartName="/ppt/slides/_rels/slide32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8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slide30.xml" ContentType="application/vnd.openxmlformats-officedocument.presentationml.slide+xml"/>
  <Override PartName="/ppt/slides/slide5.xml" ContentType="application/vnd.openxmlformats-officedocument.presentationml.slide+xml"/>
  <Override PartName="/ppt/slides/slide31.xml" ContentType="application/vnd.openxmlformats-officedocument.presentationml.slide+xml"/>
  <Override PartName="/ppt/slides/slide6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6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1360FDAF-EB5A-49BD-955E-790F76FE6382}" type="slidenum"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HI my name is Scott Frost, and I will be presenting reserach that ...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9A6164B-FC95-4242-8BCD-A76318BAB988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CC5A9FD-E8D8-496C-9DAC-A544D04BAFB2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4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DB55143-464A-4C01-BB79-45C4BCF6711C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Leaves were hand collected from Austin Sharp Vineyard in Alderdale, WA om October 21. --- DO WE KNOW WHEN THE FREEZE HIT AND KILLED THESE LEAVES?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32EB158-BB1B-404D-AE74-A195575C36DC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Fruit was harvested seven days after the collection of the Freeze killed leaf matter. ~1900 kg of cabernet was machine harvested from the Cold Creek Vineyard in 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Columbia Valley American Viticultural Area. Fruit was crushed destemmed and equally filled in to 12 stainless-steel TJ fermenters. 136 kg/TJ ~ 140L of must into each TJ. The average Brix across the 12 fermenters was 28.6, this was then adjusted to 25.0 Brix by watering back with 5 g/L tartaric acid solution</a:t>
            </a:r>
            <a:r>
              <a:rPr b="0" lang="en-US" sz="20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E20C742-B732-4B88-8826-805AECD64F37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Fruit was harvested seven days after the collection of the Freeze killed leaf matter. ~1900 kg of cabernet was machine harvested from the Cold Creek Vineyard in 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Columbia Valley American Viticultural Area. Fruit was crushed destemmed and equally filled in to 12 stainless-steel TJ fermenters. 140L of must into each TJ. The average Brix across the 12 fermenters was 28.6, this was then adjusted to 25.0 Brix by watering back with 5 g/L tartaric acid solution</a:t>
            </a:r>
            <a:r>
              <a:rPr b="0" lang="en-US" sz="20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A658805-4F4A-4E22-BC82-566E22F9C411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Fruit was harvested seven days after the collection of the Freeze killed leaf matter. ~1900 kg of cabernet was machine harvested from the Cold Creek Vineyard in 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Columbia Valley American Viticultural Area. Fruit was crushed destemmed and equally filled in to 12 stainless-steel TJ fermenters. 140L of must into each TJ. The average Brix across the 12 fermenters was 28.6, this was then adjusted to 25.0 Brix by watering back with 5 g/L tartaric acid solution</a:t>
            </a:r>
            <a:r>
              <a:rPr b="0" lang="en-US" sz="20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50B1DE6-8C11-4320-986E-CCB0D4147F27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Fruit was harvested seven days after the collection of the Freeze killed leaf matter. ~1900 kg of cabernet was machine harvested from the Cold Creek Vineyard in </a:t>
            </a:r>
            <a:r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Columbia Valley American Viticultural Area. Fruit was crushed destemmed and equally filled in to 12 stainless-steel TJ fermenters. 140L of must into each TJ. The average Brix across the 12 fermenters was 28.6, this was then adjusted to 25.0 Brix by watering back with 5 g/L tartaric acid solution</a:t>
            </a:r>
            <a:r>
              <a:rPr b="0" lang="en-US" sz="20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1BDBD93-3D2A-4BF2-8CB7-C0172A8406FA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final wines had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sldNum" idx="2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A2D3DA2-A3AF-4938-8378-6E410E00CEF1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DA was completed in March of 2020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sldNum" idx="2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6F0DFAF-BA08-4ADE-97D8-2AE71ED3E0D7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21 taste and aroma  attributes 13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3D5BE33-9D2C-4E4C-AF12-5F17D86D291A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Fixed effect ANOVA with the fermentation replicates nested within the treatment effect.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Letters indicated significant post hoc testing Tukey HSD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Identical letters – no difference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Of the 21 attributes – 10 were found to significantly vary by treatment.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We begin to see a strong treatment effect at ~2.0 g/kg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PlaceHolder 3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CFAAE7A-BC15-40E2-A4E3-9787BAF814A9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We visualize the descriptive results using Canonical Variate Analysis. The analysis captures 98.7 % of the variation within Canonical 1 and 2.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We see a strong treatment effect at 2.0 g/kg Dose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CC2FC93-62B9-4ECE-A653-F6F2CC199225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We didn’t exactly know what we were looking for, so we used an untargeted analytical approach.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In order to determine which compounds are changing in relation to the FKLM treatments we chose to apply a Fold Change Analysis.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20D65114-D21F-4F6F-A747-CA4D81E87F1A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Sensory along the bottom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Chemistry up the side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 type="sldNum" idx="3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2BCC3E7-E54C-444A-883B-D36F933551B4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sensory attributes cluster by Cab varietal character to the right and rose taint to the left.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8" name="PlaceHolder 3"/>
          <p:cNvSpPr>
            <a:spLocks noGrp="1"/>
          </p:cNvSpPr>
          <p:nvPr>
            <p:ph type="sldNum" idx="33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B794362-9EEB-48DD-A3A3-7208E895F863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3"/>
          <p:cNvSpPr>
            <a:spLocks noGrp="1"/>
          </p:cNvSpPr>
          <p:nvPr>
            <p:ph type="sldNum" idx="3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FD10DC3-14BE-411F-A667-CDA61976476D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~0.96 g/Leaf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~185g/Cluster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16 clusters a vine ~ 185g clusters ~ one dried leaf was about 1g. = 3 leaves for vines to realize the taint.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sldNum" idx="3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4CA9C49-D4CB-4994-BF6C-D3695A20AA77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~0.96 g/Leaf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~185g/Cluster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16 clusters a vine ~ 185g clusters ~ one dried leaf was about 1g. = 3 leaves for vines to realize the taint.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sldNum" idx="3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7EF9410-CEFB-4245-A864-74E28C9B26D2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4E92637-8B46-4B9B-B419-E603718275A4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0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2B4E498-3764-4612-AD6C-F33C31526639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Acknowledgments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Jim Harbertson would like to acknowledge the Wine Research Advisory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Committee, the Washington Wine Commission, the Washington Grape and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Wine Research Program, and the WSU Agricultural Research Center. The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authors would like to acknowledge our NIFA USDA Hatch Project #1016366.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Dr Andrew Reynolds is thanked for helpful and informative discussions.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A8D7A197-0BC7-4AF7-80AF-231DF3074702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But in the end we all know where excellent wine starts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6" name="PlaceHolder 3"/>
          <p:cNvSpPr>
            <a:spLocks noGrp="1"/>
          </p:cNvSpPr>
          <p:nvPr>
            <p:ph type="sldNum" idx="3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149CC352-35B3-4C43-AA46-A4CEF29A88AF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These leaves are so brittle and are not able to be removed at the sorting line.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0B067F4-E158-4F48-B232-012860A73411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10F81E9-AB6D-4D16-96B8-7CDE5F215623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6394C8F-30D7-4E36-A90D-274F6B508FAC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Major early season freeze in 2011 and 2017 ---  not a major concern, but relevant!!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097B8DE-7BDA-43D2-9B65-E8A64A4BC6E0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2019 was a special year!!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WA was hit with back to back frost in late September and Early October.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Informal estimate by industry members found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800,000 gallons of wine in tank and ~25,000 tons of fruit that was unharvested.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In 2018 ~74,000 tons was harvested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~40% of the harvest was left on the vine.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16000" indent="0">
              <a:lnSpc>
                <a:spcPct val="100000"/>
              </a:lnSpc>
              <a:buNone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The state declared an emergency with allowed insurance claims to be paid.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C1E5B33E-7218-4EF4-B1EA-C672055C8C75}" type="slidenum"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D917AE6-CFBE-489E-B214-D36B181DE80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4E5954A-3C94-456F-874E-E8FFBF9E921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01AF17C-CCB2-4D9C-BF99-E026CF377668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A7FA7D4-BFCA-4F76-8A51-E102A2CD71A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EA4EE29-6835-4C2C-9823-242830A7640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C6024E1-C15B-4A31-907B-B5839CDFF20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FBADF1C-362D-4594-89ED-291A200D681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27A6A33-5368-458F-BAF6-43EC50D24D4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02C129A-0887-40C4-9454-9335B17AED6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042E260-8419-405F-BB52-98D2D8FC5A5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ED0B25D0-5E09-45F4-BE48-3BE5D91324F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F5360BB-68BA-4400-B627-7BFC7AB46B2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CAA67BA-D5AB-47E3-91AF-B3F8F9963D5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B42AF13-D168-4582-8F10-5667A29E494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5844434-A414-42DD-A7E0-80C6549B4DE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3AAC7F5-B5A6-4CFE-A6E4-32D13DBC5FA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9CE4135-6F89-4676-8F62-4A97669B29E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A58B438-53A8-46E5-BC03-65BB5B2AC22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2007EEB-96A6-4A0F-9C85-F4E7D61E8E7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10093C0-AA7F-4DD2-A780-234F3D6E07C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57C1E99-C7F0-435E-8134-F0902B8FF49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F5E7EA4-8041-4F3C-AB1C-C79C42FE6A3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31F8315-0963-4460-B20E-AFE34BBC2CA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4CA6A92-1AD0-4209-8DB5-5ECF0CF1B67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38C7CF7-857A-46A7-9130-105D6F8BDD8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D4A10C92-3DA5-49E5-B155-3450C772828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D3D00C1-F78E-4FE3-B495-A908B2FF0E6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113C48D-419E-45A7-9B3A-98D72D0B0AB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E6CB15D-79D4-4663-A968-8092409CA003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5620D4B-E393-4D7A-8C33-2B9E304D26F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F5867CE-F818-4894-BB03-1E0F03C03B5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B2429B4-215F-408B-97BB-5EFA6C14409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A22EA89-F820-49CA-95BE-9DB93D21807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87AFD97-DAA4-41D2-B8DA-22BBBAF211A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911B453-49CB-4622-A035-38293283A4E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B2C1BCD-3971-4B4F-9F2C-5D2459E352A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480800D-2B9E-45A9-832D-CDF356D30D1E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05529982-C5A9-49B3-8D4E-B9F471B4F50D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FD997A86-1D21-4DE5-A998-06F0CCDAD1B6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39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wmf"/><Relationship Id="rId3" Type="http://schemas.openxmlformats.org/officeDocument/2006/relationships/image" Target="../media/image16.wmf"/><Relationship Id="rId4" Type="http://schemas.openxmlformats.org/officeDocument/2006/relationships/image" Target="../media/image17.gif"/><Relationship Id="rId5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19.png"/><Relationship Id="rId4" Type="http://schemas.openxmlformats.org/officeDocument/2006/relationships/image" Target="../media/image19.png"/><Relationship Id="rId5" Type="http://schemas.openxmlformats.org/officeDocument/2006/relationships/image" Target="../media/image19.png"/><Relationship Id="rId6" Type="http://schemas.openxmlformats.org/officeDocument/2006/relationships/image" Target="../media/image19.png"/><Relationship Id="rId7" Type="http://schemas.openxmlformats.org/officeDocument/2006/relationships/image" Target="../media/image19.png"/><Relationship Id="rId8" Type="http://schemas.openxmlformats.org/officeDocument/2006/relationships/image" Target="../media/image19.png"/><Relationship Id="rId9" Type="http://schemas.openxmlformats.org/officeDocument/2006/relationships/image" Target="../media/image19.png"/><Relationship Id="rId10" Type="http://schemas.openxmlformats.org/officeDocument/2006/relationships/image" Target="../media/image19.png"/><Relationship Id="rId11" Type="http://schemas.openxmlformats.org/officeDocument/2006/relationships/image" Target="../media/image19.png"/><Relationship Id="rId12" Type="http://schemas.openxmlformats.org/officeDocument/2006/relationships/image" Target="../media/image19.png"/><Relationship Id="rId13" Type="http://schemas.openxmlformats.org/officeDocument/2006/relationships/image" Target="../media/image19.png"/><Relationship Id="rId14" Type="http://schemas.openxmlformats.org/officeDocument/2006/relationships/image" Target="../media/image19.png"/><Relationship Id="rId15" Type="http://schemas.openxmlformats.org/officeDocument/2006/relationships/image" Target="../media/image19.png"/><Relationship Id="rId16" Type="http://schemas.openxmlformats.org/officeDocument/2006/relationships/image" Target="../media/image19.png"/><Relationship Id="rId17" Type="http://schemas.openxmlformats.org/officeDocument/2006/relationships/image" Target="../media/image19.png"/><Relationship Id="rId18" Type="http://schemas.openxmlformats.org/officeDocument/2006/relationships/slideLayout" Target="../slideLayouts/slideLayout13.xml"/><Relationship Id="rId19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0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0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slideLayout" Target="../slideLayouts/slideLayout39.xml"/><Relationship Id="rId5" Type="http://schemas.openxmlformats.org/officeDocument/2006/relationships/notesSlide" Target="../notesSlides/notesSlide3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965480" y="629280"/>
            <a:ext cx="6586200" cy="12859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85000"/>
          </a:bodyPr>
          <a:p>
            <a:pPr indent="0">
              <a:lnSpc>
                <a:spcPct val="90000"/>
              </a:lnSpc>
              <a:buNone/>
            </a:pPr>
            <a:r>
              <a:rPr b="1" lang="en-US" sz="3400" spc="-1" strike="noStrike">
                <a:solidFill>
                  <a:srgbClr val="000000"/>
                </a:solidFill>
                <a:latin typeface="Calibri Light"/>
              </a:rPr>
              <a:t>Exploring Rose Taint in Washington State Cabernet Sauvignon</a:t>
            </a:r>
            <a:endParaRPr b="0" lang="en-US" sz="3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TextBox 2"/>
          <p:cNvSpPr/>
          <p:nvPr/>
        </p:nvSpPr>
        <p:spPr>
          <a:xfrm>
            <a:off x="4965480" y="2438280"/>
            <a:ext cx="6586200" cy="378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indent="-2286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 Light"/>
              </a:rPr>
              <a:t>Scott Frost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indent="-2286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 Light"/>
              </a:rPr>
              <a:t>Danni Fox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indent="-2286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 Light"/>
              </a:rPr>
              <a:t>Tom Collins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indent="-2286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 Light"/>
              </a:rPr>
              <a:t>Markus Keller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indent="-22860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rgbClr val="000000"/>
                </a:solidFill>
                <a:latin typeface="Calibri Light"/>
              </a:rPr>
              <a:t>Jim Harbertson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9" name="Straight Connector 9"/>
          <p:cNvCxnSpPr/>
          <p:nvPr/>
        </p:nvCxnSpPr>
        <p:spPr>
          <a:xfrm>
            <a:off x="5080680" y="2115000"/>
            <a:ext cx="6309720" cy="360"/>
          </a:xfrm>
          <a:prstGeom prst="straightConnector1">
            <a:avLst/>
          </a:prstGeom>
          <a:ln w="19050">
            <a:solidFill>
              <a:srgbClr val="78ade9"/>
            </a:solidFill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1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95" name="Rectangle 13"/>
          <p:cNvSpPr/>
          <p:nvPr/>
        </p:nvSpPr>
        <p:spPr>
          <a:xfrm>
            <a:off x="477000" y="480240"/>
            <a:ext cx="11237760" cy="589752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algn="t" blurRad="63360" dir="5400000" dist="17640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196" name="Straight Connector 15"/>
          <p:cNvCxnSpPr/>
          <p:nvPr/>
        </p:nvCxnSpPr>
        <p:spPr>
          <a:xfrm>
            <a:off x="6079680" y="1143000"/>
            <a:ext cx="360" cy="4572360"/>
          </a:xfrm>
          <a:prstGeom prst="straightConnector1">
            <a:avLst/>
          </a:prstGeom>
          <a:ln>
            <a:solidFill>
              <a:srgbClr val="4e4e4e"/>
            </a:solidFill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/>
          <p:nvPr/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Project Workflow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TextBox 3"/>
          <p:cNvSpPr/>
          <p:nvPr/>
        </p:nvSpPr>
        <p:spPr>
          <a:xfrm>
            <a:off x="1723680" y="717120"/>
            <a:ext cx="89809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Experimental Questions –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Does the addition of freeze killed leaf material alter sensory profile of Cabernet Sauvignon?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Can we identify causal chemistry?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TextBox 5"/>
          <p:cNvSpPr/>
          <p:nvPr/>
        </p:nvSpPr>
        <p:spPr>
          <a:xfrm>
            <a:off x="96840" y="2110680"/>
            <a:ext cx="38214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Produce Cabernet Sauvignon wine with controlled additions of freeze killed leaf material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TextBox 12"/>
          <p:cNvSpPr/>
          <p:nvPr/>
        </p:nvSpPr>
        <p:spPr>
          <a:xfrm>
            <a:off x="5045760" y="2268360"/>
            <a:ext cx="2000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Descriptive Sensory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TextBox 13"/>
          <p:cNvSpPr/>
          <p:nvPr/>
        </p:nvSpPr>
        <p:spPr>
          <a:xfrm>
            <a:off x="8469360" y="2225520"/>
            <a:ext cx="324360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Headspace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Solid Phase Micro Extraction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Gas Chromatography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Mass Spectrometry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latin typeface="Calibri"/>
              </a:rPr>
              <a:t>HS-SPME-GC-MS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Rounded Rectangle 17"/>
          <p:cNvSpPr/>
          <p:nvPr/>
        </p:nvSpPr>
        <p:spPr>
          <a:xfrm>
            <a:off x="127800" y="1960920"/>
            <a:ext cx="3821400" cy="487008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3" name="Rounded Rectangle 18"/>
          <p:cNvSpPr/>
          <p:nvPr/>
        </p:nvSpPr>
        <p:spPr>
          <a:xfrm>
            <a:off x="8180640" y="1992960"/>
            <a:ext cx="3821400" cy="487008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4" name="Rounded Rectangle 19"/>
          <p:cNvSpPr/>
          <p:nvPr/>
        </p:nvSpPr>
        <p:spPr>
          <a:xfrm>
            <a:off x="4158000" y="1992960"/>
            <a:ext cx="3821400" cy="487008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Box 5"/>
          <p:cNvSpPr/>
          <p:nvPr/>
        </p:nvSpPr>
        <p:spPr>
          <a:xfrm>
            <a:off x="8294760" y="469440"/>
            <a:ext cx="3525840" cy="447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Gill Sans MT"/>
              </a:rPr>
              <a:t>COLLECTION OF FREEZE KILLED LEAVES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Gill Sans MT"/>
              </a:rPr>
              <a:t>~3 kg of dried leaves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Gill Sans MT"/>
              </a:rPr>
              <a:t>Leaves smelled like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Gill Sans MT"/>
              </a:rPr>
              <a:t>hay or alfalfa.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Gill Sans MT"/>
              </a:rPr>
              <a:t>Did not smell floral, but somewhat potpourri-like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/>
          <p:cNvSpPr/>
          <p:nvPr/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Experimental Design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07" name="Group 41"/>
          <p:cNvGrpSpPr/>
          <p:nvPr/>
        </p:nvGrpSpPr>
        <p:grpSpPr>
          <a:xfrm>
            <a:off x="681120" y="5744880"/>
            <a:ext cx="2999520" cy="387000"/>
            <a:chOff x="681120" y="5744880"/>
            <a:chExt cx="2999520" cy="387000"/>
          </a:xfrm>
        </p:grpSpPr>
        <p:sp>
          <p:nvSpPr>
            <p:cNvPr id="208" name="TextBox 23"/>
            <p:cNvSpPr/>
            <p:nvPr/>
          </p:nvSpPr>
          <p:spPr>
            <a:xfrm>
              <a:off x="681120" y="5744880"/>
              <a:ext cx="703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Rep 1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9" name="TextBox 24"/>
            <p:cNvSpPr/>
            <p:nvPr/>
          </p:nvSpPr>
          <p:spPr>
            <a:xfrm>
              <a:off x="1841400" y="5767920"/>
              <a:ext cx="703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Rep 2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0" name="TextBox 25"/>
            <p:cNvSpPr/>
            <p:nvPr/>
          </p:nvSpPr>
          <p:spPr>
            <a:xfrm>
              <a:off x="2976840" y="5767920"/>
              <a:ext cx="703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Rep 3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11" name="Group 42"/>
          <p:cNvGrpSpPr/>
          <p:nvPr/>
        </p:nvGrpSpPr>
        <p:grpSpPr>
          <a:xfrm>
            <a:off x="630000" y="1003680"/>
            <a:ext cx="4363200" cy="912600"/>
            <a:chOff x="630000" y="1003680"/>
            <a:chExt cx="4363200" cy="912600"/>
          </a:xfrm>
        </p:grpSpPr>
        <p:sp>
          <p:nvSpPr>
            <p:cNvPr id="212" name="TextBox 14"/>
            <p:cNvSpPr/>
            <p:nvPr/>
          </p:nvSpPr>
          <p:spPr>
            <a:xfrm>
              <a:off x="3762360" y="100368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0.0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3" name="Oval 19"/>
            <p:cNvSpPr/>
            <p:nvPr/>
          </p:nvSpPr>
          <p:spPr>
            <a:xfrm>
              <a:off x="630000" y="1056600"/>
              <a:ext cx="822600" cy="8226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14" name="Oval 26"/>
            <p:cNvSpPr/>
            <p:nvPr/>
          </p:nvSpPr>
          <p:spPr>
            <a:xfrm>
              <a:off x="1752480" y="1053720"/>
              <a:ext cx="822600" cy="8226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15" name="Oval 27"/>
            <p:cNvSpPr/>
            <p:nvPr/>
          </p:nvSpPr>
          <p:spPr>
            <a:xfrm>
              <a:off x="2874600" y="1053720"/>
              <a:ext cx="822600" cy="8226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216" name="Group 38"/>
          <p:cNvGrpSpPr/>
          <p:nvPr/>
        </p:nvGrpSpPr>
        <p:grpSpPr>
          <a:xfrm>
            <a:off x="641880" y="2228400"/>
            <a:ext cx="4363200" cy="912600"/>
            <a:chOff x="641880" y="2228400"/>
            <a:chExt cx="4363200" cy="912600"/>
          </a:xfrm>
        </p:grpSpPr>
        <p:sp>
          <p:nvSpPr>
            <p:cNvPr id="217" name="TextBox 16"/>
            <p:cNvSpPr/>
            <p:nvPr/>
          </p:nvSpPr>
          <p:spPr>
            <a:xfrm>
              <a:off x="3774240" y="222840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0.5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8" name="Oval 28"/>
            <p:cNvSpPr/>
            <p:nvPr/>
          </p:nvSpPr>
          <p:spPr>
            <a:xfrm>
              <a:off x="641880" y="229284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19" name="Oval 29"/>
            <p:cNvSpPr/>
            <p:nvPr/>
          </p:nvSpPr>
          <p:spPr>
            <a:xfrm>
              <a:off x="1764360" y="229032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20" name="Oval 30"/>
            <p:cNvSpPr/>
            <p:nvPr/>
          </p:nvSpPr>
          <p:spPr>
            <a:xfrm>
              <a:off x="2886480" y="229032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221" name="Group 39"/>
          <p:cNvGrpSpPr/>
          <p:nvPr/>
        </p:nvGrpSpPr>
        <p:grpSpPr>
          <a:xfrm>
            <a:off x="630000" y="3407400"/>
            <a:ext cx="4365000" cy="912600"/>
            <a:chOff x="630000" y="3407400"/>
            <a:chExt cx="4365000" cy="912600"/>
          </a:xfrm>
        </p:grpSpPr>
        <p:sp>
          <p:nvSpPr>
            <p:cNvPr id="222" name="TextBox 17"/>
            <p:cNvSpPr/>
            <p:nvPr/>
          </p:nvSpPr>
          <p:spPr>
            <a:xfrm>
              <a:off x="3764160" y="340740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2.0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3" name="Oval 31"/>
            <p:cNvSpPr/>
            <p:nvPr/>
          </p:nvSpPr>
          <p:spPr>
            <a:xfrm>
              <a:off x="630000" y="348012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24" name="Oval 32"/>
            <p:cNvSpPr/>
            <p:nvPr/>
          </p:nvSpPr>
          <p:spPr>
            <a:xfrm>
              <a:off x="1752120" y="347724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25" name="Oval 33"/>
            <p:cNvSpPr/>
            <p:nvPr/>
          </p:nvSpPr>
          <p:spPr>
            <a:xfrm>
              <a:off x="2874600" y="347724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226" name="Group 40"/>
          <p:cNvGrpSpPr/>
          <p:nvPr/>
        </p:nvGrpSpPr>
        <p:grpSpPr>
          <a:xfrm>
            <a:off x="624240" y="4606920"/>
            <a:ext cx="4370760" cy="912600"/>
            <a:chOff x="624240" y="4606920"/>
            <a:chExt cx="4370760" cy="912600"/>
          </a:xfrm>
        </p:grpSpPr>
        <p:sp>
          <p:nvSpPr>
            <p:cNvPr id="227" name="TextBox 18"/>
            <p:cNvSpPr/>
            <p:nvPr/>
          </p:nvSpPr>
          <p:spPr>
            <a:xfrm>
              <a:off x="3764160" y="460692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8.0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8" name="Oval 34"/>
            <p:cNvSpPr/>
            <p:nvPr/>
          </p:nvSpPr>
          <p:spPr>
            <a:xfrm>
              <a:off x="624240" y="466776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29" name="Oval 35"/>
            <p:cNvSpPr/>
            <p:nvPr/>
          </p:nvSpPr>
          <p:spPr>
            <a:xfrm>
              <a:off x="1746720" y="466488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30" name="Oval 36"/>
            <p:cNvSpPr/>
            <p:nvPr/>
          </p:nvSpPr>
          <p:spPr>
            <a:xfrm>
              <a:off x="2868840" y="466488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231" name="Content Placeholder 5"/>
          <p:cNvSpPr/>
          <p:nvPr/>
        </p:nvSpPr>
        <p:spPr>
          <a:xfrm>
            <a:off x="5483160" y="1360440"/>
            <a:ext cx="6116040" cy="2379600"/>
          </a:xfr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n=3 for each Treatment &amp; Control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EC118 &amp; VP41 co-inoculation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10 Days Skin Contact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</a:rPr>
              <a:t>136  kg/TJ ~ 140 L of must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1"/>
          <p:cNvSpPr/>
          <p:nvPr/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Experimental Design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3" name="Picture 20" descr=""/>
          <p:cNvPicPr/>
          <p:nvPr/>
        </p:nvPicPr>
        <p:blipFill>
          <a:blip r:embed="rId1"/>
          <a:stretch/>
        </p:blipFill>
        <p:spPr>
          <a:xfrm rot="5400000">
            <a:off x="5050080" y="1021320"/>
            <a:ext cx="5787720" cy="4340880"/>
          </a:xfrm>
          <a:prstGeom prst="rect">
            <a:avLst/>
          </a:prstGeom>
          <a:ln w="0">
            <a:noFill/>
          </a:ln>
        </p:spPr>
      </p:pic>
      <p:sp>
        <p:nvSpPr>
          <p:cNvPr id="234" name="Frame 1"/>
          <p:cNvSpPr/>
          <p:nvPr/>
        </p:nvSpPr>
        <p:spPr>
          <a:xfrm>
            <a:off x="337680" y="2031840"/>
            <a:ext cx="4849560" cy="1338840"/>
          </a:xfrm>
          <a:prstGeom prst="frame">
            <a:avLst>
              <a:gd name="adj1" fmla="val 125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35" name="Group 2"/>
          <p:cNvGrpSpPr/>
          <p:nvPr/>
        </p:nvGrpSpPr>
        <p:grpSpPr>
          <a:xfrm>
            <a:off x="681120" y="5744880"/>
            <a:ext cx="2999520" cy="387000"/>
            <a:chOff x="681120" y="5744880"/>
            <a:chExt cx="2999520" cy="387000"/>
          </a:xfrm>
        </p:grpSpPr>
        <p:sp>
          <p:nvSpPr>
            <p:cNvPr id="236" name="TextBox 3"/>
            <p:cNvSpPr/>
            <p:nvPr/>
          </p:nvSpPr>
          <p:spPr>
            <a:xfrm>
              <a:off x="681120" y="5744880"/>
              <a:ext cx="703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Rep 1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7" name="TextBox 4"/>
            <p:cNvSpPr/>
            <p:nvPr/>
          </p:nvSpPr>
          <p:spPr>
            <a:xfrm>
              <a:off x="1841400" y="5767920"/>
              <a:ext cx="703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Rep 2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8" name="TextBox 5"/>
            <p:cNvSpPr/>
            <p:nvPr/>
          </p:nvSpPr>
          <p:spPr>
            <a:xfrm>
              <a:off x="2976840" y="5767920"/>
              <a:ext cx="703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Rep 3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39" name="Group 6"/>
          <p:cNvGrpSpPr/>
          <p:nvPr/>
        </p:nvGrpSpPr>
        <p:grpSpPr>
          <a:xfrm>
            <a:off x="630000" y="1003680"/>
            <a:ext cx="4363200" cy="912600"/>
            <a:chOff x="630000" y="1003680"/>
            <a:chExt cx="4363200" cy="912600"/>
          </a:xfrm>
        </p:grpSpPr>
        <p:sp>
          <p:nvSpPr>
            <p:cNvPr id="240" name="TextBox 7"/>
            <p:cNvSpPr/>
            <p:nvPr/>
          </p:nvSpPr>
          <p:spPr>
            <a:xfrm>
              <a:off x="3762360" y="100368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0.0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1" name="Oval 8"/>
            <p:cNvSpPr/>
            <p:nvPr/>
          </p:nvSpPr>
          <p:spPr>
            <a:xfrm>
              <a:off x="630000" y="1056600"/>
              <a:ext cx="822600" cy="8226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42" name="Oval 9"/>
            <p:cNvSpPr/>
            <p:nvPr/>
          </p:nvSpPr>
          <p:spPr>
            <a:xfrm>
              <a:off x="1752480" y="1053720"/>
              <a:ext cx="822600" cy="8226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43" name="Oval 10"/>
            <p:cNvSpPr/>
            <p:nvPr/>
          </p:nvSpPr>
          <p:spPr>
            <a:xfrm>
              <a:off x="2874600" y="1053720"/>
              <a:ext cx="822600" cy="8226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244" name="Group 11"/>
          <p:cNvGrpSpPr/>
          <p:nvPr/>
        </p:nvGrpSpPr>
        <p:grpSpPr>
          <a:xfrm>
            <a:off x="641880" y="2228400"/>
            <a:ext cx="4363200" cy="912600"/>
            <a:chOff x="641880" y="2228400"/>
            <a:chExt cx="4363200" cy="912600"/>
          </a:xfrm>
        </p:grpSpPr>
        <p:sp>
          <p:nvSpPr>
            <p:cNvPr id="245" name="TextBox 12"/>
            <p:cNvSpPr/>
            <p:nvPr/>
          </p:nvSpPr>
          <p:spPr>
            <a:xfrm>
              <a:off x="3774240" y="222840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0.5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6" name="Oval 15"/>
            <p:cNvSpPr/>
            <p:nvPr/>
          </p:nvSpPr>
          <p:spPr>
            <a:xfrm>
              <a:off x="641880" y="229284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47" name="Oval 37"/>
            <p:cNvSpPr/>
            <p:nvPr/>
          </p:nvSpPr>
          <p:spPr>
            <a:xfrm>
              <a:off x="1764360" y="229032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48" name="Oval 38"/>
            <p:cNvSpPr/>
            <p:nvPr/>
          </p:nvSpPr>
          <p:spPr>
            <a:xfrm>
              <a:off x="2886480" y="229032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249" name="Group 39"/>
          <p:cNvGrpSpPr/>
          <p:nvPr/>
        </p:nvGrpSpPr>
        <p:grpSpPr>
          <a:xfrm>
            <a:off x="630000" y="3407400"/>
            <a:ext cx="4365000" cy="912600"/>
            <a:chOff x="630000" y="3407400"/>
            <a:chExt cx="4365000" cy="912600"/>
          </a:xfrm>
        </p:grpSpPr>
        <p:sp>
          <p:nvSpPr>
            <p:cNvPr id="250" name="TextBox 40"/>
            <p:cNvSpPr/>
            <p:nvPr/>
          </p:nvSpPr>
          <p:spPr>
            <a:xfrm>
              <a:off x="3764160" y="340740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2.0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1" name="Oval 41"/>
            <p:cNvSpPr/>
            <p:nvPr/>
          </p:nvSpPr>
          <p:spPr>
            <a:xfrm>
              <a:off x="630000" y="348012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52" name="Oval 42"/>
            <p:cNvSpPr/>
            <p:nvPr/>
          </p:nvSpPr>
          <p:spPr>
            <a:xfrm>
              <a:off x="1752120" y="347724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53" name="Oval 43"/>
            <p:cNvSpPr/>
            <p:nvPr/>
          </p:nvSpPr>
          <p:spPr>
            <a:xfrm>
              <a:off x="2874600" y="347724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254" name="Group 44"/>
          <p:cNvGrpSpPr/>
          <p:nvPr/>
        </p:nvGrpSpPr>
        <p:grpSpPr>
          <a:xfrm>
            <a:off x="624240" y="4606920"/>
            <a:ext cx="4370760" cy="912600"/>
            <a:chOff x="624240" y="4606920"/>
            <a:chExt cx="4370760" cy="912600"/>
          </a:xfrm>
        </p:grpSpPr>
        <p:sp>
          <p:nvSpPr>
            <p:cNvPr id="255" name="TextBox 45"/>
            <p:cNvSpPr/>
            <p:nvPr/>
          </p:nvSpPr>
          <p:spPr>
            <a:xfrm>
              <a:off x="3764160" y="460692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8.0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6" name="Oval 46"/>
            <p:cNvSpPr/>
            <p:nvPr/>
          </p:nvSpPr>
          <p:spPr>
            <a:xfrm>
              <a:off x="624240" y="466776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57" name="Oval 47"/>
            <p:cNvSpPr/>
            <p:nvPr/>
          </p:nvSpPr>
          <p:spPr>
            <a:xfrm>
              <a:off x="1746720" y="466488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58" name="Oval 48"/>
            <p:cNvSpPr/>
            <p:nvPr/>
          </p:nvSpPr>
          <p:spPr>
            <a:xfrm>
              <a:off x="2868840" y="466488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259" name="TextBox 49"/>
          <p:cNvSpPr/>
          <p:nvPr/>
        </p:nvSpPr>
        <p:spPr>
          <a:xfrm>
            <a:off x="10118880" y="1403640"/>
            <a:ext cx="15206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highlight>
                  <a:srgbClr val="00ff00"/>
                </a:highlight>
                <a:latin typeface="Calibri"/>
              </a:rPr>
              <a:t>68 g of FKLM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itle 1"/>
          <p:cNvSpPr/>
          <p:nvPr/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Experimental Design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1" name="Picture 21" descr=""/>
          <p:cNvPicPr/>
          <p:nvPr/>
        </p:nvPicPr>
        <p:blipFill>
          <a:blip r:embed="rId1"/>
          <a:stretch/>
        </p:blipFill>
        <p:spPr>
          <a:xfrm rot="5400000">
            <a:off x="5042880" y="1032840"/>
            <a:ext cx="5787720" cy="4340880"/>
          </a:xfrm>
          <a:prstGeom prst="rect">
            <a:avLst/>
          </a:prstGeom>
          <a:ln w="0">
            <a:noFill/>
          </a:ln>
        </p:spPr>
      </p:pic>
      <p:sp>
        <p:nvSpPr>
          <p:cNvPr id="262" name="Frame 1"/>
          <p:cNvSpPr/>
          <p:nvPr/>
        </p:nvSpPr>
        <p:spPr>
          <a:xfrm>
            <a:off x="337680" y="3215880"/>
            <a:ext cx="4849560" cy="1338840"/>
          </a:xfrm>
          <a:prstGeom prst="frame">
            <a:avLst>
              <a:gd name="adj1" fmla="val 125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63" name="Group 9"/>
          <p:cNvGrpSpPr/>
          <p:nvPr/>
        </p:nvGrpSpPr>
        <p:grpSpPr>
          <a:xfrm>
            <a:off x="681120" y="5744880"/>
            <a:ext cx="2999520" cy="387000"/>
            <a:chOff x="681120" y="5744880"/>
            <a:chExt cx="2999520" cy="387000"/>
          </a:xfrm>
        </p:grpSpPr>
        <p:sp>
          <p:nvSpPr>
            <p:cNvPr id="264" name="TextBox 10"/>
            <p:cNvSpPr/>
            <p:nvPr/>
          </p:nvSpPr>
          <p:spPr>
            <a:xfrm>
              <a:off x="681120" y="5744880"/>
              <a:ext cx="703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Rep 1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5" name="TextBox 11"/>
            <p:cNvSpPr/>
            <p:nvPr/>
          </p:nvSpPr>
          <p:spPr>
            <a:xfrm>
              <a:off x="1841400" y="5767920"/>
              <a:ext cx="703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Rep 2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6" name="TextBox 12"/>
            <p:cNvSpPr/>
            <p:nvPr/>
          </p:nvSpPr>
          <p:spPr>
            <a:xfrm>
              <a:off x="2976840" y="5767920"/>
              <a:ext cx="703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Rep 3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67" name="Group 15"/>
          <p:cNvGrpSpPr/>
          <p:nvPr/>
        </p:nvGrpSpPr>
        <p:grpSpPr>
          <a:xfrm>
            <a:off x="630000" y="1003680"/>
            <a:ext cx="4363200" cy="912600"/>
            <a:chOff x="630000" y="1003680"/>
            <a:chExt cx="4363200" cy="912600"/>
          </a:xfrm>
        </p:grpSpPr>
        <p:sp>
          <p:nvSpPr>
            <p:cNvPr id="268" name="TextBox 37"/>
            <p:cNvSpPr/>
            <p:nvPr/>
          </p:nvSpPr>
          <p:spPr>
            <a:xfrm>
              <a:off x="3762360" y="100368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0.0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9" name="Oval 38"/>
            <p:cNvSpPr/>
            <p:nvPr/>
          </p:nvSpPr>
          <p:spPr>
            <a:xfrm>
              <a:off x="630000" y="1056600"/>
              <a:ext cx="822600" cy="8226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70" name="Oval 39"/>
            <p:cNvSpPr/>
            <p:nvPr/>
          </p:nvSpPr>
          <p:spPr>
            <a:xfrm>
              <a:off x="1752480" y="1053720"/>
              <a:ext cx="822600" cy="8226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71" name="Oval 40"/>
            <p:cNvSpPr/>
            <p:nvPr/>
          </p:nvSpPr>
          <p:spPr>
            <a:xfrm>
              <a:off x="2874600" y="1053720"/>
              <a:ext cx="822600" cy="8226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272" name="Group 41"/>
          <p:cNvGrpSpPr/>
          <p:nvPr/>
        </p:nvGrpSpPr>
        <p:grpSpPr>
          <a:xfrm>
            <a:off x="641880" y="2228400"/>
            <a:ext cx="4363200" cy="912600"/>
            <a:chOff x="641880" y="2228400"/>
            <a:chExt cx="4363200" cy="912600"/>
          </a:xfrm>
        </p:grpSpPr>
        <p:sp>
          <p:nvSpPr>
            <p:cNvPr id="273" name="TextBox 42"/>
            <p:cNvSpPr/>
            <p:nvPr/>
          </p:nvSpPr>
          <p:spPr>
            <a:xfrm>
              <a:off x="3774240" y="222840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0.5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4" name="Oval 43"/>
            <p:cNvSpPr/>
            <p:nvPr/>
          </p:nvSpPr>
          <p:spPr>
            <a:xfrm>
              <a:off x="641880" y="229284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75" name="Oval 44"/>
            <p:cNvSpPr/>
            <p:nvPr/>
          </p:nvSpPr>
          <p:spPr>
            <a:xfrm>
              <a:off x="1764360" y="229032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76" name="Oval 45"/>
            <p:cNvSpPr/>
            <p:nvPr/>
          </p:nvSpPr>
          <p:spPr>
            <a:xfrm>
              <a:off x="2886480" y="229032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277" name="Group 46"/>
          <p:cNvGrpSpPr/>
          <p:nvPr/>
        </p:nvGrpSpPr>
        <p:grpSpPr>
          <a:xfrm>
            <a:off x="630000" y="3407400"/>
            <a:ext cx="4365000" cy="912600"/>
            <a:chOff x="630000" y="3407400"/>
            <a:chExt cx="4365000" cy="912600"/>
          </a:xfrm>
        </p:grpSpPr>
        <p:sp>
          <p:nvSpPr>
            <p:cNvPr id="278" name="TextBox 47"/>
            <p:cNvSpPr/>
            <p:nvPr/>
          </p:nvSpPr>
          <p:spPr>
            <a:xfrm>
              <a:off x="3764160" y="340740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2.0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9" name="Oval 48"/>
            <p:cNvSpPr/>
            <p:nvPr/>
          </p:nvSpPr>
          <p:spPr>
            <a:xfrm>
              <a:off x="630000" y="348012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80" name="Oval 49"/>
            <p:cNvSpPr/>
            <p:nvPr/>
          </p:nvSpPr>
          <p:spPr>
            <a:xfrm>
              <a:off x="1752120" y="347724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81" name="Oval 50"/>
            <p:cNvSpPr/>
            <p:nvPr/>
          </p:nvSpPr>
          <p:spPr>
            <a:xfrm>
              <a:off x="2874600" y="347724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282" name="Group 51"/>
          <p:cNvGrpSpPr/>
          <p:nvPr/>
        </p:nvGrpSpPr>
        <p:grpSpPr>
          <a:xfrm>
            <a:off x="624240" y="4606920"/>
            <a:ext cx="4370760" cy="912600"/>
            <a:chOff x="624240" y="4606920"/>
            <a:chExt cx="4370760" cy="912600"/>
          </a:xfrm>
        </p:grpSpPr>
        <p:sp>
          <p:nvSpPr>
            <p:cNvPr id="283" name="TextBox 52"/>
            <p:cNvSpPr/>
            <p:nvPr/>
          </p:nvSpPr>
          <p:spPr>
            <a:xfrm>
              <a:off x="3764160" y="460692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8.0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4" name="Oval 53"/>
            <p:cNvSpPr/>
            <p:nvPr/>
          </p:nvSpPr>
          <p:spPr>
            <a:xfrm>
              <a:off x="624240" y="466776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85" name="Oval 54"/>
            <p:cNvSpPr/>
            <p:nvPr/>
          </p:nvSpPr>
          <p:spPr>
            <a:xfrm>
              <a:off x="1746720" y="466488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86" name="Oval 55"/>
            <p:cNvSpPr/>
            <p:nvPr/>
          </p:nvSpPr>
          <p:spPr>
            <a:xfrm>
              <a:off x="2868840" y="466488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287" name="TextBox 57"/>
          <p:cNvSpPr/>
          <p:nvPr/>
        </p:nvSpPr>
        <p:spPr>
          <a:xfrm>
            <a:off x="10118880" y="1403640"/>
            <a:ext cx="16502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highlight>
                  <a:srgbClr val="00ff00"/>
                </a:highlight>
                <a:latin typeface="Calibri"/>
              </a:rPr>
              <a:t>272 g of FKLM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itle 1"/>
          <p:cNvSpPr/>
          <p:nvPr/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Experimental Design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9" name="Picture 22" descr=""/>
          <p:cNvPicPr/>
          <p:nvPr/>
        </p:nvPicPr>
        <p:blipFill>
          <a:blip r:embed="rId1"/>
          <a:stretch/>
        </p:blipFill>
        <p:spPr>
          <a:xfrm rot="5400000">
            <a:off x="5052240" y="1018440"/>
            <a:ext cx="5790960" cy="4343040"/>
          </a:xfrm>
          <a:prstGeom prst="rect">
            <a:avLst/>
          </a:prstGeom>
          <a:ln w="0">
            <a:noFill/>
          </a:ln>
        </p:spPr>
      </p:pic>
      <p:sp>
        <p:nvSpPr>
          <p:cNvPr id="290" name="Frame 1"/>
          <p:cNvSpPr/>
          <p:nvPr/>
        </p:nvSpPr>
        <p:spPr>
          <a:xfrm>
            <a:off x="337680" y="4406760"/>
            <a:ext cx="4849560" cy="1338840"/>
          </a:xfrm>
          <a:prstGeom prst="frame">
            <a:avLst>
              <a:gd name="adj1" fmla="val 12500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91" name="Group 2"/>
          <p:cNvGrpSpPr/>
          <p:nvPr/>
        </p:nvGrpSpPr>
        <p:grpSpPr>
          <a:xfrm>
            <a:off x="681120" y="5744880"/>
            <a:ext cx="2999520" cy="387000"/>
            <a:chOff x="681120" y="5744880"/>
            <a:chExt cx="2999520" cy="387000"/>
          </a:xfrm>
        </p:grpSpPr>
        <p:sp>
          <p:nvSpPr>
            <p:cNvPr id="292" name="TextBox 3"/>
            <p:cNvSpPr/>
            <p:nvPr/>
          </p:nvSpPr>
          <p:spPr>
            <a:xfrm>
              <a:off x="681120" y="5744880"/>
              <a:ext cx="703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Rep 1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3" name="TextBox 4"/>
            <p:cNvSpPr/>
            <p:nvPr/>
          </p:nvSpPr>
          <p:spPr>
            <a:xfrm>
              <a:off x="1841400" y="5767920"/>
              <a:ext cx="703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Rep 2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" name="TextBox 5"/>
            <p:cNvSpPr/>
            <p:nvPr/>
          </p:nvSpPr>
          <p:spPr>
            <a:xfrm>
              <a:off x="2976840" y="5767920"/>
              <a:ext cx="703800" cy="363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t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Rep 3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95" name="Group 6"/>
          <p:cNvGrpSpPr/>
          <p:nvPr/>
        </p:nvGrpSpPr>
        <p:grpSpPr>
          <a:xfrm>
            <a:off x="630000" y="1003680"/>
            <a:ext cx="4363200" cy="912600"/>
            <a:chOff x="630000" y="1003680"/>
            <a:chExt cx="4363200" cy="912600"/>
          </a:xfrm>
        </p:grpSpPr>
        <p:sp>
          <p:nvSpPr>
            <p:cNvPr id="296" name="TextBox 7"/>
            <p:cNvSpPr/>
            <p:nvPr/>
          </p:nvSpPr>
          <p:spPr>
            <a:xfrm>
              <a:off x="3762360" y="100368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0.0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7" name="Oval 8"/>
            <p:cNvSpPr/>
            <p:nvPr/>
          </p:nvSpPr>
          <p:spPr>
            <a:xfrm>
              <a:off x="630000" y="1056600"/>
              <a:ext cx="822600" cy="8226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98" name="Oval 9"/>
            <p:cNvSpPr/>
            <p:nvPr/>
          </p:nvSpPr>
          <p:spPr>
            <a:xfrm>
              <a:off x="1752480" y="1053720"/>
              <a:ext cx="822600" cy="8226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99" name="Oval 10"/>
            <p:cNvSpPr/>
            <p:nvPr/>
          </p:nvSpPr>
          <p:spPr>
            <a:xfrm>
              <a:off x="2874600" y="1053720"/>
              <a:ext cx="822600" cy="822600"/>
            </a:xfrm>
            <a:prstGeom prst="ellipse">
              <a:avLst/>
            </a:prstGeom>
            <a:solidFill>
              <a:srgbClr val="c00000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300" name="Group 11"/>
          <p:cNvGrpSpPr/>
          <p:nvPr/>
        </p:nvGrpSpPr>
        <p:grpSpPr>
          <a:xfrm>
            <a:off x="641880" y="2228400"/>
            <a:ext cx="4363200" cy="912600"/>
            <a:chOff x="641880" y="2228400"/>
            <a:chExt cx="4363200" cy="912600"/>
          </a:xfrm>
        </p:grpSpPr>
        <p:sp>
          <p:nvSpPr>
            <p:cNvPr id="301" name="TextBox 12"/>
            <p:cNvSpPr/>
            <p:nvPr/>
          </p:nvSpPr>
          <p:spPr>
            <a:xfrm>
              <a:off x="3774240" y="222840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0.5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2" name="Oval 15"/>
            <p:cNvSpPr/>
            <p:nvPr/>
          </p:nvSpPr>
          <p:spPr>
            <a:xfrm>
              <a:off x="641880" y="229284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03" name="Oval 37"/>
            <p:cNvSpPr/>
            <p:nvPr/>
          </p:nvSpPr>
          <p:spPr>
            <a:xfrm>
              <a:off x="1764360" y="229032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04" name="Oval 38"/>
            <p:cNvSpPr/>
            <p:nvPr/>
          </p:nvSpPr>
          <p:spPr>
            <a:xfrm>
              <a:off x="2886480" y="229032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305" name="Group 39"/>
          <p:cNvGrpSpPr/>
          <p:nvPr/>
        </p:nvGrpSpPr>
        <p:grpSpPr>
          <a:xfrm>
            <a:off x="630000" y="3407400"/>
            <a:ext cx="4365000" cy="912600"/>
            <a:chOff x="630000" y="3407400"/>
            <a:chExt cx="4365000" cy="912600"/>
          </a:xfrm>
        </p:grpSpPr>
        <p:sp>
          <p:nvSpPr>
            <p:cNvPr id="306" name="TextBox 40"/>
            <p:cNvSpPr/>
            <p:nvPr/>
          </p:nvSpPr>
          <p:spPr>
            <a:xfrm>
              <a:off x="3764160" y="340740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2.0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" name="Oval 41"/>
            <p:cNvSpPr/>
            <p:nvPr/>
          </p:nvSpPr>
          <p:spPr>
            <a:xfrm>
              <a:off x="630000" y="348012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08" name="Oval 42"/>
            <p:cNvSpPr/>
            <p:nvPr/>
          </p:nvSpPr>
          <p:spPr>
            <a:xfrm>
              <a:off x="1752120" y="347724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09" name="Oval 43"/>
            <p:cNvSpPr/>
            <p:nvPr/>
          </p:nvSpPr>
          <p:spPr>
            <a:xfrm>
              <a:off x="2874600" y="347724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310" name="Group 44"/>
          <p:cNvGrpSpPr/>
          <p:nvPr/>
        </p:nvGrpSpPr>
        <p:grpSpPr>
          <a:xfrm>
            <a:off x="624240" y="4606920"/>
            <a:ext cx="4370760" cy="912600"/>
            <a:chOff x="624240" y="4606920"/>
            <a:chExt cx="4370760" cy="912600"/>
          </a:xfrm>
        </p:grpSpPr>
        <p:sp>
          <p:nvSpPr>
            <p:cNvPr id="311" name="TextBox 45"/>
            <p:cNvSpPr/>
            <p:nvPr/>
          </p:nvSpPr>
          <p:spPr>
            <a:xfrm>
              <a:off x="3764160" y="4606920"/>
              <a:ext cx="1230840" cy="912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Calibri"/>
                </a:rPr>
                <a:t>8.0 g FKLM per kg must</a:t>
              </a:r>
              <a:endParaRPr b="0" lang="en-US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2" name="Oval 46"/>
            <p:cNvSpPr/>
            <p:nvPr/>
          </p:nvSpPr>
          <p:spPr>
            <a:xfrm>
              <a:off x="624240" y="466776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13" name="Oval 47"/>
            <p:cNvSpPr/>
            <p:nvPr/>
          </p:nvSpPr>
          <p:spPr>
            <a:xfrm>
              <a:off x="1746720" y="466488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14" name="Oval 48"/>
            <p:cNvSpPr/>
            <p:nvPr/>
          </p:nvSpPr>
          <p:spPr>
            <a:xfrm>
              <a:off x="2868840" y="4664880"/>
              <a:ext cx="822600" cy="822600"/>
            </a:xfrm>
            <a:prstGeom prst="ellipse">
              <a:avLst/>
            </a:prstGeom>
            <a:pattFill prst="wdUpDiag">
              <a:fgClr>
                <a:srgbClr val="ffffff"/>
              </a:fgClr>
              <a:bgClr>
                <a:srgbClr val="c00000"/>
              </a:bgClr>
            </a:patt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315" name="TextBox 50"/>
          <p:cNvSpPr/>
          <p:nvPr/>
        </p:nvSpPr>
        <p:spPr>
          <a:xfrm>
            <a:off x="10118880" y="1403640"/>
            <a:ext cx="17798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highlight>
                  <a:srgbClr val="00ff00"/>
                </a:highlight>
                <a:latin typeface="Calibri"/>
              </a:rPr>
              <a:t>1089 g of FKLM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6" name="Content Placeholder 3"/>
          <p:cNvGraphicFramePr/>
          <p:nvPr/>
        </p:nvGraphicFramePr>
        <p:xfrm>
          <a:off x="794880" y="1049040"/>
          <a:ext cx="10163880" cy="4759560"/>
        </p:xfrm>
        <a:graphic>
          <a:graphicData uri="http://schemas.openxmlformats.org/drawingml/2006/table">
            <a:tbl>
              <a:tblPr/>
              <a:tblGrid>
                <a:gridCol w="1820160"/>
                <a:gridCol w="1081440"/>
                <a:gridCol w="739440"/>
                <a:gridCol w="1304280"/>
                <a:gridCol w="1304280"/>
                <a:gridCol w="1304280"/>
                <a:gridCol w="1304280"/>
                <a:gridCol w="1304280"/>
              </a:tblGrid>
              <a:tr h="1262520">
                <a:tc>
                  <a:txBody>
                    <a:bodyPr lIns="11160" rIns="11160" tIns="1116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pH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TA (g/L)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Malic (g/L)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Lactic (g/L)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VA (g/L)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RS (g/L)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Alcohol % (v/v) 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</a:tr>
              <a:tr h="691560"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Control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3.68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6.23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0.04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1.13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0.14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0.13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14.01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</a:tr>
              <a:tr h="1041840"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Low 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(0.5 g/kg must)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3.55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7.19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0.04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1.11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0.13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0.13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13.77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</a:tr>
              <a:tr h="819360"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Medium 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(2 g/kg must)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3.60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6.95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0.05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1.02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0.14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0.13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14.11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</a:tr>
              <a:tr h="943560"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High 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(8 mg/kg must)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3.56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7.07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0.04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1.02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0.16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0.13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  <a:tc>
                  <a:txBody>
                    <a:bodyPr lIns="11160" rIns="11160" tIns="1116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14.21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11160" marR="111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9aabd9"/>
                    </a:solidFill>
                  </a:tcPr>
                </a:tc>
              </a:tr>
            </a:tbl>
          </a:graphicData>
        </a:graphic>
      </p:graphicFrame>
      <p:sp>
        <p:nvSpPr>
          <p:cNvPr id="317" name="Title 1"/>
          <p:cNvSpPr/>
          <p:nvPr/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Wine Chemistry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ectangle 70"/>
          <p:cNvSpPr/>
          <p:nvPr/>
        </p:nvSpPr>
        <p:spPr>
          <a:xfrm>
            <a:off x="336960" y="321120"/>
            <a:ext cx="7173720" cy="5896440"/>
          </a:xfrm>
          <a:prstGeom prst="rect">
            <a:avLst/>
          </a:prstGeom>
          <a:solidFill>
            <a:schemeClr val="tx1">
              <a:alpha val="15000"/>
            </a:schemeClr>
          </a:solidFill>
          <a:ln cap="sq" w="127000">
            <a:solidFill>
              <a:srgbClr val="000000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821520" y="640440"/>
            <a:ext cx="6204600" cy="1344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1" lang="en-US" sz="40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Descriptive Analysis 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821520" y="2121840"/>
            <a:ext cx="6204600" cy="36266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Method Summary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Panel of 13 judges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Each of the 12 wines evaluated in triplicate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marL="514440" indent="-5144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Calibri Light"/>
              <a:buAutoNum type="arabicPeriod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21 Attribute were assessed 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itle 1"/>
          <p:cNvSpPr/>
          <p:nvPr/>
        </p:nvSpPr>
        <p:spPr>
          <a:xfrm>
            <a:off x="294840" y="147600"/>
            <a:ext cx="4129200" cy="151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/>
          </a:bodyPr>
          <a:p>
            <a:pPr>
              <a:lnSpc>
                <a:spcPct val="90000"/>
              </a:lnSpc>
              <a:spcAft>
                <a:spcPts val="601"/>
              </a:spcAft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Sensory Attributes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1"/>
          <p:cNvSpPr>
            <a:spLocks noGrp="1"/>
          </p:cNvSpPr>
          <p:nvPr>
            <p:ph/>
          </p:nvPr>
        </p:nvSpPr>
        <p:spPr>
          <a:xfrm>
            <a:off x="649080" y="2113920"/>
            <a:ext cx="3504960" cy="3785040"/>
          </a:xfrm>
          <a:prstGeom prst="rect">
            <a:avLst/>
          </a:prstGeom>
          <a:noFill/>
          <a:ln w="0">
            <a:noFill/>
          </a:ln>
        </p:spPr>
        <p:txBody>
          <a:bodyPr numCol="2" spcCol="0"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Dark Fruit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Red Fruit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Dried Fruit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Stone Fruit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Artificial Fruit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Tropical Fruit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Citrus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Floral Aroma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Herbaceous/Straw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Baking Spice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Fresh Green Veg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Black Pepper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Sulfurous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Cooked Veg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Oxidized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Sweet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Sour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Hot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Bitter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Astringent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600" spc="-1" strike="noStrike">
                <a:solidFill>
                  <a:srgbClr val="000000"/>
                </a:solidFill>
                <a:latin typeface="Calibri"/>
              </a:rPr>
              <a:t>Floral Aftertaste</a:t>
            </a:r>
            <a:endParaRPr b="0" lang="en-US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Rectangle 10"/>
          <p:cNvSpPr/>
          <p:nvPr/>
        </p:nvSpPr>
        <p:spPr>
          <a:xfrm>
            <a:off x="4638960" y="0"/>
            <a:ext cx="7552440" cy="685764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24" name="Rounded Rectangle 9"/>
          <p:cNvSpPr/>
          <p:nvPr/>
        </p:nvSpPr>
        <p:spPr>
          <a:xfrm>
            <a:off x="5123520" y="557640"/>
            <a:ext cx="6583680" cy="57387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algn="t" blurRad="57240" dir="5400000" dist="19080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"/>
          <p:cNvPicPr/>
          <p:nvPr/>
        </p:nvPicPr>
        <p:blipFill>
          <a:blip r:embed="rId1"/>
          <a:srcRect l="0" t="2777" r="0" b="0"/>
          <a:stretch/>
        </p:blipFill>
        <p:spPr>
          <a:xfrm>
            <a:off x="5495760" y="190440"/>
            <a:ext cx="5298840" cy="6667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2" descr=""/>
          <p:cNvPicPr/>
          <p:nvPr/>
        </p:nvPicPr>
        <p:blipFill>
          <a:blip r:embed="rId1"/>
          <a:stretch/>
        </p:blipFill>
        <p:spPr>
          <a:xfrm>
            <a:off x="96840" y="1362240"/>
            <a:ext cx="11407680" cy="4563000"/>
          </a:xfrm>
          <a:prstGeom prst="rect">
            <a:avLst/>
          </a:prstGeom>
          <a:ln w="0">
            <a:noFill/>
          </a:ln>
        </p:spPr>
      </p:pic>
      <p:sp>
        <p:nvSpPr>
          <p:cNvPr id="326" name="Title 1"/>
          <p:cNvSpPr/>
          <p:nvPr/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Descriptive Results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5-Point Star 5"/>
          <p:cNvSpPr/>
          <p:nvPr/>
        </p:nvSpPr>
        <p:spPr>
          <a:xfrm>
            <a:off x="844200" y="3855240"/>
            <a:ext cx="428040" cy="419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28" name="5-Point Star 6"/>
          <p:cNvSpPr/>
          <p:nvPr/>
        </p:nvSpPr>
        <p:spPr>
          <a:xfrm>
            <a:off x="9368280" y="1829160"/>
            <a:ext cx="428040" cy="419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29" name="5-Point Star 7"/>
          <p:cNvSpPr/>
          <p:nvPr/>
        </p:nvSpPr>
        <p:spPr>
          <a:xfrm>
            <a:off x="869760" y="1785240"/>
            <a:ext cx="428040" cy="419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30" name="5-Point Star 8"/>
          <p:cNvSpPr/>
          <p:nvPr/>
        </p:nvSpPr>
        <p:spPr>
          <a:xfrm>
            <a:off x="3174840" y="3844440"/>
            <a:ext cx="428040" cy="419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31" name="5-Point Star 9"/>
          <p:cNvSpPr/>
          <p:nvPr/>
        </p:nvSpPr>
        <p:spPr>
          <a:xfrm>
            <a:off x="5140440" y="3855240"/>
            <a:ext cx="428040" cy="419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32" name="5-Point Star 10"/>
          <p:cNvSpPr/>
          <p:nvPr/>
        </p:nvSpPr>
        <p:spPr>
          <a:xfrm>
            <a:off x="9582480" y="3897360"/>
            <a:ext cx="428040" cy="419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33" name="TextBox 11"/>
          <p:cNvSpPr/>
          <p:nvPr/>
        </p:nvSpPr>
        <p:spPr>
          <a:xfrm>
            <a:off x="4524120" y="830520"/>
            <a:ext cx="6936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No difference between 0.0 g/kg dose and 0.5 g/kg dose for any attribute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5-Point Star 12"/>
          <p:cNvSpPr/>
          <p:nvPr/>
        </p:nvSpPr>
        <p:spPr>
          <a:xfrm>
            <a:off x="4304160" y="1593360"/>
            <a:ext cx="428040" cy="419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35" name="5-Point Star 13"/>
          <p:cNvSpPr/>
          <p:nvPr/>
        </p:nvSpPr>
        <p:spPr>
          <a:xfrm>
            <a:off x="8610480" y="1593360"/>
            <a:ext cx="428040" cy="41904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36" name="Donut 15"/>
          <p:cNvSpPr/>
          <p:nvPr/>
        </p:nvSpPr>
        <p:spPr>
          <a:xfrm>
            <a:off x="7341840" y="1785240"/>
            <a:ext cx="794160" cy="591840"/>
          </a:xfrm>
          <a:prstGeom prst="donut">
            <a:avLst>
              <a:gd name="adj" fmla="val 0"/>
            </a:avLst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7" name="TextBox 16"/>
          <p:cNvSpPr/>
          <p:nvPr/>
        </p:nvSpPr>
        <p:spPr>
          <a:xfrm>
            <a:off x="197280" y="6027480"/>
            <a:ext cx="120013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0000"/>
                </a:solidFill>
                <a:latin typeface="Calibri"/>
              </a:rPr>
              <a:t>Increase in floral, floral aftertaste, herbaceous/straw, and reduction in the Cabernet Sauvignon varietal character!! 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Picture 2" descr="Chart, bubble chart&#10;&#10;Description automatically generated"/>
          <p:cNvPicPr/>
          <p:nvPr/>
        </p:nvPicPr>
        <p:blipFill>
          <a:blip r:embed="rId1"/>
          <a:stretch/>
        </p:blipFill>
        <p:spPr>
          <a:xfrm>
            <a:off x="3438000" y="618120"/>
            <a:ext cx="7977600" cy="6116040"/>
          </a:xfrm>
          <a:prstGeom prst="rect">
            <a:avLst/>
          </a:prstGeom>
          <a:ln w="0">
            <a:noFill/>
          </a:ln>
        </p:spPr>
      </p:pic>
      <p:sp>
        <p:nvSpPr>
          <p:cNvPr id="339" name="Title 1"/>
          <p:cNvSpPr/>
          <p:nvPr/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68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Descriptive Results – Canonical Variate Analysis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TextBox 3"/>
          <p:cNvSpPr/>
          <p:nvPr/>
        </p:nvSpPr>
        <p:spPr>
          <a:xfrm>
            <a:off x="357120" y="1386000"/>
            <a:ext cx="27144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No difference between 0.0 and 0.5 g/kg Dose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TextBox 8"/>
          <p:cNvSpPr/>
          <p:nvPr/>
        </p:nvSpPr>
        <p:spPr>
          <a:xfrm>
            <a:off x="357120" y="2501640"/>
            <a:ext cx="271440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Loss of varietal character in the 8.0 g/kg Dose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Floral, floral aftertaste, herbaceous straw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Lack of astringency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Picture 4" descr=""/>
          <p:cNvPicPr/>
          <p:nvPr/>
        </p:nvPicPr>
        <p:blipFill>
          <a:blip r:embed="rId1"/>
          <a:stretch/>
        </p:blipFill>
        <p:spPr>
          <a:xfrm>
            <a:off x="1483200" y="0"/>
            <a:ext cx="9225360" cy="6882840"/>
          </a:xfrm>
          <a:prstGeom prst="rect">
            <a:avLst/>
          </a:prstGeom>
          <a:ln w="0">
            <a:noFill/>
          </a:ln>
        </p:spPr>
      </p:pic>
      <p:sp>
        <p:nvSpPr>
          <p:cNvPr id="343" name="Title 1"/>
          <p:cNvSpPr/>
          <p:nvPr/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Chemical Results - Tannin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4" name="Picture 2" descr=""/>
          <p:cNvPicPr/>
          <p:nvPr/>
        </p:nvPicPr>
        <p:blipFill>
          <a:blip r:embed="rId2"/>
          <a:srcRect l="24108" t="0" r="57010" b="54698"/>
          <a:stretch/>
        </p:blipFill>
        <p:spPr>
          <a:xfrm>
            <a:off x="9536040" y="2526120"/>
            <a:ext cx="2152440" cy="2066400"/>
          </a:xfrm>
          <a:prstGeom prst="rect">
            <a:avLst/>
          </a:prstGeom>
          <a:ln w="0">
            <a:noFill/>
          </a:ln>
        </p:spPr>
      </p:pic>
      <p:sp>
        <p:nvSpPr>
          <p:cNvPr id="345" name="TextBox 3"/>
          <p:cNvSpPr/>
          <p:nvPr/>
        </p:nvSpPr>
        <p:spPr>
          <a:xfrm>
            <a:off x="10612440" y="633600"/>
            <a:ext cx="129240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0" i="1" lang="en-US" sz="2000" spc="-1" strike="noStrike">
                <a:solidFill>
                  <a:srgbClr val="ff0000"/>
                </a:solidFill>
                <a:latin typeface="Calibri"/>
              </a:rPr>
              <a:t>Tannin and Astringent mouthfeel decrease!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Picture 3" descr=""/>
          <p:cNvPicPr/>
          <p:nvPr/>
        </p:nvPicPr>
        <p:blipFill>
          <a:blip r:embed="rId1"/>
          <a:stretch/>
        </p:blipFill>
        <p:spPr>
          <a:xfrm>
            <a:off x="0" y="0"/>
            <a:ext cx="4994640" cy="6857640"/>
          </a:xfrm>
          <a:prstGeom prst="rect">
            <a:avLst/>
          </a:prstGeom>
          <a:ln w="0">
            <a:noFill/>
          </a:ln>
        </p:spPr>
      </p:pic>
      <p:sp>
        <p:nvSpPr>
          <p:cNvPr id="347" name="TextBox 4"/>
          <p:cNvSpPr/>
          <p:nvPr/>
        </p:nvSpPr>
        <p:spPr>
          <a:xfrm>
            <a:off x="5729040" y="136800"/>
            <a:ext cx="609984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Chemical Results - HS-SPME-GC-MS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TextBox 10"/>
          <p:cNvSpPr/>
          <p:nvPr/>
        </p:nvSpPr>
        <p:spPr>
          <a:xfrm>
            <a:off x="5636160" y="4789440"/>
            <a:ext cx="57574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48 compounds were identified using NIST and calculated retention indices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TextBox 11"/>
          <p:cNvSpPr/>
          <p:nvPr/>
        </p:nvSpPr>
        <p:spPr>
          <a:xfrm>
            <a:off x="5726880" y="5574240"/>
            <a:ext cx="5569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17 compounds confirmed via authentic reference material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0" name="Picture 7" descr="Diagram&#10;&#10;Description automatically generated"/>
          <p:cNvPicPr/>
          <p:nvPr/>
        </p:nvPicPr>
        <p:blipFill>
          <a:blip r:embed="rId2"/>
          <a:stretch/>
        </p:blipFill>
        <p:spPr>
          <a:xfrm>
            <a:off x="6722640" y="798840"/>
            <a:ext cx="3635280" cy="2600280"/>
          </a:xfrm>
          <a:prstGeom prst="rect">
            <a:avLst/>
          </a:prstGeom>
          <a:ln w="0">
            <a:noFill/>
          </a:ln>
        </p:spPr>
      </p:pic>
      <p:sp>
        <p:nvSpPr>
          <p:cNvPr id="351" name="TextBox 1"/>
          <p:cNvSpPr/>
          <p:nvPr/>
        </p:nvSpPr>
        <p:spPr>
          <a:xfrm>
            <a:off x="5667480" y="3791880"/>
            <a:ext cx="5391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126 compounds were found using AMDIS deconvolution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TextBox 5"/>
          <p:cNvSpPr/>
          <p:nvPr/>
        </p:nvSpPr>
        <p:spPr>
          <a:xfrm>
            <a:off x="5748480" y="4281480"/>
            <a:ext cx="4966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62 compounds were retained for statistical analysis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itle 1"/>
          <p:cNvSpPr/>
          <p:nvPr/>
        </p:nvSpPr>
        <p:spPr>
          <a:xfrm>
            <a:off x="96840" y="123480"/>
            <a:ext cx="3496680" cy="176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Correlation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Analysis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TextBox 6"/>
          <p:cNvSpPr/>
          <p:nvPr/>
        </p:nvSpPr>
        <p:spPr>
          <a:xfrm>
            <a:off x="1030320" y="2587680"/>
            <a:ext cx="479736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ff0000"/>
                </a:solidFill>
                <a:latin typeface="Calibri"/>
              </a:rPr>
              <a:t>Sensory Chemistry HEAT MAP!!!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5" name="Picture 2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6777720" y="0"/>
            <a:ext cx="541368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itle 1"/>
          <p:cNvSpPr/>
          <p:nvPr/>
        </p:nvSpPr>
        <p:spPr>
          <a:xfrm>
            <a:off x="96840" y="123480"/>
            <a:ext cx="3496680" cy="176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Correlation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Analysis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7" name="Picture 2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6777720" y="0"/>
            <a:ext cx="5413680" cy="6857640"/>
          </a:xfrm>
          <a:prstGeom prst="rect">
            <a:avLst/>
          </a:prstGeom>
          <a:ln w="0">
            <a:noFill/>
          </a:ln>
        </p:spPr>
      </p:pic>
      <p:cxnSp>
        <p:nvCxnSpPr>
          <p:cNvPr id="358" name="Straight Connector 4"/>
          <p:cNvCxnSpPr/>
          <p:nvPr/>
        </p:nvCxnSpPr>
        <p:spPr>
          <a:xfrm>
            <a:off x="9218160" y="-251640"/>
            <a:ext cx="360" cy="7361640"/>
          </a:xfrm>
          <a:prstGeom prst="straightConnector1">
            <a:avLst/>
          </a:prstGeom>
          <a:ln w="41275">
            <a:solidFill>
              <a:srgbClr val="00b050"/>
            </a:solidFill>
          </a:ln>
        </p:spPr>
      </p:cxnSp>
      <p:sp>
        <p:nvSpPr>
          <p:cNvPr id="359" name="TextBox 1"/>
          <p:cNvSpPr/>
          <p:nvPr/>
        </p:nvSpPr>
        <p:spPr>
          <a:xfrm>
            <a:off x="1648800" y="1523160"/>
            <a:ext cx="2340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splits into four “zones”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60" name="Straight Connector 7"/>
          <p:cNvCxnSpPr/>
          <p:nvPr/>
        </p:nvCxnSpPr>
        <p:spPr>
          <a:xfrm>
            <a:off x="7014240" y="3090240"/>
            <a:ext cx="5092920" cy="360"/>
          </a:xfrm>
          <a:prstGeom prst="straightConnector1">
            <a:avLst/>
          </a:prstGeom>
          <a:ln w="41275">
            <a:solidFill>
              <a:srgbClr val="00b050"/>
            </a:solidFill>
          </a:ln>
        </p:spPr>
      </p:cxnSp>
      <p:sp>
        <p:nvSpPr>
          <p:cNvPr id="361" name="TextBox 11"/>
          <p:cNvSpPr/>
          <p:nvPr/>
        </p:nvSpPr>
        <p:spPr>
          <a:xfrm>
            <a:off x="561600" y="1985040"/>
            <a:ext cx="4795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 – Negative correlation with rose taint attributes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TextBox 16"/>
          <p:cNvSpPr/>
          <p:nvPr/>
        </p:nvSpPr>
        <p:spPr>
          <a:xfrm>
            <a:off x="10733760" y="5119920"/>
            <a:ext cx="3610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TextBox 17"/>
          <p:cNvSpPr/>
          <p:nvPr/>
        </p:nvSpPr>
        <p:spPr>
          <a:xfrm>
            <a:off x="6833520" y="5119920"/>
            <a:ext cx="3610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TextBox 18"/>
          <p:cNvSpPr/>
          <p:nvPr/>
        </p:nvSpPr>
        <p:spPr>
          <a:xfrm>
            <a:off x="10550160" y="887400"/>
            <a:ext cx="3610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TextBox 19"/>
          <p:cNvSpPr/>
          <p:nvPr/>
        </p:nvSpPr>
        <p:spPr>
          <a:xfrm>
            <a:off x="6833520" y="887400"/>
            <a:ext cx="3610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TextBox 20"/>
          <p:cNvSpPr/>
          <p:nvPr/>
        </p:nvSpPr>
        <p:spPr>
          <a:xfrm>
            <a:off x="560880" y="2446560"/>
            <a:ext cx="4698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2 – Positive correlation with rose taint attributes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TextBox 21"/>
          <p:cNvSpPr/>
          <p:nvPr/>
        </p:nvSpPr>
        <p:spPr>
          <a:xfrm>
            <a:off x="568440" y="3364920"/>
            <a:ext cx="6443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4 – Negative correlation with Cabernet Sauvignon varietal character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TextBox 22"/>
          <p:cNvSpPr/>
          <p:nvPr/>
        </p:nvSpPr>
        <p:spPr>
          <a:xfrm>
            <a:off x="567720" y="2905920"/>
            <a:ext cx="6345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3 – Positive correlation with Cabernet Sauvignon varietal character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itle 1"/>
          <p:cNvSpPr/>
          <p:nvPr/>
        </p:nvSpPr>
        <p:spPr>
          <a:xfrm>
            <a:off x="96840" y="123480"/>
            <a:ext cx="3496680" cy="176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rmAutofit fontScale="93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Correlation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Analysis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0" name="Picture 2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6777720" y="0"/>
            <a:ext cx="5413680" cy="6857640"/>
          </a:xfrm>
          <a:prstGeom prst="rect">
            <a:avLst/>
          </a:prstGeom>
          <a:ln w="0">
            <a:noFill/>
          </a:ln>
        </p:spPr>
      </p:pic>
      <p:cxnSp>
        <p:nvCxnSpPr>
          <p:cNvPr id="371" name="Straight Connector 4"/>
          <p:cNvCxnSpPr/>
          <p:nvPr/>
        </p:nvCxnSpPr>
        <p:spPr>
          <a:xfrm>
            <a:off x="9218160" y="-251640"/>
            <a:ext cx="360" cy="7361640"/>
          </a:xfrm>
          <a:prstGeom prst="straightConnector1">
            <a:avLst/>
          </a:prstGeom>
          <a:ln w="41275">
            <a:solidFill>
              <a:srgbClr val="00b050"/>
            </a:solidFill>
          </a:ln>
        </p:spPr>
      </p:cxnSp>
      <p:cxnSp>
        <p:nvCxnSpPr>
          <p:cNvPr id="372" name="Straight Connector 7"/>
          <p:cNvCxnSpPr/>
          <p:nvPr/>
        </p:nvCxnSpPr>
        <p:spPr>
          <a:xfrm>
            <a:off x="7014240" y="3090240"/>
            <a:ext cx="5092920" cy="360"/>
          </a:xfrm>
          <a:prstGeom prst="straightConnector1">
            <a:avLst/>
          </a:prstGeom>
          <a:ln w="41275">
            <a:solidFill>
              <a:srgbClr val="00b050"/>
            </a:solidFill>
          </a:ln>
        </p:spPr>
      </p:cxnSp>
      <p:sp>
        <p:nvSpPr>
          <p:cNvPr id="373" name="TextBox 16"/>
          <p:cNvSpPr/>
          <p:nvPr/>
        </p:nvSpPr>
        <p:spPr>
          <a:xfrm>
            <a:off x="10733760" y="5119920"/>
            <a:ext cx="3610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4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TextBox 17"/>
          <p:cNvSpPr/>
          <p:nvPr/>
        </p:nvSpPr>
        <p:spPr>
          <a:xfrm>
            <a:off x="6833520" y="5119920"/>
            <a:ext cx="3610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2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TextBox 18"/>
          <p:cNvSpPr/>
          <p:nvPr/>
        </p:nvSpPr>
        <p:spPr>
          <a:xfrm>
            <a:off x="10550160" y="887400"/>
            <a:ext cx="3610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3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TextBox 19"/>
          <p:cNvSpPr/>
          <p:nvPr/>
        </p:nvSpPr>
        <p:spPr>
          <a:xfrm>
            <a:off x="6833520" y="887400"/>
            <a:ext cx="3610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1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TextBox 15"/>
          <p:cNvSpPr/>
          <p:nvPr/>
        </p:nvSpPr>
        <p:spPr>
          <a:xfrm>
            <a:off x="548280" y="4444560"/>
            <a:ext cx="24847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6-Methyl-5-hepten-2-ol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“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Coriander Heptenol”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Coriander, dill, cumin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TextBox 23"/>
          <p:cNvSpPr/>
          <p:nvPr/>
        </p:nvSpPr>
        <p:spPr>
          <a:xfrm>
            <a:off x="546480" y="2003760"/>
            <a:ext cx="33458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p-Menth-1-en-9-al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Herbal, spicy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Commonly found in wild celery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TextBox 24"/>
          <p:cNvSpPr/>
          <p:nvPr/>
        </p:nvSpPr>
        <p:spPr>
          <a:xfrm>
            <a:off x="443160" y="3066840"/>
            <a:ext cx="339192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6-Methyl-3,5-heptadien-2-one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Herbal, spicy, woody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Impact chemistry for basil, thyme, green tea, rooibos tea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TextBox 25"/>
          <p:cNvSpPr/>
          <p:nvPr/>
        </p:nvSpPr>
        <p:spPr>
          <a:xfrm>
            <a:off x="2630520" y="5995080"/>
            <a:ext cx="1474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Unknown 109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TextBox 26"/>
          <p:cNvSpPr/>
          <p:nvPr/>
        </p:nvSpPr>
        <p:spPr>
          <a:xfrm>
            <a:off x="771840" y="5995080"/>
            <a:ext cx="1359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Unknown 40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TextBox 27"/>
          <p:cNvSpPr/>
          <p:nvPr/>
        </p:nvSpPr>
        <p:spPr>
          <a:xfrm>
            <a:off x="946080" y="1607400"/>
            <a:ext cx="2221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i="1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Suspect Compounds!!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3" name="Picture 4" descr="ChemSpider 2D Image | 6-Methyl-3,5-heptadien-2-one | C8H12O"/>
          <p:cNvPicPr/>
          <p:nvPr/>
        </p:nvPicPr>
        <p:blipFill>
          <a:blip r:embed="rId2"/>
          <a:stretch/>
        </p:blipFill>
        <p:spPr>
          <a:xfrm>
            <a:off x="4114080" y="2978640"/>
            <a:ext cx="1374480" cy="1374480"/>
          </a:xfrm>
          <a:prstGeom prst="rect">
            <a:avLst/>
          </a:prstGeom>
          <a:ln w="0">
            <a:noFill/>
          </a:ln>
        </p:spPr>
      </p:pic>
      <p:pic>
        <p:nvPicPr>
          <p:cNvPr id="384" name="Picture 2" descr="ChemSpider 2D Image | 1720072 | C8H16O"/>
          <p:cNvPicPr/>
          <p:nvPr/>
        </p:nvPicPr>
        <p:blipFill>
          <a:blip r:embed="rId3"/>
          <a:stretch/>
        </p:blipFill>
        <p:spPr>
          <a:xfrm>
            <a:off x="3994200" y="4168800"/>
            <a:ext cx="1825920" cy="1825920"/>
          </a:xfrm>
          <a:prstGeom prst="rect">
            <a:avLst/>
          </a:prstGeom>
          <a:ln w="0">
            <a:noFill/>
          </a:ln>
        </p:spPr>
      </p:pic>
      <p:pic>
        <p:nvPicPr>
          <p:cNvPr id="385" name="Picture 2" descr="ChemSpider 2D Image | p-menth-1-en-9-ol | C10H18O"/>
          <p:cNvPicPr/>
          <p:nvPr/>
        </p:nvPicPr>
        <p:blipFill>
          <a:blip r:embed="rId4"/>
          <a:stretch/>
        </p:blipFill>
        <p:spPr>
          <a:xfrm>
            <a:off x="4248000" y="1466640"/>
            <a:ext cx="1406160" cy="1406160"/>
          </a:xfrm>
          <a:prstGeom prst="rect">
            <a:avLst/>
          </a:prstGeom>
          <a:ln w="0">
            <a:noFill/>
          </a:ln>
        </p:spPr>
      </p:pic>
      <p:cxnSp>
        <p:nvCxnSpPr>
          <p:cNvPr id="386" name="Straight Arrow Connector 5"/>
          <p:cNvCxnSpPr/>
          <p:nvPr/>
        </p:nvCxnSpPr>
        <p:spPr>
          <a:xfrm>
            <a:off x="5488920" y="2475000"/>
            <a:ext cx="1942200" cy="1878840"/>
          </a:xfrm>
          <a:prstGeom prst="straightConnector1">
            <a:avLst/>
          </a:prstGeom>
          <a:ln>
            <a:solidFill>
              <a:srgbClr val="4472c4"/>
            </a:solidFill>
            <a:tailEnd len="med" type="triangle" w="med"/>
          </a:ln>
        </p:spPr>
      </p:cxnSp>
      <p:cxnSp>
        <p:nvCxnSpPr>
          <p:cNvPr id="387" name="Straight Arrow Connector 8"/>
          <p:cNvCxnSpPr/>
          <p:nvPr/>
        </p:nvCxnSpPr>
        <p:spPr>
          <a:xfrm>
            <a:off x="5274000" y="3585600"/>
            <a:ext cx="1835640" cy="1021320"/>
          </a:xfrm>
          <a:prstGeom prst="straightConnector1">
            <a:avLst/>
          </a:prstGeom>
          <a:ln>
            <a:solidFill>
              <a:srgbClr val="4472c4"/>
            </a:solidFill>
            <a:tailEnd len="med" type="triangle" w="med"/>
          </a:ln>
        </p:spPr>
      </p:cxnSp>
      <p:cxnSp>
        <p:nvCxnSpPr>
          <p:cNvPr id="388" name="Straight Arrow Connector 10"/>
          <p:cNvCxnSpPr/>
          <p:nvPr/>
        </p:nvCxnSpPr>
        <p:spPr>
          <a:xfrm flipV="1">
            <a:off x="5659200" y="4890600"/>
            <a:ext cx="1478160" cy="78480"/>
          </a:xfrm>
          <a:prstGeom prst="straightConnector1">
            <a:avLst/>
          </a:prstGeom>
          <a:ln>
            <a:solidFill>
              <a:srgbClr val="4472c4"/>
            </a:solidFill>
            <a:tailEnd len="med" type="triangle" w="med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Picture 2" descr="Diagram&#10;&#10;Description automatically generated"/>
          <p:cNvPicPr/>
          <p:nvPr/>
        </p:nvPicPr>
        <p:blipFill>
          <a:blip r:embed="rId1"/>
          <a:stretch/>
        </p:blipFill>
        <p:spPr>
          <a:xfrm>
            <a:off x="1172520" y="99360"/>
            <a:ext cx="4923360" cy="644508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4" descr=""/>
          <p:cNvPicPr/>
          <p:nvPr/>
        </p:nvPicPr>
        <p:blipFill>
          <a:blip r:embed="rId2"/>
          <a:srcRect l="0" t="0" r="0" b="81030"/>
          <a:stretch/>
        </p:blipFill>
        <p:spPr>
          <a:xfrm>
            <a:off x="6258960" y="1871280"/>
            <a:ext cx="5298840" cy="130068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6" descr=""/>
          <p:cNvPicPr/>
          <p:nvPr/>
        </p:nvPicPr>
        <p:blipFill>
          <a:blip r:embed="rId3"/>
          <a:srcRect l="0" t="0" r="0" b="79629"/>
          <a:stretch/>
        </p:blipFill>
        <p:spPr>
          <a:xfrm>
            <a:off x="6258960" y="177840"/>
            <a:ext cx="5298840" cy="139680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7" descr=""/>
          <p:cNvPicPr/>
          <p:nvPr/>
        </p:nvPicPr>
        <p:blipFill>
          <a:blip r:embed="rId4"/>
          <a:srcRect l="0" t="0" r="0" b="41479"/>
          <a:stretch/>
        </p:blipFill>
        <p:spPr>
          <a:xfrm>
            <a:off x="6705720" y="3468240"/>
            <a:ext cx="4313520" cy="3263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itle 1"/>
          <p:cNvSpPr/>
          <p:nvPr/>
        </p:nvSpPr>
        <p:spPr>
          <a:xfrm>
            <a:off x="201600" y="126000"/>
            <a:ext cx="10515240" cy="93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75000"/>
          </a:bodyPr>
          <a:p>
            <a:pPr>
              <a:lnSpc>
                <a:spcPct val="90000"/>
              </a:lnSpc>
              <a:spcAft>
                <a:spcPts val="601"/>
              </a:spcAft>
            </a:pPr>
            <a:r>
              <a:rPr b="1" lang="en-US" sz="5400" spc="-1" strike="noStrike">
                <a:solidFill>
                  <a:srgbClr val="000000"/>
                </a:solidFill>
                <a:latin typeface="Calibri Light"/>
              </a:rPr>
              <a:t>Actionable winemaking levels?</a:t>
            </a:r>
            <a:endParaRPr b="0" lang="en-US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Rectangle 9"/>
          <p:cNvSpPr/>
          <p:nvPr/>
        </p:nvSpPr>
        <p:spPr>
          <a:xfrm rot="5400000">
            <a:off x="6033240" y="-6032880"/>
            <a:ext cx="125640" cy="12191760"/>
          </a:xfrm>
          <a:prstGeom prst="rect">
            <a:avLst/>
          </a:prstGeom>
          <a:solidFill>
            <a:srgbClr val="4472c4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graphicFrame>
        <p:nvGraphicFramePr>
          <p:cNvPr id="395" name="Table 4"/>
          <p:cNvGraphicFramePr/>
          <p:nvPr/>
        </p:nvGraphicFramePr>
        <p:xfrm>
          <a:off x="919080" y="1508040"/>
          <a:ext cx="10515240" cy="3461760"/>
        </p:xfrm>
        <a:graphic>
          <a:graphicData uri="http://schemas.openxmlformats.org/drawingml/2006/table">
            <a:tbl>
              <a:tblPr/>
              <a:tblGrid>
                <a:gridCol w="1438920"/>
                <a:gridCol w="1261440"/>
                <a:gridCol w="1286280"/>
                <a:gridCol w="1481040"/>
                <a:gridCol w="1261440"/>
                <a:gridCol w="1261440"/>
                <a:gridCol w="1261440"/>
                <a:gridCol w="1261440"/>
              </a:tblGrid>
              <a:tr h="1361880">
                <a:tc>
                  <a:txBody>
                    <a:bodyPr lIns="0" rIns="14760" tIns="28080" bIns="141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DOSE g of leaf per kg of fruit</a:t>
                      </a:r>
                      <a:endParaRPr b="0" lang="en-US" sz="2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noFill/>
                    </a:lnT>
                    <a:lnB w="38160">
                      <a:noFill/>
                    </a:lnB>
                    <a:noFill/>
                  </a:tcPr>
                </a:tc>
                <a:tc>
                  <a:txBody>
                    <a:bodyPr lIns="0" rIns="14760" tIns="28080" bIns="141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g of leaf per TJ</a:t>
                      </a:r>
                      <a:endParaRPr b="0" lang="en-US" sz="2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noFill/>
                    </a:lnT>
                    <a:lnB w="38160">
                      <a:noFill/>
                    </a:lnB>
                    <a:noFill/>
                  </a:tcPr>
                </a:tc>
                <a:tc>
                  <a:txBody>
                    <a:bodyPr lIns="0" rIns="14760" tIns="28080" bIns="141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~leaf per TJ</a:t>
                      </a:r>
                      <a:endParaRPr b="0" lang="en-US" sz="2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noFill/>
                    </a:lnT>
                    <a:lnB w="38160">
                      <a:noFill/>
                    </a:lnB>
                    <a:noFill/>
                  </a:tcPr>
                </a:tc>
                <a:tc>
                  <a:txBody>
                    <a:bodyPr lIns="0" rIns="14760" tIns="28080" bIns="141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~clusters per TJ</a:t>
                      </a:r>
                      <a:endParaRPr b="0" lang="en-US" sz="2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noFill/>
                    </a:lnT>
                    <a:lnB w="38160">
                      <a:noFill/>
                    </a:lnB>
                    <a:noFill/>
                  </a:tcPr>
                </a:tc>
                <a:tc>
                  <a:txBody>
                    <a:bodyPr lIns="0" rIns="14760" tIns="28080" bIns="141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leaf per cluster</a:t>
                      </a:r>
                      <a:endParaRPr b="0" lang="en-US" sz="2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noFill/>
                    </a:lnT>
                    <a:lnB w="38160">
                      <a:noFill/>
                    </a:lnB>
                    <a:noFill/>
                  </a:tcPr>
                </a:tc>
                <a:tc>
                  <a:txBody>
                    <a:bodyPr lIns="0" rIns="14760" tIns="28080" bIns="141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leaf per lbs of fruit</a:t>
                      </a:r>
                      <a:endParaRPr b="0" lang="en-US" sz="2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noFill/>
                    </a:lnT>
                    <a:lnB w="38160">
                      <a:noFill/>
                    </a:lnB>
                    <a:noFill/>
                  </a:tcPr>
                </a:tc>
                <a:tc>
                  <a:txBody>
                    <a:bodyPr lIns="0" rIns="14760" tIns="28080" bIns="141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leaf per US ton</a:t>
                      </a:r>
                      <a:endParaRPr b="0" lang="en-US" sz="2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noFill/>
                    </a:lnT>
                    <a:lnB w="38160">
                      <a:noFill/>
                    </a:lnB>
                    <a:noFill/>
                  </a:tcPr>
                </a:tc>
                <a:tc>
                  <a:txBody>
                    <a:bodyPr lIns="0" rIns="14760" tIns="28080" bIns="14184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leaf per metric ton</a:t>
                      </a:r>
                      <a:endParaRPr b="0" lang="en-US" sz="25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b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noFill/>
                    </a:lnT>
                    <a:lnB w="38160">
                      <a:noFill/>
                    </a:lnB>
                    <a:noFill/>
                  </a:tcPr>
                </a:tc>
              </a:tr>
              <a:tr h="524880"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736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3816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24880"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0.5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68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65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736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0.09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0.23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454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500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</a:tr>
              <a:tr h="524880"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272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261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736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0.36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1816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2000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24880"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1089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1045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736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1.4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3.6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7264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 lIns="0" rIns="14760" tIns="42480" bIns="14184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en-US" sz="1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8000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R="14760">
                    <a:lnL w="12240">
                      <a:noFill/>
                    </a:lnL>
                    <a:lnR w="12240">
                      <a:noFill/>
                    </a:lnR>
                    <a:lnT w="936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396" name="TextBox 1"/>
          <p:cNvSpPr/>
          <p:nvPr/>
        </p:nvSpPr>
        <p:spPr>
          <a:xfrm>
            <a:off x="1575000" y="5791320"/>
            <a:ext cx="79624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</a:rPr>
              <a:t>Approximate threshold ~1 g of FKLM/kg of fruit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Picture 1" descr="A picture containing candelabrum, linedrawing&#10;&#10;Description automatically generated"/>
          <p:cNvPicPr/>
          <p:nvPr/>
        </p:nvPicPr>
        <p:blipFill>
          <a:blip r:embed="rId1"/>
          <a:srcRect l="0" t="0" r="0" b="10004"/>
          <a:stretch/>
        </p:blipFill>
        <p:spPr>
          <a:xfrm>
            <a:off x="380880" y="1448640"/>
            <a:ext cx="7810200" cy="4393080"/>
          </a:xfrm>
          <a:prstGeom prst="rect">
            <a:avLst/>
          </a:prstGeom>
          <a:ln w="0">
            <a:noFill/>
          </a:ln>
        </p:spPr>
      </p:pic>
      <p:sp>
        <p:nvSpPr>
          <p:cNvPr id="398" name="Title 1"/>
          <p:cNvSpPr/>
          <p:nvPr/>
        </p:nvSpPr>
        <p:spPr>
          <a:xfrm>
            <a:off x="201600" y="126000"/>
            <a:ext cx="10515240" cy="93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b">
            <a:normAutofit fontScale="75000"/>
          </a:bodyPr>
          <a:p>
            <a:pPr>
              <a:lnSpc>
                <a:spcPct val="90000"/>
              </a:lnSpc>
              <a:spcAft>
                <a:spcPts val="601"/>
              </a:spcAft>
            </a:pPr>
            <a:r>
              <a:rPr b="1" lang="en-US" sz="5400" spc="-1" strike="noStrike">
                <a:solidFill>
                  <a:srgbClr val="000000"/>
                </a:solidFill>
                <a:latin typeface="Calibri Light"/>
              </a:rPr>
              <a:t>Actionable winemaking levels?</a:t>
            </a:r>
            <a:endParaRPr b="0" lang="en-US" sz="5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TextBox 5"/>
          <p:cNvSpPr/>
          <p:nvPr/>
        </p:nvSpPr>
        <p:spPr>
          <a:xfrm>
            <a:off x="5139360" y="4919040"/>
            <a:ext cx="60321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 g FKLM per kg of fruit 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16 clusters a vine ~ 3 dried leaves per vine to realize the taint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0" name="Graphic 8" descr="Grapes with solid fill"/>
          <p:cNvPicPr/>
          <p:nvPr/>
        </p:nvPicPr>
        <p:blipFill>
          <a:blip r:embed="rId2"/>
          <a:stretch/>
        </p:blipFill>
        <p:spPr>
          <a:xfrm>
            <a:off x="1276920" y="342000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01" name="Graphic 9" descr="Grapes with solid fill"/>
          <p:cNvPicPr/>
          <p:nvPr/>
        </p:nvPicPr>
        <p:blipFill>
          <a:blip r:embed="rId3"/>
          <a:stretch/>
        </p:blipFill>
        <p:spPr>
          <a:xfrm>
            <a:off x="3040560" y="357732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02" name="Graphic 10" descr="Grapes with solid fill"/>
          <p:cNvPicPr/>
          <p:nvPr/>
        </p:nvPicPr>
        <p:blipFill>
          <a:blip r:embed="rId4"/>
          <a:stretch/>
        </p:blipFill>
        <p:spPr>
          <a:xfrm>
            <a:off x="2292480" y="320400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03" name="Graphic 11" descr="Grapes with solid fill"/>
          <p:cNvPicPr/>
          <p:nvPr/>
        </p:nvPicPr>
        <p:blipFill>
          <a:blip r:embed="rId5"/>
          <a:stretch/>
        </p:blipFill>
        <p:spPr>
          <a:xfrm>
            <a:off x="1967040" y="366336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04" name="Graphic 12" descr="Grapes with solid fill"/>
          <p:cNvPicPr/>
          <p:nvPr/>
        </p:nvPicPr>
        <p:blipFill>
          <a:blip r:embed="rId6"/>
          <a:stretch/>
        </p:blipFill>
        <p:spPr>
          <a:xfrm>
            <a:off x="1594080" y="313164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05" name="Graphic 13" descr="Grapes with solid fill"/>
          <p:cNvPicPr/>
          <p:nvPr/>
        </p:nvPicPr>
        <p:blipFill>
          <a:blip r:embed="rId7"/>
          <a:stretch/>
        </p:blipFill>
        <p:spPr>
          <a:xfrm>
            <a:off x="3389400" y="320400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06" name="Graphic 14" descr="Grapes with solid fill"/>
          <p:cNvPicPr/>
          <p:nvPr/>
        </p:nvPicPr>
        <p:blipFill>
          <a:blip r:embed="rId8"/>
          <a:stretch/>
        </p:blipFill>
        <p:spPr>
          <a:xfrm>
            <a:off x="4689000" y="357732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07" name="Graphic 15" descr="Grapes with solid fill"/>
          <p:cNvPicPr/>
          <p:nvPr/>
        </p:nvPicPr>
        <p:blipFill>
          <a:blip r:embed="rId9"/>
          <a:stretch/>
        </p:blipFill>
        <p:spPr>
          <a:xfrm>
            <a:off x="5253840" y="299016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08" name="Graphic 16" descr="Grapes with solid fill"/>
          <p:cNvPicPr/>
          <p:nvPr/>
        </p:nvPicPr>
        <p:blipFill>
          <a:blip r:embed="rId10"/>
          <a:stretch/>
        </p:blipFill>
        <p:spPr>
          <a:xfrm>
            <a:off x="5199120" y="357840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09" name="Graphic 17" descr="Grapes with solid fill"/>
          <p:cNvPicPr/>
          <p:nvPr/>
        </p:nvPicPr>
        <p:blipFill>
          <a:blip r:embed="rId11"/>
          <a:stretch/>
        </p:blipFill>
        <p:spPr>
          <a:xfrm>
            <a:off x="5850360" y="321444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10" name="Graphic 18" descr="Grapes with solid fill"/>
          <p:cNvPicPr/>
          <p:nvPr/>
        </p:nvPicPr>
        <p:blipFill>
          <a:blip r:embed="rId12"/>
          <a:stretch/>
        </p:blipFill>
        <p:spPr>
          <a:xfrm>
            <a:off x="6075720" y="370404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11" name="Graphic 19" descr="Grapes with solid fill"/>
          <p:cNvPicPr/>
          <p:nvPr/>
        </p:nvPicPr>
        <p:blipFill>
          <a:blip r:embed="rId13"/>
          <a:stretch/>
        </p:blipFill>
        <p:spPr>
          <a:xfrm>
            <a:off x="6693840" y="306576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12" name="Graphic 20" descr="Grapes with solid fill"/>
          <p:cNvPicPr/>
          <p:nvPr/>
        </p:nvPicPr>
        <p:blipFill>
          <a:blip r:embed="rId14"/>
          <a:stretch/>
        </p:blipFill>
        <p:spPr>
          <a:xfrm>
            <a:off x="6323760" y="321444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13" name="Graphic 21" descr="Grapes with solid fill"/>
          <p:cNvPicPr/>
          <p:nvPr/>
        </p:nvPicPr>
        <p:blipFill>
          <a:blip r:embed="rId15"/>
          <a:stretch/>
        </p:blipFill>
        <p:spPr>
          <a:xfrm>
            <a:off x="7205400" y="281808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14" name="Graphic 22" descr="Grapes with solid fill"/>
          <p:cNvPicPr/>
          <p:nvPr/>
        </p:nvPicPr>
        <p:blipFill>
          <a:blip r:embed="rId16"/>
          <a:stretch/>
        </p:blipFill>
        <p:spPr>
          <a:xfrm>
            <a:off x="7030080" y="3250080"/>
            <a:ext cx="450000" cy="450000"/>
          </a:xfrm>
          <a:prstGeom prst="rect">
            <a:avLst/>
          </a:prstGeom>
          <a:ln w="0">
            <a:noFill/>
          </a:ln>
        </p:spPr>
      </p:pic>
      <p:pic>
        <p:nvPicPr>
          <p:cNvPr id="415" name="Graphic 23" descr="Grapes with solid fill"/>
          <p:cNvPicPr/>
          <p:nvPr/>
        </p:nvPicPr>
        <p:blipFill>
          <a:blip r:embed="rId17"/>
          <a:stretch/>
        </p:blipFill>
        <p:spPr>
          <a:xfrm>
            <a:off x="1286280" y="2824920"/>
            <a:ext cx="450000" cy="45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2000"/>
          </a:bodyPr>
          <a:p>
            <a:pPr indent="0">
              <a:lnSpc>
                <a:spcPct val="90000"/>
              </a:lnSpc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Wine Faults and Taints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 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628200" y="11336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Faults – Off aromas and/or tastes that are related to fermentation or the winemaking process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Content Placeholder 2"/>
          <p:cNvSpPr/>
          <p:nvPr/>
        </p:nvSpPr>
        <p:spPr>
          <a:xfrm>
            <a:off x="628200" y="2249640"/>
            <a:ext cx="10515240" cy="90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Taints - Off aromas, taste, and/or aftertastes that originate from foreign or external sources.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6717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itle 1"/>
          <p:cNvSpPr/>
          <p:nvPr/>
        </p:nvSpPr>
        <p:spPr>
          <a:xfrm>
            <a:off x="228600" y="0"/>
            <a:ext cx="7152840" cy="12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85000"/>
          </a:bodyPr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b="1" lang="en-US" sz="4800" spc="-1" strike="noStrike">
                <a:solidFill>
                  <a:srgbClr val="ffffff"/>
                </a:solidFill>
                <a:latin typeface="Calibri Light"/>
              </a:rPr>
              <a:t>WSU Viticulture and Enology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7" name="Picture 11" descr=""/>
          <p:cNvPicPr/>
          <p:nvPr/>
        </p:nvPicPr>
        <p:blipFill>
          <a:blip r:embed="rId1"/>
          <a:stretch/>
        </p:blipFill>
        <p:spPr>
          <a:xfrm>
            <a:off x="7500600" y="204480"/>
            <a:ext cx="868680" cy="1069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76717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itle 1"/>
          <p:cNvSpPr/>
          <p:nvPr/>
        </p:nvSpPr>
        <p:spPr>
          <a:xfrm>
            <a:off x="228600" y="0"/>
            <a:ext cx="7152840" cy="121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85000"/>
          </a:bodyPr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b="1" lang="en-US" sz="4800" spc="-1" strike="noStrike">
                <a:solidFill>
                  <a:srgbClr val="ffffff"/>
                </a:solidFill>
                <a:latin typeface="Calibri Light"/>
              </a:rPr>
              <a:t>WSU Viticulture and Enology</a:t>
            </a:r>
            <a:endParaRPr b="0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9" name="Picture 11" descr=""/>
          <p:cNvPicPr/>
          <p:nvPr/>
        </p:nvPicPr>
        <p:blipFill>
          <a:blip r:embed="rId1"/>
          <a:stretch/>
        </p:blipFill>
        <p:spPr>
          <a:xfrm>
            <a:off x="7500600" y="204480"/>
            <a:ext cx="868680" cy="1069920"/>
          </a:xfrm>
          <a:prstGeom prst="rect">
            <a:avLst/>
          </a:prstGeom>
          <a:ln w="0">
            <a:noFill/>
          </a:ln>
        </p:spPr>
      </p:pic>
      <p:sp>
        <p:nvSpPr>
          <p:cNvPr id="420" name="TextBox 13"/>
          <p:cNvSpPr/>
          <p:nvPr/>
        </p:nvSpPr>
        <p:spPr>
          <a:xfrm>
            <a:off x="3050280" y="3429000"/>
            <a:ext cx="6329880" cy="411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en-US" sz="2400" spc="-1" strike="noStrike" u="sng">
                <a:solidFill>
                  <a:srgbClr val="ffffff"/>
                </a:solidFill>
                <a:uFillTx/>
                <a:latin typeface="Calibri"/>
              </a:rPr>
              <a:t>Funding Acknowledgment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Wine Research Advisory Committee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Washington Wine Commission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Washington Grape and Wine Research Program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WSU Agricultural Research Center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ffffff"/>
                </a:solidFill>
                <a:latin typeface="Calibri"/>
              </a:rPr>
              <a:t>Dr. Andrew Reynolds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Rectangle 1"/>
          <p:cNvSpPr/>
          <p:nvPr/>
        </p:nvSpPr>
        <p:spPr>
          <a:xfrm>
            <a:off x="5328360" y="324432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2571840" y="860400"/>
            <a:ext cx="11535840" cy="565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buNone/>
            </a:pPr>
            <a:endParaRPr b="0" lang="en-US" sz="4400" spc="-1" strike="noStrike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423" name="Picture 12" descr=""/>
          <p:cNvPicPr/>
          <p:nvPr/>
        </p:nvPicPr>
        <p:blipFill>
          <a:blip r:embed="rId1"/>
          <a:stretch/>
        </p:blipFill>
        <p:spPr>
          <a:xfrm rot="5400000">
            <a:off x="-1537920" y="856800"/>
            <a:ext cx="6857640" cy="5143320"/>
          </a:xfrm>
          <a:prstGeom prst="rect">
            <a:avLst/>
          </a:prstGeom>
          <a:ln w="0">
            <a:noFill/>
          </a:ln>
        </p:spPr>
      </p:pic>
      <p:pic>
        <p:nvPicPr>
          <p:cNvPr id="424" name="Picture 7" descr=""/>
          <p:cNvPicPr/>
          <p:nvPr/>
        </p:nvPicPr>
        <p:blipFill>
          <a:blip r:embed="rId2"/>
          <a:stretch/>
        </p:blipFill>
        <p:spPr>
          <a:xfrm rot="5400000">
            <a:off x="2433600" y="856800"/>
            <a:ext cx="6857640" cy="5143320"/>
          </a:xfrm>
          <a:prstGeom prst="rect">
            <a:avLst/>
          </a:prstGeom>
          <a:ln w="0">
            <a:noFill/>
          </a:ln>
        </p:spPr>
      </p:pic>
      <p:pic>
        <p:nvPicPr>
          <p:cNvPr id="425" name="Picture 8" descr=""/>
          <p:cNvPicPr/>
          <p:nvPr/>
        </p:nvPicPr>
        <p:blipFill>
          <a:blip r:embed="rId3"/>
          <a:stretch/>
        </p:blipFill>
        <p:spPr>
          <a:xfrm rot="5400000">
            <a:off x="6827400" y="856800"/>
            <a:ext cx="6857640" cy="514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2000"/>
          </a:bodyPr>
          <a:p>
            <a:pPr indent="0">
              <a:lnSpc>
                <a:spcPct val="90000"/>
              </a:lnSpc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Wine Faults and Taints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 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TextBox 3"/>
          <p:cNvSpPr/>
          <p:nvPr/>
        </p:nvSpPr>
        <p:spPr>
          <a:xfrm>
            <a:off x="4432680" y="2158200"/>
            <a:ext cx="226224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Oxidation faults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Acetaldehyde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Volatile acidity (VA)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Ethyl acetate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TextBox 5"/>
          <p:cNvSpPr/>
          <p:nvPr/>
        </p:nvSpPr>
        <p:spPr>
          <a:xfrm>
            <a:off x="876960" y="2192400"/>
            <a:ext cx="19710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Reductive faults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Sulfides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Disulfide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Dimethyl sulfide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TextBox 7"/>
          <p:cNvSpPr/>
          <p:nvPr/>
        </p:nvSpPr>
        <p:spPr>
          <a:xfrm>
            <a:off x="8354880" y="2192400"/>
            <a:ext cx="32850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i="1" lang="en-US" sz="1800" spc="-1" strike="noStrike" u="sng">
                <a:solidFill>
                  <a:srgbClr val="000000"/>
                </a:solidFill>
                <a:uFillTx/>
                <a:latin typeface="Calibri"/>
              </a:rPr>
              <a:t>Microbiological faults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i="1" lang="en-US" sz="1800" spc="-1" strike="noStrike">
                <a:solidFill>
                  <a:srgbClr val="000000"/>
                </a:solidFill>
                <a:latin typeface="Calibri"/>
              </a:rPr>
              <a:t>Dekkera/Brettanomyces</a:t>
            </a: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 yeast 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Acidic acid bacteria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Content Placeholder 2"/>
          <p:cNvSpPr/>
          <p:nvPr/>
        </p:nvSpPr>
        <p:spPr>
          <a:xfrm>
            <a:off x="628200" y="1133640"/>
            <a:ext cx="10515240" cy="90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Faults – Off aromas and/or tastes that are related to fermentation or the winemaking process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2000"/>
          </a:bodyPr>
          <a:p>
            <a:pPr indent="0">
              <a:lnSpc>
                <a:spcPct val="90000"/>
              </a:lnSpc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Wine Faults and Taints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 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628200" y="11336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Taints - Off aromas, taste, and/or aftertastes that originate from foreign or external sources.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1" name="TextBox 9"/>
          <p:cNvSpPr/>
          <p:nvPr/>
        </p:nvSpPr>
        <p:spPr>
          <a:xfrm>
            <a:off x="628200" y="2667240"/>
            <a:ext cx="3946680" cy="19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Cork Taint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2,4,6-trichloroanisole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Incredibly intense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consumer detection threshold 1 - 2 ng/L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TextBox 3"/>
          <p:cNvSpPr/>
          <p:nvPr/>
        </p:nvSpPr>
        <p:spPr>
          <a:xfrm>
            <a:off x="4886640" y="5555160"/>
            <a:ext cx="5928480" cy="45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“</a:t>
            </a: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Cork taint” responsible compounds. Determination of haloanisoles and halophenols in cork matrix: A review. </a:t>
            </a:r>
            <a:r>
              <a:rPr b="1" lang="en-US" sz="1200" spc="-1" strike="noStrike">
                <a:solidFill>
                  <a:srgbClr val="000000"/>
                </a:solidFill>
                <a:latin typeface="Calibri"/>
              </a:rPr>
              <a:t>Tarasov et al</a:t>
            </a:r>
            <a:r>
              <a:rPr b="0" lang="en-US" sz="1200" spc="-1" strike="noStrike">
                <a:solidFill>
                  <a:srgbClr val="000000"/>
                </a:solidFill>
                <a:latin typeface="Calibri"/>
              </a:rPr>
              <a:t>. Tantala, v175, 2017, 82-92.</a:t>
            </a:r>
            <a:endParaRPr b="0" lang="en-US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2000"/>
          </a:bodyPr>
          <a:p>
            <a:pPr indent="0">
              <a:lnSpc>
                <a:spcPct val="90000"/>
              </a:lnSpc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Wine Faults and Taints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 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628200" y="1133640"/>
            <a:ext cx="10515240" cy="9046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Taints - Off aromas, taste, and/or aftertastes that originate from foreign or external sources.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TextBox 10"/>
          <p:cNvSpPr/>
          <p:nvPr/>
        </p:nvSpPr>
        <p:spPr>
          <a:xfrm>
            <a:off x="319680" y="2452680"/>
            <a:ext cx="25012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Smoke Taint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Smoke exposure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Aroma and taste of ash/smoke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TextBox 8"/>
          <p:cNvSpPr/>
          <p:nvPr/>
        </p:nvSpPr>
        <p:spPr>
          <a:xfrm>
            <a:off x="5895360" y="5081400"/>
            <a:ext cx="1446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Yountville, CA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/>
          </p:nvPr>
        </p:nvSpPr>
        <p:spPr>
          <a:xfrm>
            <a:off x="398160" y="1114920"/>
            <a:ext cx="11029320" cy="3678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660" spc="-1" strike="noStrike">
                <a:solidFill>
                  <a:srgbClr val="000000"/>
                </a:solidFill>
                <a:latin typeface="Calibri"/>
              </a:rPr>
              <a:t>Cabernet Sauvignon harvested after freezing temperatures presents a wine with floral, rose, and potpourri like aromas</a:t>
            </a:r>
            <a:endParaRPr b="0" lang="en-US" sz="266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660" spc="-1" strike="noStrike">
                <a:solidFill>
                  <a:srgbClr val="000000"/>
                </a:solidFill>
                <a:latin typeface="Calibri"/>
              </a:rPr>
              <a:t>Aromas are </a:t>
            </a:r>
            <a:r>
              <a:rPr b="1" lang="en-US" sz="2660" spc="-1" strike="noStrike" u="sng">
                <a:solidFill>
                  <a:srgbClr val="000000"/>
                </a:solidFill>
                <a:uFillTx/>
                <a:latin typeface="Calibri"/>
              </a:rPr>
              <a:t>atypical</a:t>
            </a:r>
            <a:r>
              <a:rPr b="0" lang="en-US" sz="2660" spc="-1" strike="noStrike">
                <a:solidFill>
                  <a:srgbClr val="000000"/>
                </a:solidFill>
                <a:latin typeface="Calibri"/>
              </a:rPr>
              <a:t> and problematic</a:t>
            </a:r>
            <a:endParaRPr b="0" lang="en-US" sz="266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660" spc="-1" strike="noStrike">
                <a:solidFill>
                  <a:srgbClr val="000000"/>
                </a:solidFill>
                <a:latin typeface="Calibri"/>
              </a:rPr>
              <a:t>Suggested cause - terpenes/ norisoprenoids generated by different plant tissues. </a:t>
            </a:r>
            <a:endParaRPr b="0" lang="en-US" sz="266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660" spc="-1" strike="noStrike">
                <a:solidFill>
                  <a:srgbClr val="000000"/>
                </a:solidFill>
                <a:latin typeface="Calibri"/>
              </a:rPr>
              <a:t>Leaves, petioles, grape skin, grape pulp</a:t>
            </a:r>
            <a:endParaRPr b="0" lang="en-US" sz="2660" spc="-1" strike="noStrike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660" spc="-1" strike="noStrike">
                <a:solidFill>
                  <a:srgbClr val="000000"/>
                </a:solidFill>
                <a:latin typeface="Calibri"/>
              </a:rPr>
              <a:t>Leaves are likely … fruit is typically mechanically harvested and brittle frozen leaves stick to cold fruit</a:t>
            </a:r>
            <a:endParaRPr b="0" lang="en-US" sz="266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title"/>
          </p:nvPr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2000"/>
          </a:bodyPr>
          <a:p>
            <a:pPr indent="0">
              <a:lnSpc>
                <a:spcPct val="90000"/>
              </a:lnSpc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Rose Taint?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/>
          </p:nvPr>
        </p:nvSpPr>
        <p:spPr>
          <a:xfrm>
            <a:off x="279720" y="1043280"/>
            <a:ext cx="3479400" cy="8614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Also called “frost” taint or leaf taint.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Title 1"/>
          <p:cNvSpPr/>
          <p:nvPr/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rmAutofit fontScale="92000"/>
          </a:bodyPr>
          <a:p>
            <a:pPr>
              <a:lnSpc>
                <a:spcPct val="90000"/>
              </a:lnSpc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Rose Taint</a:t>
            </a: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 </a:t>
            </a:r>
            <a:endParaRPr b="0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Content Placeholder 2"/>
          <p:cNvSpPr/>
          <p:nvPr/>
        </p:nvSpPr>
        <p:spPr>
          <a:xfrm>
            <a:off x="279720" y="1651320"/>
            <a:ext cx="3479400" cy="86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The dead leaf matter is primarily introduced via machine harvesting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96840" y="123480"/>
            <a:ext cx="10515240" cy="6512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2000"/>
          </a:bodyPr>
          <a:p>
            <a:pPr indent="0">
              <a:lnSpc>
                <a:spcPct val="90000"/>
              </a:lnSpc>
              <a:buNone/>
            </a:pPr>
            <a:r>
              <a:rPr b="1" lang="en-US" sz="4400" spc="-1" strike="noStrike">
                <a:solidFill>
                  <a:srgbClr val="000000"/>
                </a:solidFill>
                <a:latin typeface="Calibri Light"/>
              </a:rPr>
              <a:t>Freeze Kills!</a:t>
            </a:r>
            <a:endParaRPr b="0" lang="en-US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TextBox 10"/>
          <p:cNvSpPr/>
          <p:nvPr/>
        </p:nvSpPr>
        <p:spPr>
          <a:xfrm>
            <a:off x="4215240" y="6858000"/>
            <a:ext cx="3063240" cy="435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Rose Taint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Atypical aromas from wines produced after a freeze in the vineyard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Floral, rose, potpourri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Cabernet Sauvignon is primarily afflicted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Masks varietal character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Its though freeze killed leaves are the taint source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33543</TotalTime>
  <Application>LibreOffice/7.4.4.2$Linux_X86_64 LibreOffice_project/40$Build-2</Application>
  <AppVersion>15.0000</AppVersion>
  <Words>1923</Words>
  <Paragraphs>367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2021-04-12T10:46:40Z</dcterms:created>
  <dc:creator>Frost, Scott</dc:creator>
  <dc:description/>
  <dc:language>en-US</dc:language>
  <cp:lastModifiedBy>Jerry Sypkens</cp:lastModifiedBy>
  <dcterms:modified xsi:type="dcterms:W3CDTF">2023-02-03T22:51:51Z</dcterms:modified>
  <cp:revision>172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28</vt:r8>
  </property>
  <property fmtid="{D5CDD505-2E9C-101B-9397-08002B2CF9AE}" pid="3" name="PresentationFormat">
    <vt:lpwstr>Widescreen</vt:lpwstr>
  </property>
  <property fmtid="{D5CDD505-2E9C-101B-9397-08002B2CF9AE}" pid="4" name="Slides">
    <vt:r8>33</vt:r8>
  </property>
</Properties>
</file>