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5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jpeg" ContentType="image/jpeg"/>
  <Override PartName="/ppt/media/image3.png" ContentType="image/png"/>
  <Override PartName="/ppt/slideLayouts/_rels/slideLayout5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53.xml.rels" ContentType="application/vnd.openxmlformats-package.relationships+xml"/>
  <Override PartName="/ppt/slideLayouts/slideLayout5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presProps.xml" ContentType="application/vnd.openxmlformats-officedocument.presentationml.presPro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20.xml.rels" ContentType="application/vnd.openxmlformats-package.relationships+xml"/>
  <Override PartName="/ppt/slides/_rels/slide2.xml.rels" ContentType="application/vnd.openxmlformats-package.relationships+xml"/>
  <Override PartName="/ppt/slides/_rels/slide19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7.xml.rels" ContentType="application/vnd.openxmlformats-package.relationships+xml"/>
  <Override PartName="/ppt/slides/_rels/slide9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28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9.xml.rels" ContentType="application/vnd.openxmlformats-package.relationships+xml"/>
  <Override PartName="/ppt/slides/_rels/slide14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17.xml" ContentType="application/vnd.openxmlformats-officedocument.presentationml.slide+xml"/>
  <Override PartName="/ppt/slides/slide29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2AEC7A4-0FFD-47A0-A680-60533922C7A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6D277BE-BBBE-426E-A59C-BDC37309E70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52CB9C2-0946-421A-8543-3C285B42701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F169A15-4BD8-4224-AD33-91B67B6DACE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529AD7B-EF11-4A5B-B3D2-7ABCD53C475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72DA9E8-19E4-4BE0-9A15-3FBA07514CB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4CBF819-32C0-4D9F-9CDC-94F3AE12F3C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CB1AE8C-E726-4F2A-AA13-64C172D90DB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6AD0CD9-EB7E-4BAA-8F0D-754A19811EC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5D2A880-9E9B-4DBA-8900-8F7BCE67F7A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114CFD0-A349-4B5F-80F8-D2D0AF777BF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BCD2367-243E-457D-BA35-C42E73639CF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3341348-36CF-491B-8F8C-785AA602FA5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34C658B-3BDA-4A3E-9B77-A1B919AA2CF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2F03FEB-2C74-4482-8592-47DFCDEE3FE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9A4716A-A305-4273-9F03-A879E861BDD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E65C6C9-4B2F-49DF-888F-6F71551D48A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88A67DE-A5B2-43EF-9B99-B44222D5AAF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6DFA1E1-3670-4442-BFB2-1B9FE3162A4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68CB5B4-B5A5-4C20-9178-8DDB629F4F2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3C98BCC-3082-472C-A73B-C74D8604DB4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AC85EC0-93E1-4B36-ABBE-AD3635800F2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45D62A7-B234-4862-84E4-3770D824AC3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647DF2F-E1ED-4F21-A3FB-F3982BD0F4E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786F66F-1524-40F8-BA2D-BB1F6748CB5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241D48C-C89E-47DA-8C2A-3E52942165F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0C41E48-C862-43DF-B292-66C69F7D9ED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9512A90-6F94-42CF-B9F0-68320945B32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CC80AA0-A690-4A30-BF15-C8C6B06DD81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2CAB26C-E8F6-4666-AEC0-418433C18D1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8AD2FA5-C4E8-4BCA-971A-CDA0161B77C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A0352CC-AB71-4B4F-AB8D-EB01459E272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C524EE9-5E54-473D-81E1-AED2D305496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A014956-AE69-411C-AFC3-EA84F434CD9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AAAE9F2-FD45-4F75-8CFB-53A70D6B4E3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28F6630-151F-4466-8FA8-BFC71107059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8D37CE2-372D-4157-8EFE-99E13F77F3B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6CF9AFB-9C13-4BD3-AC04-10D65AD0184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2FA17BD-2EFE-4471-9B4C-7FC85EE77CD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F77ABB1-BD0F-41A7-8006-580FE479734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1B8E635-2B9E-4E9F-BCF3-3B8E5D4EF82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A7DA779-DF0C-4B56-AF8A-8A8073D0D6F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2A00192-4404-41F9-9DC2-30173DF7B0F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292C7CA-9A86-408C-83ED-28EDB3BBCBC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6D74D01-A551-4236-9548-646E69E4C09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87535CF-62D4-4C15-B6CE-B40C150950C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E023248-779B-4775-A8EB-18EE43A2D14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975E48A3-C0AB-4772-986B-FEC1AF0E037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D985FD0-5ACE-4269-AEF1-C60E73AB3D6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7CA0FF5-E282-4866-911A-F34ACCCEB75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058C845A-36FD-414B-BBCF-DD85722E393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3A2D67A-8B2D-4E39-9250-C3216D97824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11D50F73-CBCA-407D-B5DC-C43A290EDAD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9DF806E-26BB-4581-96D6-F6181CB3658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7787C45-6701-4B61-91F0-70432B417B3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152BFF1-9E68-4353-82A2-6F9112F1559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13FF772B-7C5A-49AF-8A8C-F0101929C8A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7A046B9-C291-4052-B59A-30C0ED3C4AF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A25FBED-2941-4FED-B85D-BBB1713D5FF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87123CD-BC29-4B52-9716-2A4C599F98F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85334B1-1177-487E-9A99-EF25104E96E2}" type="slidenum"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538452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tarSymbol"/>
              <a:buChar char="»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197760" y="1600200"/>
            <a:ext cx="538452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tarSymbol"/>
              <a:buChar char="»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71AA424-37CE-4584-8920-65D6156E7274}" type="slidenum"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238968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title style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2389680" y="612720"/>
            <a:ext cx="7314840" cy="4114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238968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text styles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 idx="7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 idx="8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 idx="9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282A612-404C-42F3-B543-8830E4835ABA}" type="slidenum"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4010760" cy="11617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title style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766760" y="272880"/>
            <a:ext cx="6815160" cy="58528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text styles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Second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Third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Fourth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Fifth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09480" y="1434960"/>
            <a:ext cx="4010760" cy="46908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text styles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dt" idx="10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ftr" idx="11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sldNum" idx="12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9A569C6-15E3-4C92-8208-4E568CA4EFED}" type="slidenum"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text styles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Second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Third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Fourth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Fifth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dt" idx="13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ftr" idx="14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5"/>
          <p:cNvSpPr>
            <a:spLocks noGrp="1"/>
          </p:cNvSpPr>
          <p:nvPr>
            <p:ph type="sldNum" idx="15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028C114-4D19-4EF0-BEFA-A144A01B1B2E}" type="slidenum"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 Box 4"/>
          <p:cNvSpPr/>
          <p:nvPr/>
        </p:nvSpPr>
        <p:spPr>
          <a:xfrm>
            <a:off x="-228600" y="2209680"/>
            <a:ext cx="10438920" cy="13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2001"/>
              </a:spcBef>
            </a:pPr>
            <a:r>
              <a:rPr b="0" lang="en-US" sz="40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Preventing and Mitigating Low Temp Injury(cold damage) in Grapevines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Rectangle 5"/>
          <p:cNvSpPr/>
          <p:nvPr/>
        </p:nvSpPr>
        <p:spPr>
          <a:xfrm>
            <a:off x="5410080" y="3657600"/>
            <a:ext cx="6019560" cy="759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1320" bIns="313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210" name="Text Box 6"/>
          <p:cNvSpPr/>
          <p:nvPr/>
        </p:nvSpPr>
        <p:spPr>
          <a:xfrm>
            <a:off x="7162920" y="3809880"/>
            <a:ext cx="426672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Jason Magnaghi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Viticulturist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Figgins Family Wine Estates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4011120" cy="11617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Burial Cane Program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609480" y="1434960"/>
            <a:ext cx="4011120" cy="46908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Canes are covered with soil using hilling discs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chemeClr val="accent3"/>
                </a:solidFill>
                <a:latin typeface="Arial"/>
                <a:ea typeface="ＭＳ Ｐゴシック"/>
              </a:rPr>
              <a:t>Chart Title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Cold Damage Evaluation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Rectangle 6"/>
          <p:cNvSpPr/>
          <p:nvPr/>
        </p:nvSpPr>
        <p:spPr>
          <a:xfrm>
            <a:off x="2666880" y="2514600"/>
            <a:ext cx="3200040" cy="3123720"/>
          </a:xfrm>
          <a:prstGeom prst="rect">
            <a:avLst/>
          </a:prstGeom>
          <a:solidFill>
            <a:srgbClr val="9ea374">
              <a:alpha val="8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234" name="Rectangle 7"/>
          <p:cNvSpPr/>
          <p:nvPr/>
        </p:nvSpPr>
        <p:spPr>
          <a:xfrm>
            <a:off x="2590920" y="2438280"/>
            <a:ext cx="3200040" cy="3123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235" name="Text Box 8"/>
          <p:cNvSpPr/>
          <p:nvPr/>
        </p:nvSpPr>
        <p:spPr>
          <a:xfrm>
            <a:off x="3276720" y="3505320"/>
            <a:ext cx="1980720" cy="82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Place image here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Text Box 9"/>
          <p:cNvSpPr/>
          <p:nvPr/>
        </p:nvSpPr>
        <p:spPr>
          <a:xfrm>
            <a:off x="6477120" y="2286000"/>
            <a:ext cx="5409720" cy="435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85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Presence/absence sampling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85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Vascular damage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85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50-100 buds/block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85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1-4 bud positions on cane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37" name="Picture 2" descr=""/>
          <p:cNvPicPr/>
          <p:nvPr/>
        </p:nvPicPr>
        <p:blipFill>
          <a:blip r:embed="rId1"/>
          <a:stretch/>
        </p:blipFill>
        <p:spPr>
          <a:xfrm>
            <a:off x="2590920" y="2438280"/>
            <a:ext cx="3200040" cy="3276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Evaluating Bud Damage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All Buds Alive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Bud Damage Assesment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Dead Primary Bud with Live Secondary and Tertiary Buds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chemeClr val="accent3"/>
                </a:solidFill>
                <a:latin typeface="Arial"/>
                <a:ea typeface="ＭＳ Ｐゴシック"/>
              </a:rPr>
              <a:t>Chart Title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Text Box 5"/>
          <p:cNvSpPr/>
          <p:nvPr/>
        </p:nvSpPr>
        <p:spPr>
          <a:xfrm>
            <a:off x="3629160" y="4572000"/>
            <a:ext cx="46479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Place chart here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44" name="Picture 4" descr="Table&#10;&#10;Description automatically generated"/>
          <p:cNvPicPr/>
          <p:nvPr/>
        </p:nvPicPr>
        <p:blipFill>
          <a:blip r:embed="rId1"/>
          <a:stretch/>
        </p:blipFill>
        <p:spPr>
          <a:xfrm>
            <a:off x="2362320" y="1219320"/>
            <a:ext cx="7660800" cy="548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Evaluating Vascular Tissue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Damage Phloem and Live Xylem Tissue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Vascular Damage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Any wounds to vascular tissue can allow pathogens in including crown gall.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49" name="Picture Placeholder 1" descr=""/>
          <p:cNvPicPr/>
          <p:nvPr/>
        </p:nvPicPr>
        <p:blipFill>
          <a:blip r:embed="rId1"/>
          <a:srcRect l="-381606" t="-254313" r="-381606" b="-254313"/>
          <a:stretch/>
        </p:blipFill>
        <p:spPr>
          <a:xfrm>
            <a:off x="2389320" y="612720"/>
            <a:ext cx="7314840" cy="411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Pruning After Cold Injury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Pruning After Cold Injury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Depending on variety(sangiovese) and clone(cab sauv cl 6) we will prune normally with 20% or less primary damage.  On most vineyard blocks (6x9) we will prune to 24 buds with 12 two-bud spurs.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54" name="Picture Placeholder 1" descr=""/>
          <p:cNvPicPr/>
          <p:nvPr/>
        </p:nvPicPr>
        <p:blipFill>
          <a:blip r:embed="rId1"/>
          <a:srcRect l="-381606" t="-254313" r="-381606" b="-254313"/>
          <a:stretch/>
        </p:blipFill>
        <p:spPr>
          <a:xfrm>
            <a:off x="2389320" y="612720"/>
            <a:ext cx="7314840" cy="411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 Box 4"/>
          <p:cNvSpPr/>
          <p:nvPr/>
        </p:nvSpPr>
        <p:spPr>
          <a:xfrm>
            <a:off x="1676520" y="1295280"/>
            <a:ext cx="73911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When Does Cold Damage Occur?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Text Box 5"/>
          <p:cNvSpPr/>
          <p:nvPr/>
        </p:nvSpPr>
        <p:spPr>
          <a:xfrm>
            <a:off x="609480" y="2133720"/>
            <a:ext cx="10591560" cy="2689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October-November(early acclimation period)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December-January(cold hardiness)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February-March (de-acclimation)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Pruning After Cold Injury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Damage between 20-50% we will prune vineyard blocks(6x9) to 12 three-bud spurs increasing our bud count from 24-36.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57" name="Picture Placeholder 1" descr=""/>
          <p:cNvPicPr/>
          <p:nvPr/>
        </p:nvPicPr>
        <p:blipFill>
          <a:blip r:embed="rId1"/>
          <a:srcRect l="-381606" t="-254313" r="-381606" b="-254313"/>
          <a:stretch/>
        </p:blipFill>
        <p:spPr>
          <a:xfrm>
            <a:off x="2389320" y="612720"/>
            <a:ext cx="7314840" cy="411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Pruning After Cold Injury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On varieties(merlot, sangiovese) that have issues with apical dominance we will generally leave more spurs than longer spurs so we don’t end up with elk horns like this.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0" name="Picture Placeholder 1" descr=""/>
          <p:cNvPicPr/>
          <p:nvPr/>
        </p:nvPicPr>
        <p:blipFill>
          <a:blip r:embed="rId1"/>
          <a:srcRect l="-381606" t="-254313" r="-381606" b="-254313"/>
          <a:stretch/>
        </p:blipFill>
        <p:spPr>
          <a:xfrm>
            <a:off x="2389320" y="612720"/>
            <a:ext cx="7314840" cy="411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Pruning After Cold Injury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Bud damage from 50-80% we will dog ear prune leaving 2-two bud spurs at each position increasing the bud count from 24 to 48 buds/vine. 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3" name="Picture Placeholder 1" descr=""/>
          <p:cNvPicPr/>
          <p:nvPr/>
        </p:nvPicPr>
        <p:blipFill>
          <a:blip r:embed="rId1"/>
          <a:srcRect l="-381606" t="-254313" r="-381606" b="-254313"/>
          <a:stretch/>
        </p:blipFill>
        <p:spPr>
          <a:xfrm>
            <a:off x="2389320" y="612720"/>
            <a:ext cx="7314840" cy="411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Pruning After Cold Injury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Damage of 80% or more we will pre-prune the block and then wait for budbreak to determine next steps.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6" name="Picture Placeholder 1" descr=""/>
          <p:cNvPicPr/>
          <p:nvPr/>
        </p:nvPicPr>
        <p:blipFill>
          <a:blip r:embed="rId1"/>
          <a:srcRect l="-381606" t="-254313" r="-381606" b="-254313"/>
          <a:stretch/>
        </p:blipFill>
        <p:spPr>
          <a:xfrm>
            <a:off x="2389320" y="612720"/>
            <a:ext cx="7314840" cy="411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Pruning After Cold Damage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Riesling after -12F leaving 95% bud damage as well as phloem and xylem damage.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9" name="Picture Placeholder 1" descr=""/>
          <p:cNvPicPr/>
          <p:nvPr/>
        </p:nvPicPr>
        <p:blipFill>
          <a:blip r:embed="rId1"/>
          <a:srcRect l="-381606" t="-254313" r="-381606" b="-254313"/>
          <a:stretch/>
        </p:blipFill>
        <p:spPr>
          <a:xfrm>
            <a:off x="2389320" y="612720"/>
            <a:ext cx="7314840" cy="411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Pruning After Cold Injury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This vine will be retrained from suckers that grew from the crown.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72" name="Picture Placeholder 1" descr=""/>
          <p:cNvPicPr/>
          <p:nvPr/>
        </p:nvPicPr>
        <p:blipFill>
          <a:blip r:embed="rId1"/>
          <a:srcRect l="-381606" t="-254313" r="-381606" b="-254313"/>
          <a:stretch/>
        </p:blipFill>
        <p:spPr>
          <a:xfrm>
            <a:off x="2389320" y="612720"/>
            <a:ext cx="7314840" cy="411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ffffff"/>
                </a:solidFill>
                <a:latin typeface="Arial"/>
                <a:ea typeface="ＭＳ Ｐゴシック"/>
              </a:rPr>
              <a:t>n Slide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Text Box 5"/>
          <p:cNvSpPr/>
          <p:nvPr/>
        </p:nvSpPr>
        <p:spPr>
          <a:xfrm>
            <a:off x="2286000" y="2678040"/>
            <a:ext cx="3580920" cy="305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16000" indent="-216000">
              <a:lnSpc>
                <a:spcPct val="150000"/>
              </a:lnSpc>
              <a:spcBef>
                <a:spcPts val="1400"/>
              </a:spcBef>
              <a:buClr>
                <a:srgbClr val="404040"/>
              </a:buClr>
              <a:buSzPct val="90000"/>
              <a:buFont typeface="Symbol" charset="2"/>
              <a:buChar char=""/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Easy to retrain if severely damaged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Text Box 6"/>
          <p:cNvSpPr/>
          <p:nvPr/>
        </p:nvSpPr>
        <p:spPr>
          <a:xfrm>
            <a:off x="6400800" y="2678040"/>
            <a:ext cx="4952520" cy="521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16000" indent="-216000">
              <a:lnSpc>
                <a:spcPct val="150000"/>
              </a:lnSpc>
              <a:spcBef>
                <a:spcPts val="1400"/>
              </a:spcBef>
              <a:buClr>
                <a:srgbClr val="404040"/>
              </a:buClr>
              <a:buSzPct val="90000"/>
              <a:buFont typeface="Symbol" charset="2"/>
              <a:buChar char=""/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Difference in cold hardiness?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400"/>
              </a:spcBef>
              <a:buClr>
                <a:srgbClr val="404040"/>
              </a:buClr>
              <a:buSzPct val="90000"/>
              <a:buFont typeface="Symbol" charset="2"/>
              <a:buChar char=""/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Site selection most important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400"/>
              </a:spcBef>
              <a:buClr>
                <a:srgbClr val="404040"/>
              </a:buClr>
              <a:buSzPct val="90000"/>
              <a:buFont typeface="Symbol" charset="2"/>
              <a:buChar char=""/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Need to re-graft if severely damaged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5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Text Box 7"/>
          <p:cNvSpPr/>
          <p:nvPr/>
        </p:nvSpPr>
        <p:spPr>
          <a:xfrm>
            <a:off x="2362320" y="2124000"/>
            <a:ext cx="32763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 u="sng">
                <a:solidFill>
                  <a:srgbClr val="404040"/>
                </a:solidFill>
                <a:uFillTx/>
                <a:latin typeface="Arial"/>
                <a:ea typeface="ＭＳ Ｐゴシック"/>
              </a:rPr>
              <a:t>Own Rooted Vines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Text Box 8"/>
          <p:cNvSpPr/>
          <p:nvPr/>
        </p:nvSpPr>
        <p:spPr>
          <a:xfrm>
            <a:off x="6400800" y="2124000"/>
            <a:ext cx="32763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 u="sng">
                <a:solidFill>
                  <a:srgbClr val="404040"/>
                </a:solidFill>
                <a:uFillTx/>
                <a:latin typeface="Arial"/>
                <a:ea typeface="ＭＳ Ｐゴシック"/>
              </a:rPr>
              <a:t>Grafted Vines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chemeClr val="accent3"/>
                </a:solidFill>
                <a:latin typeface="Arial"/>
                <a:ea typeface="ＭＳ Ｐゴシック"/>
              </a:rPr>
              <a:t>Chart Title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Text Box 5"/>
          <p:cNvSpPr/>
          <p:nvPr/>
        </p:nvSpPr>
        <p:spPr>
          <a:xfrm>
            <a:off x="3629160" y="4572000"/>
            <a:ext cx="46479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Place chart here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ext Box 4"/>
          <p:cNvSpPr/>
          <p:nvPr/>
        </p:nvSpPr>
        <p:spPr>
          <a:xfrm>
            <a:off x="-228600" y="2209680"/>
            <a:ext cx="10438920" cy="13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2001"/>
              </a:spcBef>
            </a:pPr>
            <a:r>
              <a:rPr b="0" lang="en-US" sz="40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Preventing and Mitigating Low Temp Injury(cold damage) in Grapevines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Rectangle 5"/>
          <p:cNvSpPr/>
          <p:nvPr/>
        </p:nvSpPr>
        <p:spPr>
          <a:xfrm>
            <a:off x="5410080" y="3657600"/>
            <a:ext cx="6019560" cy="759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1320" bIns="313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282" name="Text Box 6"/>
          <p:cNvSpPr/>
          <p:nvPr/>
        </p:nvSpPr>
        <p:spPr>
          <a:xfrm>
            <a:off x="7162920" y="3809880"/>
            <a:ext cx="426672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Jason Magnaghi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Viticulturist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Figgins Family Wine Estates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chemeClr val="accent3"/>
                </a:solidFill>
                <a:latin typeface="Arial"/>
                <a:ea typeface="ＭＳ Ｐゴシック"/>
              </a:rPr>
              <a:t>Chart Title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 Box 4"/>
          <p:cNvSpPr/>
          <p:nvPr/>
        </p:nvSpPr>
        <p:spPr>
          <a:xfrm>
            <a:off x="1676520" y="1295280"/>
            <a:ext cx="8000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What Influences Hardiness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Text Box 5"/>
          <p:cNvSpPr/>
          <p:nvPr/>
        </p:nvSpPr>
        <p:spPr>
          <a:xfrm>
            <a:off x="609480" y="2133720"/>
            <a:ext cx="10591560" cy="362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Overly vigorous vines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Overly stressed vines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Irrigation Strategies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Vine Age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Mitigation Strategies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ffffff"/>
                </a:solidFill>
                <a:latin typeface="Arial"/>
                <a:ea typeface="ＭＳ Ｐゴシック"/>
              </a:rPr>
              <a:t>Split Infn Se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Text Box 5"/>
          <p:cNvSpPr/>
          <p:nvPr/>
        </p:nvSpPr>
        <p:spPr>
          <a:xfrm>
            <a:off x="2286000" y="2678040"/>
            <a:ext cx="3580920" cy="5151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16000" indent="-216000">
              <a:lnSpc>
                <a:spcPct val="150000"/>
              </a:lnSpc>
              <a:spcBef>
                <a:spcPts val="1400"/>
              </a:spcBef>
              <a:buClr>
                <a:srgbClr val="404040"/>
              </a:buClr>
              <a:buSzPct val="90000"/>
              <a:buFont typeface="Symbol" charset="2"/>
              <a:buChar char=""/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Is there and inversion?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800"/>
              </a:spcBef>
              <a:buClr>
                <a:srgbClr val="404040"/>
              </a:buClr>
              <a:buSzPct val="90000"/>
              <a:buFont typeface="Symbol" charset="2"/>
              <a:buChar char=""/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0-3 degrees F temperature change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400"/>
              </a:spcBef>
              <a:buClr>
                <a:srgbClr val="404040"/>
              </a:buClr>
              <a:buSzPct val="90000"/>
              <a:buFont typeface="Symbol" charset="2"/>
              <a:buChar char=""/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Snow or Ice?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Text Box 6"/>
          <p:cNvSpPr/>
          <p:nvPr/>
        </p:nvSpPr>
        <p:spPr>
          <a:xfrm>
            <a:off x="6400800" y="2678040"/>
            <a:ext cx="3580920" cy="475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16000" indent="-216000">
              <a:lnSpc>
                <a:spcPct val="150000"/>
              </a:lnSpc>
              <a:spcBef>
                <a:spcPts val="1400"/>
              </a:spcBef>
              <a:buClr>
                <a:srgbClr val="404040"/>
              </a:buClr>
              <a:buSzPct val="90000"/>
              <a:buFont typeface="Symbol" charset="2"/>
              <a:buChar char=""/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Time consuming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400"/>
              </a:spcBef>
              <a:buClr>
                <a:srgbClr val="404040"/>
              </a:buClr>
              <a:buSzPct val="90000"/>
              <a:buFont typeface="Symbol" charset="2"/>
              <a:buChar char=""/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Expensive($600-700/acre)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400"/>
              </a:spcBef>
              <a:buClr>
                <a:srgbClr val="404040"/>
              </a:buClr>
              <a:buSzPct val="90000"/>
              <a:buFont typeface="Symbol" charset="2"/>
              <a:buChar char=""/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2/3 normal crop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400"/>
              </a:spcBef>
              <a:buClr>
                <a:srgbClr val="404040"/>
              </a:buClr>
              <a:buSzPct val="90000"/>
              <a:buFont typeface="Symbol" charset="2"/>
              <a:buChar char=""/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Weed control?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5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Text Box 7"/>
          <p:cNvSpPr/>
          <p:nvPr/>
        </p:nvSpPr>
        <p:spPr>
          <a:xfrm>
            <a:off x="2362320" y="2124000"/>
            <a:ext cx="32763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 u="sng">
                <a:solidFill>
                  <a:srgbClr val="404040"/>
                </a:solidFill>
                <a:uFillTx/>
                <a:latin typeface="Arial"/>
                <a:ea typeface="ＭＳ Ｐゴシック"/>
              </a:rPr>
              <a:t>Wind Machines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Text Box 8"/>
          <p:cNvSpPr/>
          <p:nvPr/>
        </p:nvSpPr>
        <p:spPr>
          <a:xfrm>
            <a:off x="6400800" y="2124000"/>
            <a:ext cx="32763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 u="sng">
                <a:solidFill>
                  <a:srgbClr val="404040"/>
                </a:solidFill>
                <a:uFillTx/>
                <a:latin typeface="Arial"/>
                <a:ea typeface="ＭＳ Ｐゴシック"/>
              </a:rPr>
              <a:t>Burial Canes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Mitigating Cold Damage- Wind Machines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Wind machines can be effective in raising temperature even in artic situations.  Sometimes the difference in picking a crop and not picking a crop can be 1-2 degrees.  Wind machines only work if there is an inversion.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Mitigating Cold Damage- Burial Cane Program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Canes are grown from crown and spur pruned.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Mitigating Cold Damage- Burial Cane Program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Canes are trained to the drip wire during growing season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2389320" y="4800600"/>
            <a:ext cx="7314840" cy="566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Mitigating Cold Damage- Burial Cane Program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2389320" y="5367240"/>
            <a:ext cx="7314840" cy="8046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Canes are removed from drip wire and laid on ground with a shovel full of soil to hold them down.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529E37F0B6844BE581A8E5E57E09C" ma:contentTypeVersion="18" ma:contentTypeDescription="Create a new document." ma:contentTypeScope="" ma:versionID="08c6fddadf1189197cc777c37ced5543">
  <xsd:schema xmlns:xsd="http://www.w3.org/2001/XMLSchema" xmlns:xs="http://www.w3.org/2001/XMLSchema" xmlns:p="http://schemas.microsoft.com/office/2006/metadata/properties" xmlns:ns1="http://schemas.microsoft.com/sharepoint/v3" xmlns:ns2="986d2df0-7854-4426-a8f5-9e3d3380399b" xmlns:ns3="e9e5e87a-4acd-4530-9121-52987b7c744c" targetNamespace="http://schemas.microsoft.com/office/2006/metadata/properties" ma:root="true" ma:fieldsID="d8999b6ad0a3452e7aea4bf38c113bff" ns1:_="" ns2:_="" ns3:_="">
    <xsd:import namespace="http://schemas.microsoft.com/sharepoint/v3"/>
    <xsd:import namespace="986d2df0-7854-4426-a8f5-9e3d3380399b"/>
    <xsd:import namespace="e9e5e87a-4acd-4530-9121-52987b7c74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d2df0-7854-4426-a8f5-9e3d33803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fb13520-43c6-47af-a59c-5077eb3837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5e87a-4acd-4530-9121-52987b7c744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da5304f-ceeb-441a-b5ea-386044d0c3f1}" ma:internalName="TaxCatchAll" ma:showField="CatchAllData" ma:web="e9e5e87a-4acd-4530-9121-52987b7c74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EBDA5A-0D92-4A8E-BDEF-71C9F80DC838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3F6ABB9-E6AA-46EF-8021-978D203191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6d2df0-7854-4426-a8f5-9e3d3380399b"/>
    <ds:schemaRef ds:uri="e9e5e87a-4acd-4530-9121-52987b7c74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F3C5CF-5355-47BD-A594-90825089FB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23668</TotalTime>
  <Application>LibreOffice/7.4.4.2$Linux_X86_64 LibreOffice_project/40$Build-2</Application>
  <AppVersion>15.0000</AppVersion>
  <Words>545</Words>
  <Paragraphs>80</Paragraphs>
  <Company>ASEV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2008-09-25T23:33:29Z</dcterms:created>
  <dc:creator>stephanie</dc:creator>
  <dc:description/>
  <dc:language>en-US</dc:language>
  <cp:lastModifiedBy>Jerry Sypkens</cp:lastModifiedBy>
  <dcterms:modified xsi:type="dcterms:W3CDTF">2023-02-03T22:37:46Z</dcterms:modified>
  <cp:revision>69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12476800.0000000</vt:lpwstr>
  </property>
  <property fmtid="{D5CDD505-2E9C-101B-9397-08002B2CF9AE}" pid="3" name="PresentationFormat">
    <vt:lpwstr>Widescreen</vt:lpwstr>
  </property>
  <property fmtid="{D5CDD505-2E9C-101B-9397-08002B2CF9AE}" pid="4" name="Slides">
    <vt:r8>29</vt:r8>
  </property>
  <property fmtid="{D5CDD505-2E9C-101B-9397-08002B2CF9AE}" pid="5" name="display_urn:schemas-microsoft-com:office:office#Author">
    <vt:lpwstr>Daniel Friedlander</vt:lpwstr>
  </property>
  <property fmtid="{D5CDD505-2E9C-101B-9397-08002B2CF9AE}" pid="6" name="display_urn:schemas-microsoft-com:office:office#Editor">
    <vt:lpwstr>Daniel Friedlander</vt:lpwstr>
  </property>
</Properties>
</file>