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_rels/notesSlide4.xml.rels" ContentType="application/vnd.openxmlformats-package.relationships+xml"/>
  <Override PartName="/ppt/notesSlides/notesSlide4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4.xml.rels" ContentType="application/vnd.openxmlformats-package.relationships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3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1" name="PlaceHolder 4"/>
          <p:cNvSpPr>
            <a:spLocks noGrp="1"/>
          </p:cNvSpPr>
          <p:nvPr>
            <p:ph type="dt" idx="19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2" name="PlaceHolder 5"/>
          <p:cNvSpPr>
            <a:spLocks noGrp="1"/>
          </p:cNvSpPr>
          <p:nvPr>
            <p:ph type="ftr" idx="20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3" name="PlaceHolder 6"/>
          <p:cNvSpPr>
            <a:spLocks noGrp="1"/>
          </p:cNvSpPr>
          <p:nvPr>
            <p:ph type="sldNum" idx="21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8BD7B61-D2B5-490A-8E63-BC7522B68153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8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PlaceHolder 3"/>
          <p:cNvSpPr>
            <a:spLocks noGrp="1"/>
          </p:cNvSpPr>
          <p:nvPr>
            <p:ph type="sldNum" idx="2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D89ED81-428B-438F-A889-514540E982B5}" type="slidenum">
              <a:rPr b="0" lang="en-US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F88E7A-94E5-4CDD-BE04-BB81314505C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C3588A-686C-4FFB-AB24-41B9657F00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92AE0D-08E6-4EB0-ABDE-8D211F64C94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C99D221-E40F-49BC-9FA5-34758E9CF33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74CB208-24BA-4806-922E-A76FCEA07B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783C05C-1B7A-43FC-97E4-DD2AD19D2BF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1E34373-F9D1-4EB1-9930-315DE30072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33F2794-A397-474A-A4DD-3826CA848C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FA89745-09EB-42E5-8411-0F9697D6E7C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A5D6176-B5AC-454E-994F-D7136EF5A2F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09FC385-5488-4276-A19F-82798E3D699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6076434-EFEC-4A9D-AE12-0487558C235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DC747B4-0ABC-483B-9D6D-0215CDD7F6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21E84B1-20A4-4197-AB96-83C6AEC06C3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396CB3-B362-4465-9893-802E2BF36B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3401C2-C7E6-4884-9B30-F5EE56C21C0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B13E7EE-C289-4BD9-8633-C99C3238CE7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A40756B-1E2B-418F-9768-62DB04D256A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42EA93B-A5F3-4609-B1B9-46D27B24229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51D2AA9-5D78-458B-B8C3-B5650BDD66F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F0C4DCD-90C5-4D7D-BA03-A6088BBF2A9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F88FA55-93CC-4148-9F00-9D7CFFB703B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3E34230-CEEC-4E6E-8B48-BA35AF2B504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1DA8B0B-4414-43BE-91F6-C894E9E81F4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16958A9-3B8A-4E85-B069-E7252AF532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51D3A26-40EA-4A27-A2D1-A0F5EE4D2F7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3FA6F4A-1B21-41CC-872F-3973D26D02D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AA71896-5CE2-415C-A20D-0E93EEBF580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036EB0B-E6A9-4FEF-80AA-CBBFEA721C9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E9A34ED-33D0-449D-93AC-E3CCACB5992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5ABBD13-1F6D-4DC2-BCBD-777E4BD266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0BB604E-B012-4139-9BFA-C240CA45BFE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5201EF8-7A53-4F25-9CDB-4F11D00EA9F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B1C76E-3018-4790-994F-CD69AE5E815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60950A6-8903-4A1C-A257-36A98BA1998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127CA54-BB7A-4EA6-8484-E10EE177B7B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AE781F0-4946-4303-B04C-12CE9765042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AFDC928-9425-4B01-B314-AE73FE09B6D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9A5875F-819C-439A-ACC9-85B1D81EE1D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C12E7AE-1FA6-45C9-94D8-FD896467C4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DD591C6-89DF-494D-93B0-6B54ACE13D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0FD92F8-3CE5-4C84-98AB-E057C4C98F2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95861C7-11DF-4EC7-8D42-AC2E6E8668C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DC12EEE-00E3-4FD8-933A-D7F165ADAD5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E22A65-1480-4067-A2A5-25BAAA1D7B4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BC110A0-14FE-49E9-BE3B-6428D666CD3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794CB34-526A-4724-B0DE-EA771CB4EE6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C3FFE4C-EA0E-4D3C-8EB0-4634D7552B3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38D4AAC9-B91B-4983-B289-406676103FE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F00BD70-6D0D-4442-B52C-654EB2F939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8BF648C-A814-4EF3-87F6-6E587C52FA6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2B17C5C-0444-4F0C-9CC4-6F5BB35B0A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0AF4213-EA71-4D5B-809D-21884AAC16D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AB4985C-055B-4FD2-A9B5-40720DBD8F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FE479E5-385F-4AA6-B069-115F2EC1BE8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0E74A82-2818-45C7-B1CB-B1F9E97B918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4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6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FF14EBB-8A7A-459F-BA33-7640E3604B9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F519486-32E6-45ED-BE8F-148A69BB5FF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F637DB8A-683E-4AA6-999A-1E249D4C1F7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E5FA8769-B6BE-482C-810F-959C543D26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A8CF8EB-B947-41A6-8459-86172E6C830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628D19ED-FF45-4D1B-A2DC-90096B3BBAE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63C4BD3D-6C99-47E5-8047-8FA0D87B3D8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2BFFFB7-6922-4405-8418-E3C3093A13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D4C5EA17-E9D4-4A40-B3A2-8BB7F50B17B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A895FB31-EAEE-4D01-999F-1E23CBF2BAE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FD2688-EF89-453E-A8CD-5AC4BEF89B6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696DF70B-6BEA-4A5B-B38A-E5C130FBA4C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6060F31E-0783-4B32-A984-3525399DB7D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7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D712F02E-FBA8-4DFE-8B80-DBA12B79E99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9DA86E3-FF32-4DC4-85C2-0D453556A44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871D85-525F-4113-9DF6-3BA6AF127BD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5B1D57-5969-4420-B7CB-5BDBDA07C9ED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720FC3E-9B5C-4B49-AACA-7D8A4ABF8B0C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0173F62-A5AE-45E2-B79F-F37A07E02BBE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FA64479-666C-430B-AE5D-EC187F20A16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0AD4D8D-DF86-4AE7-9E19-88121CF471F2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9D6F006-B420-492A-888B-41A56A5C6FF0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 Box 4"/>
          <p:cNvSpPr/>
          <p:nvPr/>
        </p:nvSpPr>
        <p:spPr>
          <a:xfrm>
            <a:off x="266760" y="874440"/>
            <a:ext cx="1165824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br>
              <a:rPr sz="4000"/>
            </a:b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3d092f"/>
                </a:solidFill>
                <a:latin typeface="Arial"/>
                <a:ea typeface="ＭＳ Ｐゴシック"/>
              </a:rPr>
              <a:t>Preventing and Mitigating Low Temp Injury (or Cold Damage) in Grapevines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256" name="Text Box 6"/>
          <p:cNvSpPr/>
          <p:nvPr/>
        </p:nvSpPr>
        <p:spPr>
          <a:xfrm>
            <a:off x="8077320" y="3809880"/>
            <a:ext cx="33523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Ken Kupperman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Willamette Valley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subTitle"/>
          </p:nvPr>
        </p:nvSpPr>
        <p:spPr>
          <a:xfrm>
            <a:off x="1552680" y="3610080"/>
            <a:ext cx="9115200" cy="164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3600" spc="-1" strike="noStrike">
                <a:solidFill>
                  <a:srgbClr val="000000"/>
                </a:solidFill>
                <a:latin typeface="Calibri"/>
              </a:rPr>
              <a:t>2022 Season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Picture 3" descr=""/>
          <p:cNvPicPr/>
          <p:nvPr/>
        </p:nvPicPr>
        <p:blipFill>
          <a:blip r:embed="rId1"/>
          <a:stretch/>
        </p:blipFill>
        <p:spPr>
          <a:xfrm>
            <a:off x="1475640" y="179640"/>
            <a:ext cx="8918640" cy="6498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0" name="Rectangle 1044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7380360" y="743400"/>
            <a:ext cx="4217760" cy="4634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en-US" sz="5200" spc="-1" strike="noStrike">
                <a:solidFill>
                  <a:srgbClr val="000000"/>
                </a:solidFill>
                <a:latin typeface="Calibri Light"/>
              </a:rPr>
              <a:t>25 days post freeze event</a:t>
            </a:r>
            <a:br>
              <a:rPr sz="5200"/>
            </a:br>
            <a:br>
              <a:rPr sz="5200"/>
            </a:br>
            <a:endParaRPr b="0" lang="en-US" sz="5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2" name="Rectangle 2097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7380360" y="770040"/>
            <a:ext cx="4338000" cy="51249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9000"/>
          </a:bodyPr>
          <a:p>
            <a:pPr indent="0">
              <a:lnSpc>
                <a:spcPct val="90000"/>
              </a:lnSpc>
              <a:buNone/>
            </a:pPr>
            <a:r>
              <a:rPr b="0" lang="en-US" sz="5200" spc="-1" strike="noStrike">
                <a:solidFill>
                  <a:srgbClr val="000000"/>
                </a:solidFill>
                <a:latin typeface="Calibri Light"/>
              </a:rPr>
              <a:t>Pinot Noir damage 50-70% primaries,</a:t>
            </a:r>
            <a:br>
              <a:rPr sz="5200"/>
            </a:br>
            <a:r>
              <a:rPr b="0" lang="en-US" sz="5200" spc="-1" strike="noStrike">
                <a:solidFill>
                  <a:srgbClr val="000000"/>
                </a:solidFill>
                <a:latin typeface="Calibri Light"/>
              </a:rPr>
              <a:t>Chardonnay</a:t>
            </a:r>
            <a:br>
              <a:rPr sz="5200"/>
            </a:br>
            <a:r>
              <a:rPr b="0" lang="en-US" sz="5200" spc="-1" strike="noStrike">
                <a:solidFill>
                  <a:srgbClr val="000000"/>
                </a:solidFill>
                <a:latin typeface="Calibri Light"/>
              </a:rPr>
              <a:t>90%</a:t>
            </a:r>
            <a:br>
              <a:rPr sz="5200"/>
            </a:br>
            <a:endParaRPr b="0" lang="en-US" sz="5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4" name="Rectangle 2054"/>
          <p:cNvSpPr/>
          <p:nvPr/>
        </p:nvSpPr>
        <p:spPr>
          <a:xfrm>
            <a:off x="0" y="0"/>
            <a:ext cx="12188520" cy="68576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6829560" y="1491840"/>
            <a:ext cx="4539600" cy="3322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4000"/>
          </a:bodyPr>
          <a:p>
            <a:pPr indent="0" algn="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Pinot Noir    Compound Bud</a:t>
            </a:r>
            <a:br>
              <a:rPr sz="6000"/>
            </a:b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Compound Buds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7" name="TextBox 18"/>
          <p:cNvSpPr/>
          <p:nvPr/>
        </p:nvSpPr>
        <p:spPr>
          <a:xfrm>
            <a:off x="520200" y="2028960"/>
            <a:ext cx="28710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Multiple compound buds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TextBox 19"/>
          <p:cNvSpPr/>
          <p:nvPr/>
        </p:nvSpPr>
        <p:spPr>
          <a:xfrm>
            <a:off x="4000320" y="2505960"/>
            <a:ext cx="12999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Damaged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TextBox 20"/>
          <p:cNvSpPr/>
          <p:nvPr/>
        </p:nvSpPr>
        <p:spPr>
          <a:xfrm>
            <a:off x="5963760" y="1978200"/>
            <a:ext cx="342720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Inside of single compound bud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TextBox 8"/>
          <p:cNvSpPr/>
          <p:nvPr/>
        </p:nvSpPr>
        <p:spPr>
          <a:xfrm>
            <a:off x="300600" y="6338880"/>
            <a:ext cx="39783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i="1" lang="en-US" sz="1400" spc="-1" strike="noStrike">
                <a:solidFill>
                  <a:srgbClr val="000000"/>
                </a:solidFill>
                <a:latin typeface="Calibri"/>
              </a:rPr>
              <a:t>Photo courtesy of Patty Skinkis, OSU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TextBox 9"/>
          <p:cNvSpPr/>
          <p:nvPr/>
        </p:nvSpPr>
        <p:spPr>
          <a:xfrm>
            <a:off x="3629520" y="3613680"/>
            <a:ext cx="12999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Survived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TextBox 11"/>
          <p:cNvSpPr/>
          <p:nvPr/>
        </p:nvSpPr>
        <p:spPr>
          <a:xfrm>
            <a:off x="3391560" y="3139200"/>
            <a:ext cx="12999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Damaged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TextBox 1"/>
          <p:cNvSpPr/>
          <p:nvPr/>
        </p:nvSpPr>
        <p:spPr>
          <a:xfrm>
            <a:off x="8748720" y="5338080"/>
            <a:ext cx="2825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Inflorescence primordia of primary bud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74" name="Straight Arrow Connector 4"/>
          <p:cNvCxnSpPr>
            <a:stCxn id="273" idx="0"/>
          </p:cNvCxnSpPr>
          <p:nvPr/>
        </p:nvCxnSpPr>
        <p:spPr>
          <a:xfrm flipH="1" flipV="1">
            <a:off x="8888400" y="4415400"/>
            <a:ext cx="1273320" cy="923040"/>
          </a:xfrm>
          <a:prstGeom prst="straightConnector1">
            <a:avLst/>
          </a:prstGeom>
          <a:ln w="38100">
            <a:solidFill>
              <a:srgbClr val="ffffff"/>
            </a:solidFill>
            <a:tailEnd len="med" type="arrow" w="med"/>
          </a:ln>
        </p:spPr>
      </p:cxnSp>
      <p:cxnSp>
        <p:nvCxnSpPr>
          <p:cNvPr id="275" name="Straight Arrow Connector 14"/>
          <p:cNvCxnSpPr>
            <a:stCxn id="273" idx="0"/>
          </p:cNvCxnSpPr>
          <p:nvPr/>
        </p:nvCxnSpPr>
        <p:spPr>
          <a:xfrm flipH="1" flipV="1">
            <a:off x="9020160" y="3982680"/>
            <a:ext cx="1141560" cy="1355760"/>
          </a:xfrm>
          <a:prstGeom prst="straightConnector1">
            <a:avLst/>
          </a:prstGeom>
          <a:ln w="38100">
            <a:solidFill>
              <a:srgbClr val="ffffff"/>
            </a:solidFill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Crop Load (Ravaz Index)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7" name="Isosceles Triangle 3"/>
          <p:cNvSpPr/>
          <p:nvPr/>
        </p:nvSpPr>
        <p:spPr>
          <a:xfrm>
            <a:off x="3848760" y="4689000"/>
            <a:ext cx="621000" cy="610200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8" name="Rectangle 4"/>
          <p:cNvSpPr/>
          <p:nvPr/>
        </p:nvSpPr>
        <p:spPr>
          <a:xfrm rot="20887800">
            <a:off x="3034800" y="4561920"/>
            <a:ext cx="2247840" cy="93960"/>
          </a:xfrm>
          <a:prstGeom prst="rect">
            <a:avLst/>
          </a:pr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9" name="TextBox 8"/>
          <p:cNvSpPr/>
          <p:nvPr/>
        </p:nvSpPr>
        <p:spPr>
          <a:xfrm>
            <a:off x="1905120" y="1738080"/>
            <a:ext cx="1796760" cy="76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Vegetative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(Canopy)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TextBox 9"/>
          <p:cNvSpPr/>
          <p:nvPr/>
        </p:nvSpPr>
        <p:spPr>
          <a:xfrm>
            <a:off x="4159080" y="1738080"/>
            <a:ext cx="1936440" cy="76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Reproductive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(Fruit)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Table 10"/>
          <p:cNvGraphicFramePr/>
          <p:nvPr/>
        </p:nvGraphicFramePr>
        <p:xfrm>
          <a:off x="6649920" y="3308760"/>
          <a:ext cx="4063680" cy="119016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</a:tblGrid>
              <a:tr h="3708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Location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Optimum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44546a"/>
                          </a:solidFill>
                          <a:latin typeface="Calibri"/>
                        </a:rPr>
                        <a:t>California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44546a"/>
                          </a:solidFill>
                          <a:latin typeface="Calibri"/>
                        </a:rPr>
                        <a:t>5 to 10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44546a"/>
                          </a:solidFill>
                          <a:latin typeface="Calibri"/>
                        </a:rPr>
                        <a:t>Oregon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000" spc="-1" strike="noStrike">
                          <a:solidFill>
                            <a:srgbClr val="44546a"/>
                          </a:solidFill>
                          <a:latin typeface="Calibri"/>
                        </a:rPr>
                        <a:t>3 to 6</a:t>
                      </a:r>
                      <a:endParaRPr b="0" lang="en-US" sz="20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282" name="TextBox 11"/>
          <p:cNvSpPr/>
          <p:nvPr/>
        </p:nvSpPr>
        <p:spPr>
          <a:xfrm>
            <a:off x="6553080" y="2177640"/>
            <a:ext cx="4114440" cy="75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Yield </a:t>
            </a: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≠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 Crop Load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Conclusions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/>
          </p:nvPr>
        </p:nvSpPr>
        <p:spPr>
          <a:xfrm>
            <a:off x="838080" y="1527840"/>
            <a:ext cx="10515240" cy="4648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1000"/>
          </a:bodyPr>
          <a:p>
            <a:pPr marL="505800" indent="-505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Site Selection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505800" indent="-505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Type of freeze event, how often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505800" indent="-505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Delayed pruning, Chardonnay last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505800" indent="-505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Keep cover crops low in vulnerable areas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505800" indent="-505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Healthy balanced vines, nutrition-YANS, Ravaz index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</TotalTime>
  <Application>LibreOffice/7.4.4.2$Linux_X86_64 LibreOffice_project/40$Build-2</Application>
  <AppVersion>15.0000</AppVersion>
  <Words>131</Words>
  <Paragraphs>46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2022-12-14T18:47:55Z</dcterms:created>
  <dc:creator>Ken Kupperman</dc:creator>
  <dc:description/>
  <dc:language>en-US</dc:language>
  <cp:lastModifiedBy>Jerry Sypkens</cp:lastModifiedBy>
  <dcterms:modified xsi:type="dcterms:W3CDTF">2023-02-07T00:46:52Z</dcterms:modified>
  <cp:revision>12</cp:revision>
  <dc:subject/>
  <dc:title>Willamette Valley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</vt:r8>
  </property>
  <property fmtid="{D5CDD505-2E9C-101B-9397-08002B2CF9AE}" pid="3" name="PresentationFormat">
    <vt:lpwstr>Widescreen</vt:lpwstr>
  </property>
  <property fmtid="{D5CDD505-2E9C-101B-9397-08002B2CF9AE}" pid="4" name="Slides">
    <vt:r8>9</vt:r8>
  </property>
</Properties>
</file>