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A02F6F21-E0A4-466B-9B99-EEDC94EA4BA3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Servant Leadership, Management.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English Emersion, 11 managers took classes for a month with a professor from the local college.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Spanish  train from a month during slow season in Guadalajara.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Offer internship to kids of workers and help them get to college and return to work at SFC.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31EFFD0-E5AF-4F52-B9F6-0FFE4B8D9512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Servant Leadership, Management.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English Emersion, 11 managers took classes for a month with a professor from the local college.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Spanish  train from a month during slow season in Guadalajara.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9970DEB-0877-4BF3-9928-D511DF19DD9E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Line Item in our Operating Budget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Over 1.6 MIllion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16000" indent="0"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At Risk youth and farmworker community.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2D5B485-3F9A-4CDA-9F40-5CCBD6ED5415}" type="slidenum">
              <a:rPr b="0" lang="en-US" sz="1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BE7299F-1EB0-4484-BB2E-CC5F2D0E821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7DE72DE-C124-4CAF-A395-E04FACF3BA4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CB15DFD-4541-4C4E-8E75-1B7685094D5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7BD806-781E-4063-8F10-0556D63E476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6D96FD-F887-44C1-BDF4-1B1A3F115CC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89B35D0-98E6-49B5-AD66-1E6877F83EF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097202A-260C-4BF2-9199-EAC51DF6375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27D504-9E6B-4B93-9865-ACBFCCF37A7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995482C-0C23-4482-8852-B338A19B85B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9E4A0E0-7CE1-4728-931C-C0EA5B2E6DB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85ED8ED-5F87-4413-9FDC-1C321622DC7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5349607-EFFD-45E6-AAB3-AE6819C3DC1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90BAFFB-1BD7-41EF-80BD-2770FE664CCD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4"/>
          <p:cNvSpPr/>
          <p:nvPr/>
        </p:nvSpPr>
        <p:spPr>
          <a:xfrm>
            <a:off x="4495680" y="2895480"/>
            <a:ext cx="70099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2001"/>
              </a:spcBef>
            </a:pPr>
            <a:r>
              <a:rPr b="0" lang="en-US" sz="40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Growing Our Future Leaders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Rectangle 5"/>
          <p:cNvSpPr/>
          <p:nvPr/>
        </p:nvSpPr>
        <p:spPr>
          <a:xfrm>
            <a:off x="5410080" y="3657600"/>
            <a:ext cx="6019560" cy="759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1320" bIns="313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49" name="Text Box 6"/>
          <p:cNvSpPr/>
          <p:nvPr/>
        </p:nvSpPr>
        <p:spPr>
          <a:xfrm>
            <a:off x="8077320" y="3809880"/>
            <a:ext cx="33523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Miguel Luna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Road to UC Davis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Text Box 5"/>
          <p:cNvSpPr/>
          <p:nvPr/>
        </p:nvSpPr>
        <p:spPr>
          <a:xfrm>
            <a:off x="609480" y="2133720"/>
            <a:ext cx="10591560" cy="268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High School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Junior College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SFC/Winery Internships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nodeType="clickEffect" fill="hold">
                      <p:stCondLst>
                        <p:cond delay="indefinite"/>
                      </p:stCondLst>
                      <p:childTnLst>
                        <p:par>
                          <p:cTn id="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1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nodeType="clickEffect" fill="hold">
                      <p:stCondLst>
                        <p:cond delay="indefinite"/>
                      </p:stCondLst>
                      <p:childTnLst>
                        <p:par>
                          <p:cTn id="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17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nodeType="clickEffect" fill="hold">
                      <p:stCondLst>
                        <p:cond delay="indefinite"/>
                      </p:stCondLst>
                      <p:childTnLst>
                        <p:par>
                          <p:cTn id="1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22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Post College Career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Text Box 5"/>
          <p:cNvSpPr/>
          <p:nvPr/>
        </p:nvSpPr>
        <p:spPr>
          <a:xfrm>
            <a:off x="609480" y="2133720"/>
            <a:ext cx="10591560" cy="362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Internship in Bordeaux (Chateau de Fieuzal)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Viticulturist at SFC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La Pelle Wines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Partner at SFC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>
                <p:childTnLst>
                  <p:par>
                    <p:cTn id="25" nodeType="clickEffect" fill="hold">
                      <p:stCondLst>
                        <p:cond delay="indefinite"/>
                      </p:stCondLst>
                      <p:childTnLst>
                        <p:par>
                          <p:cTn id="2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nodeType="clickEffect" fill="hold">
                      <p:stCondLst>
                        <p:cond delay="indefinite"/>
                      </p:stCondLst>
                      <p:childTnLst>
                        <p:par>
                          <p:cTn id="3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3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nodeType="clickEffect" fill="hold">
                      <p:stCondLst>
                        <p:cond delay="indefinite"/>
                      </p:stCondLst>
                      <p:childTnLst>
                        <p:par>
                          <p:cTn id="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39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nodeType="clickEffect" fill="hold">
                      <p:stCondLst>
                        <p:cond delay="indefinite"/>
                      </p:stCondLst>
                      <p:childTnLst>
                        <p:par>
                          <p:cTn id="4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44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49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4"/>
          <p:cNvSpPr/>
          <p:nvPr/>
        </p:nvSpPr>
        <p:spPr>
          <a:xfrm>
            <a:off x="838080" y="1415880"/>
            <a:ext cx="69339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Silverado Farming Company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Text Box 5"/>
          <p:cNvSpPr/>
          <p:nvPr/>
        </p:nvSpPr>
        <p:spPr>
          <a:xfrm>
            <a:off x="609480" y="2133720"/>
            <a:ext cx="8229240" cy="455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Continued Training 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Spanish Immersion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English Immersion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Scholarship Program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Work With Children of Workers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0" dur="indefinite" restart="never" nodeType="tmRoot">
          <p:childTnLst>
            <p:seq>
              <p:cTn id="51" dur="indefinite" nodeType="mainSeq">
                <p:childTnLst>
                  <p:par>
                    <p:cTn id="52" nodeType="clickEffect" fill="hold">
                      <p:stCondLst>
                        <p:cond delay="indefinite"/>
                      </p:stCondLst>
                      <p:childTnLst>
                        <p:par>
                          <p:cTn id="5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nodeType="clickEffect" fill="hold">
                      <p:stCondLst>
                        <p:cond delay="indefinite"/>
                      </p:stCondLst>
                      <p:childTnLst>
                        <p:par>
                          <p:cTn id="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61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nodeType="clickEffect" fill="hold">
                      <p:stCondLst>
                        <p:cond delay="indefinite"/>
                      </p:stCondLst>
                      <p:childTnLst>
                        <p:par>
                          <p:cTn id="6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66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nodeType="clickEffect" fill="hold">
                      <p:stCondLst>
                        <p:cond delay="indefinite"/>
                      </p:stCondLst>
                      <p:childTnLst>
                        <p:par>
                          <p:cTn id="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71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nodeType="clickEffect" fill="hold">
                      <p:stCondLst>
                        <p:cond delay="indefinite"/>
                      </p:stCondLst>
                      <p:childTnLst>
                        <p:par>
                          <p:cTn id="7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76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nodeType="clickEffect" fill="hold">
                      <p:stCondLst>
                        <p:cond delay="indefinite"/>
                      </p:stCondLst>
                      <p:childTnLst>
                        <p:par>
                          <p:cTn id="7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81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4"/>
          <p:cNvSpPr/>
          <p:nvPr/>
        </p:nvSpPr>
        <p:spPr>
          <a:xfrm>
            <a:off x="838080" y="1415880"/>
            <a:ext cx="69339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Silverado Farming Company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Text Box 5"/>
          <p:cNvSpPr/>
          <p:nvPr/>
        </p:nvSpPr>
        <p:spPr>
          <a:xfrm>
            <a:off x="609480" y="2133720"/>
            <a:ext cx="8229240" cy="455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spcBef>
                <a:spcPts val="1599"/>
              </a:spcBef>
            </a:pPr>
            <a:r>
              <a:rPr b="1" i="1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Farmworker Advocate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Work With Children of Workers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Resources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Well-Being of Workers and Families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5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2" dur="indefinite" restart="never" nodeType="tmRoot">
          <p:childTnLst>
            <p:seq>
              <p:cTn id="83" dur="indefinite" nodeType="mainSeq">
                <p:childTnLst>
                  <p:par>
                    <p:cTn id="84" nodeType="clickEffect" fill="hold">
                      <p:stCondLst>
                        <p:cond delay="indefinite"/>
                      </p:stCondLst>
                      <p:childTnLst>
                        <p:par>
                          <p:cTn id="8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6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nodeType="clickEffect" fill="hold">
                      <p:stCondLst>
                        <p:cond delay="indefinite"/>
                      </p:stCondLst>
                      <p:childTnLst>
                        <p:par>
                          <p:cTn id="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9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nodeType="clickEffect" fill="hold">
                      <p:stCondLst>
                        <p:cond delay="indefinite"/>
                      </p:stCondLst>
                      <p:childTnLst>
                        <p:par>
                          <p:cTn id="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6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98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nodeType="clickEffect" fill="hold">
                      <p:stCondLst>
                        <p:cond delay="indefinite"/>
                      </p:stCondLst>
                      <p:childTnLst>
                        <p:par>
                          <p:cTn id="10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103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nodeType="clickEffect" fill="hold">
                      <p:stCondLst>
                        <p:cond delay="indefinite"/>
                      </p:stCondLst>
                      <p:childTnLst>
                        <p:par>
                          <p:cTn id="10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6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108" dur="5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4"/>
          <p:cNvSpPr/>
          <p:nvPr/>
        </p:nvSpPr>
        <p:spPr>
          <a:xfrm>
            <a:off x="838080" y="1415880"/>
            <a:ext cx="69339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Silverado Farming Company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Text Box 5"/>
          <p:cNvSpPr/>
          <p:nvPr/>
        </p:nvSpPr>
        <p:spPr>
          <a:xfrm>
            <a:off x="609480" y="2133720"/>
            <a:ext cx="9753120" cy="528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spcBef>
                <a:spcPts val="1599"/>
              </a:spcBef>
            </a:pPr>
            <a:r>
              <a:rPr b="1" i="1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1% For The Community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1% of Gross Profits (over $1.6 million to date)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Napa Valley Community Foundation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50000"/>
              </a:lnSpc>
              <a:spcBef>
                <a:spcPts val="1599"/>
              </a:spcBef>
              <a:buClr>
                <a:srgbClr val="404040"/>
              </a:buClr>
              <a:buSzPct val="70000"/>
              <a:buFont typeface="Symbol" charset="2"/>
              <a:buChar char=""/>
            </a:pP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</a:t>
            </a:r>
            <a:r>
              <a:rPr b="0" lang="en-U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Ole Health, Ag 4 Youth, Girls on the Run, Boys &amp; Girls, NEWS Domestic Violence Services…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spcBef>
                <a:spcPts val="15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9" dur="indefinite" restart="never" nodeType="tmRoot">
          <p:childTnLst>
            <p:seq>
              <p:cTn id="110" dur="indefinite" nodeType="mainSeq">
                <p:childTnLst>
                  <p:par>
                    <p:cTn id="111" nodeType="clickEffect" fill="hold">
                      <p:stCondLst>
                        <p:cond delay="indefinite"/>
                      </p:stCondLst>
                      <p:childTnLst>
                        <p:par>
                          <p:cTn id="11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nodeType="clickEffect" fill="hold">
                      <p:stCondLst>
                        <p:cond delay="indefinite"/>
                      </p:stCondLst>
                      <p:childTnLst>
                        <p:par>
                          <p:cTn id="11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12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nodeType="clickEffect" fill="hold">
                      <p:stCondLst>
                        <p:cond delay="indefinite"/>
                      </p:stCondLst>
                      <p:childTnLst>
                        <p:par>
                          <p:cTn id="1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125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nodeType="clickEffect" fill="hold">
                      <p:stCondLst>
                        <p:cond delay="indefinite"/>
                      </p:stCondLst>
                      <p:childTnLst>
                        <p:par>
                          <p:cTn id="12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8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130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nodeType="clickEffect" fill="hold">
                      <p:stCondLst>
                        <p:cond delay="indefinite"/>
                      </p:stCondLst>
                      <p:childTnLst>
                        <p:par>
                          <p:cTn id="13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 additive="repl">
                                        <p:cTn id="135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529E37F0B6844BE581A8E5E57E09C" ma:contentTypeVersion="18" ma:contentTypeDescription="Create a new document." ma:contentTypeScope="" ma:versionID="08c6fddadf1189197cc777c37ced5543">
  <xsd:schema xmlns:xsd="http://www.w3.org/2001/XMLSchema" xmlns:xs="http://www.w3.org/2001/XMLSchema" xmlns:p="http://schemas.microsoft.com/office/2006/metadata/properties" xmlns:ns1="http://schemas.microsoft.com/sharepoint/v3" xmlns:ns2="986d2df0-7854-4426-a8f5-9e3d3380399b" xmlns:ns3="e9e5e87a-4acd-4530-9121-52987b7c744c" targetNamespace="http://schemas.microsoft.com/office/2006/metadata/properties" ma:root="true" ma:fieldsID="d8999b6ad0a3452e7aea4bf38c113bff" ns1:_="" ns2:_="" ns3:_="">
    <xsd:import namespace="http://schemas.microsoft.com/sharepoint/v3"/>
    <xsd:import namespace="986d2df0-7854-4426-a8f5-9e3d3380399b"/>
    <xsd:import namespace="e9e5e87a-4acd-4530-9121-52987b7c7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d2df0-7854-4426-a8f5-9e3d33803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b13520-43c6-47af-a59c-5077eb383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5e87a-4acd-4530-9121-52987b7c744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a5304f-ceeb-441a-b5ea-386044d0c3f1}" ma:internalName="TaxCatchAll" ma:showField="CatchAllData" ma:web="e9e5e87a-4acd-4530-9121-52987b7c74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EBDA5A-0D92-4A8E-BDEF-71C9F80DC838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3F6ABB9-E6AA-46EF-8021-978D20319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6d2df0-7854-4426-a8f5-9e3d3380399b"/>
    <ds:schemaRef ds:uri="e9e5e87a-4acd-4530-9121-52987b7c74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F3C5CF-5355-47BD-A594-90825089FB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10454</TotalTime>
  <Application>LibreOffice/7.4.4.2$Linux_X86_64 LibreOffice_project/40$Build-2</Application>
  <AppVersion>15.0000</AppVersion>
  <Words>240</Words>
  <Paragraphs>40</Paragraphs>
  <Company>ASEV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2008-09-25T23:33:29Z</dcterms:created>
  <dc:creator>stephanie</dc:creator>
  <dc:description/>
  <dc:language>en-US</dc:language>
  <cp:lastModifiedBy>Jerry Sypkens</cp:lastModifiedBy>
  <dcterms:modified xsi:type="dcterms:W3CDTF">2023-02-03T22:27:38Z</dcterms:modified>
  <cp:revision>34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3</vt:r8>
  </property>
  <property fmtid="{D5CDD505-2E9C-101B-9397-08002B2CF9AE}" pid="3" name="Order">
    <vt:lpwstr>12476800.0000000</vt:lpwstr>
  </property>
  <property fmtid="{D5CDD505-2E9C-101B-9397-08002B2CF9AE}" pid="4" name="PresentationFormat">
    <vt:lpwstr>Widescreen</vt:lpwstr>
  </property>
  <property fmtid="{D5CDD505-2E9C-101B-9397-08002B2CF9AE}" pid="5" name="Slides">
    <vt:r8>6</vt:r8>
  </property>
  <property fmtid="{D5CDD505-2E9C-101B-9397-08002B2CF9AE}" pid="6" name="display_urn:schemas-microsoft-com:office:office#Author">
    <vt:lpwstr>Daniel Friedlander</vt:lpwstr>
  </property>
  <property fmtid="{D5CDD505-2E9C-101B-9397-08002B2CF9AE}" pid="7" name="display_urn:schemas-microsoft-com:office:office#Editor">
    <vt:lpwstr>Daniel Friedlander</vt:lpwstr>
  </property>
</Properties>
</file>