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E9B55DB4-1AB7-4699-8A75-4968A589BA6F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5D0BB86-A7D9-4D7B-A49A-925104D1E191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94663C2-459F-4AD0-9D4D-32272C120775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32460FB-3686-4FE3-A62A-A702F1B125D1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E21310C-EEDC-41AC-972A-958D5BE652AF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BB8D99C-8481-4314-A579-8D5A5FF88B0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9045C9-0ED6-4F35-8AEB-218D014A5A9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3C3E82-AF30-4DD0-99FB-92D01C08E75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9002C1D-1DC7-4A03-9CF1-4BE428F6A5C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F75D77E-55DF-4BA5-AD7C-DF59F08FE95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571ED81-AE94-4F96-A81E-6AECE5B0643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E1132B6-D6D8-47FB-9B91-5467D2F1420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8D8E9A6-EDFF-45AD-BFAC-AC6C2725ED9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156731C-74DE-4863-9CB3-96A474C3320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609480" y="274680"/>
            <a:ext cx="109724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E7B456E-72A1-4E67-A9A3-02A0A09A83C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87E6611-0D53-4DA1-BF50-E8EBF95B854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A9F9CEE-F147-48D0-8D72-A7055256CC3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348B958-01B1-4054-93C3-555253EEF1C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B804CC9-2439-47A2-83A6-84685181651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0D26FF3-FDE4-4DBA-B27D-B5A88A4D49A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F43E15C-B5FA-46C1-B1C3-2B47C805670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431964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802980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0948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/>
          </p:nvPr>
        </p:nvSpPr>
        <p:spPr>
          <a:xfrm>
            <a:off x="431964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/>
          </p:nvPr>
        </p:nvSpPr>
        <p:spPr>
          <a:xfrm>
            <a:off x="802980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0745918-496B-4A4A-8715-96D2A63BDB0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9215A93-CCA3-4F11-949D-1CF8DDC0A9F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91B1C41-360D-4391-B952-36FF266647C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C317BA3-F7CE-4D6D-89E4-2EC4AB4B8CE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7B8C4D5-2D67-42C4-B475-DB5CA234AE2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BDCC0E0-DF9D-4B4A-A95E-18B4E474BBF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FA733EE-6FF2-42AF-9D0C-3B2B5F423DC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609480" y="274680"/>
            <a:ext cx="109724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F006E0F-3DC4-4C53-9429-A2F9D03F55B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A0E8FB1-ADF0-412D-AD39-8EF089332E0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40DE0E7-6D7E-4129-BB76-147120E1CB2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EEE7C37-BA27-42B7-8F85-80FBBA717BB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06EB4A7-6BE9-4F93-9024-AD5738A427E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7A74F58-CA78-4088-A1D9-55168DE1E8F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431964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802980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60948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/>
          </p:nvPr>
        </p:nvSpPr>
        <p:spPr>
          <a:xfrm>
            <a:off x="431964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/>
          </p:nvPr>
        </p:nvSpPr>
        <p:spPr>
          <a:xfrm>
            <a:off x="802980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7C4DF47-81EA-49B5-8A75-0D290DBC7DA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BB982F6-7F32-4BD2-9D21-470658C42DA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716F8DE-FC5A-4C95-A99D-FD90BA1CFBA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4680"/>
            <a:ext cx="109724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6494338-96AB-404C-8C0C-6577698B770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2877DCC-2AAE-4B83-B3BD-0EC3C258394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1A633A8-F0C4-4CBD-ADE3-5E57A28612B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7472255-8DBC-46F9-9CB6-154F4BCCC40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C06397F-B078-4AC0-935E-9140340ED479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845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tarSymbol"/>
              <a:buChar char="»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197760" y="1600200"/>
            <a:ext cx="53845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tarSymbol"/>
              <a:buChar char="»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8186A9C-8B78-475C-82D6-E09EC36F5EE8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Click to edit Master text styles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Second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 idx="7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 idx="8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 idx="9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87867BD-7AAB-43E6-866D-93122086D86F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 Box 4"/>
          <p:cNvSpPr/>
          <p:nvPr/>
        </p:nvSpPr>
        <p:spPr>
          <a:xfrm>
            <a:off x="-152280" y="2925720"/>
            <a:ext cx="1165824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2001"/>
              </a:spcBef>
            </a:pPr>
            <a:r>
              <a:rPr b="0" lang="en-US" sz="40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Sustainable 360: The Winery Perspective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Rectangle 5"/>
          <p:cNvSpPr/>
          <p:nvPr/>
        </p:nvSpPr>
        <p:spPr>
          <a:xfrm>
            <a:off x="5410080" y="3657600"/>
            <a:ext cx="6019560" cy="759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1320" bIns="313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132" name="Text Box 6"/>
          <p:cNvSpPr/>
          <p:nvPr/>
        </p:nvSpPr>
        <p:spPr>
          <a:xfrm>
            <a:off x="7010280" y="3757680"/>
            <a:ext cx="4343040" cy="97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Nate Weis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The Duncan Family of Wines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TextBox 1"/>
          <p:cNvSpPr/>
          <p:nvPr/>
        </p:nvSpPr>
        <p:spPr>
          <a:xfrm>
            <a:off x="0" y="5410080"/>
            <a:ext cx="11886840" cy="97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Sustainability: Today’s Toolkit for Tomorrow’s Success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January 24</a:t>
            </a:r>
            <a:r>
              <a:rPr b="0" lang="en-US" sz="2400" spc="-1" strike="noStrike" baseline="30000">
                <a:solidFill>
                  <a:srgbClr val="404040"/>
                </a:solidFill>
                <a:latin typeface="Arial"/>
                <a:ea typeface="ＭＳ Ｐゴシック"/>
              </a:rPr>
              <a:t>th</a:t>
            </a:r>
            <a:r>
              <a:rPr b="0" lang="en-US" sz="24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, 2023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609480" y="1600200"/>
            <a:ext cx="53845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Beliefs/Values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First, do no harm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Core organizational values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Long-Term Outlook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Resource Conservation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“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Want to do it” ≠ “It makes financial sense”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197760" y="1600200"/>
            <a:ext cx="53845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Justification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ROI/IRR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Payback Periods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Risk Mitigation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Opportunity Cost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Resource Conservation </a:t>
            </a:r>
            <a:r>
              <a:rPr b="0" lang="en-US" sz="2400" spc="-1" strike="noStrike">
                <a:solidFill>
                  <a:srgbClr val="000000"/>
                </a:solidFill>
                <a:latin typeface="Wingdings"/>
                <a:ea typeface="ＭＳ Ｐゴシック"/>
              </a:rPr>
              <a:t>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 “Cash is also a Resource”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R&amp;D for future projects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Can require shifting the mindset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Box 3"/>
          <p:cNvSpPr/>
          <p:nvPr/>
        </p:nvSpPr>
        <p:spPr>
          <a:xfrm>
            <a:off x="2057400" y="1295280"/>
            <a:ext cx="830556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i="1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Does ESG provide value with consumer sentiment/top line?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33520" y="1143000"/>
            <a:ext cx="10972440" cy="685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Case: Wastewater Treatment (&amp; Recycling)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465800" y="1752480"/>
            <a:ext cx="7576920" cy="510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Wastewater Treatment for a new, 2,000 ton, winery build: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Pond System (4 acres)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Wastewater Treatment Plant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ROI considerations: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Initial Investment Delta (Plant &gt;&gt; Ponds)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Less opportunity cost of removing vineyards (4 acres = ~1,200 cases per yr x ~$450/cs GP)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Less replacement cost of fruit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Result </a:t>
            </a:r>
            <a:r>
              <a:rPr b="1" i="1" lang="en-US" sz="2000" spc="-1" strike="noStrike">
                <a:solidFill>
                  <a:srgbClr val="000000"/>
                </a:solidFill>
                <a:latin typeface="Wingdings"/>
                <a:ea typeface="ＭＳ Ｐゴシック"/>
              </a:rPr>
              <a:t></a:t>
            </a:r>
            <a:r>
              <a:rPr b="1" i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 6-year payback (conservative)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Bonus </a:t>
            </a:r>
            <a:r>
              <a:rPr b="1" i="1" lang="en-US" sz="2000" spc="-1" strike="noStrike">
                <a:solidFill>
                  <a:srgbClr val="000000"/>
                </a:solidFill>
                <a:latin typeface="Wingdings"/>
                <a:ea typeface="ＭＳ Ｐゴシック"/>
              </a:rPr>
              <a:t></a:t>
            </a:r>
            <a:r>
              <a:rPr b="1" i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 Reduction in groundwater use of 70% per ton crushed from comparable facility ($X?) via recycled water use in the winery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Bonus </a:t>
            </a:r>
            <a:r>
              <a:rPr b="1" i="1" lang="en-US" sz="2000" spc="-1" strike="noStrike">
                <a:solidFill>
                  <a:srgbClr val="000000"/>
                </a:solidFill>
                <a:latin typeface="Wingdings"/>
                <a:ea typeface="ＭＳ Ｐゴシック"/>
              </a:rPr>
              <a:t></a:t>
            </a:r>
            <a:r>
              <a:rPr b="1" i="1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 Future appreciation of vineyard vs ponds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533520" y="1143000"/>
            <a:ext cx="10972440" cy="685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Case: Automating Cap Management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465800" y="1752480"/>
            <a:ext cx="7576920" cy="510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Automation case: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Qualitative: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Tight control over cap management process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No unauthorized blending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Unforeseen: Keeping a winery functioning during natural disasters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Reducing water use for sanitation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Quantitative: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Reduced labor needs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Risk Management – Workers’ Comp claims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Significant initial investment for retrofit (~$15,000 per tank)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Result: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From 2010 </a:t>
            </a:r>
            <a:r>
              <a:rPr b="1" i="1" lang="en-US" sz="1400" spc="-1" strike="noStrike">
                <a:solidFill>
                  <a:srgbClr val="000000"/>
                </a:solidFill>
                <a:latin typeface="Wingdings"/>
                <a:ea typeface="ＭＳ Ｐゴシック"/>
              </a:rPr>
              <a:t></a:t>
            </a: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 2022, compounded annual increase in wages = 4.1%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In 9 vintages post-installation vs 5 vintages prior to installation, difference in average Crush Wages paid per ton crushed = </a:t>
            </a:r>
            <a:r>
              <a:rPr b="1" i="1" lang="en-US" sz="1400" spc="-1" strike="noStrike">
                <a:solidFill>
                  <a:srgbClr val="ff0000"/>
                </a:solidFill>
                <a:latin typeface="Arial"/>
                <a:ea typeface="ＭＳ Ｐゴシック"/>
              </a:rPr>
              <a:t>-11.4%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Still a fixed cost/asset utilization effect (big vs small vintages)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Payback period still outside normal range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ROI calc must include Risk Management </a:t>
            </a:r>
            <a:r>
              <a:rPr b="1" lang="en-US" sz="1400" spc="-1" strike="noStrike">
                <a:solidFill>
                  <a:srgbClr val="000000"/>
                </a:solidFill>
                <a:latin typeface="Wingdings"/>
                <a:ea typeface="ＭＳ Ｐゴシック"/>
              </a:rPr>
              <a:t>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 Injuries &amp; Value of operations sustaining through evacuations (1 x 10-ton tank saved = immediate payback)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Scalability must be considered (↑ capacity without equivalent ↑ labor needs)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149400" y="1066680"/>
            <a:ext cx="10972440" cy="685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Case: Seasonal Labor (“People”)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465800" y="1600200"/>
            <a:ext cx="7576920" cy="5257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The Challenge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High demand and need for seasonal labor in various departments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Vineyard, Winery, Shipping/Fulfillment, Hospitality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Constant recruitment to fill seasonal roles; high turnover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Opportunity Costs: Decreased throughput and productivity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Wineries without labor to crush/ferment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Limiting DTC campaigns to avoid overwhelming fulfillment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TRs limiting capacity due to staffing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The Solution: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Create RFT Apprenticeship roles that move from seasonal role to seasonal role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1-year program learning all facets of our business in their critical periods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 charset="2"/>
              <a:buChar char=""/>
            </a:pPr>
            <a:r>
              <a:rPr b="1" i="1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Bonus: Opportunity to focus on under-represented communities in the wine industry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i="1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Cost Implications: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1" i="1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Added cost of RFT benefits vs Seasonal or Temp EEs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1" i="1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Added benefit of relieving pressure on Human Resources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1" i="1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Added benefit of built-in, institutionally knowledgeable candidates for LT roles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149400" y="1066680"/>
            <a:ext cx="10972440" cy="685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Case: What Didn’t Work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465800" y="1600200"/>
            <a:ext cx="7576920" cy="5257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Initiative: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Implement a Micro-Grid Controller software package at Alexander Valley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Manage energy demands and sources to charge/discharge battery backup with solar/grid to minimize peak pricing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LT goal: Manage energy banking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1" i="1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Projected Payback Period: 18 months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Results: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Initially Promising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Problems arose with speed of decision-making, overloading invertors &amp; batteries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Project needed to be abandoned after 4 years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1" i="1" lang="en-US" sz="1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Cost: 6 figures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spcBef>
                <a:spcPts val="1417"/>
              </a:spcBef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19200" y="1143000"/>
            <a:ext cx="10972440" cy="6091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Other Cases to be Made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75248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Alternative hot water production: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Knowledge-building for areas where access to combustibles is difficult or cost prohibitive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Automating the bottling process: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Reducing or eliminating repetitive motion injuries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Building a culture around safety: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Significant time &amp; $ invested here; Recent OSHA audited yielded “fix-it tickets” amounting to $2,000.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Invest in Organizational Culture: </a:t>
            </a:r>
            <a:r>
              <a:rPr b="0" i="1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Employee Engagement, Longevity, &amp; Productivity can yield outstanding results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360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19200" y="1143000"/>
            <a:ext cx="10972440" cy="6091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Summary/Close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609480" y="175248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“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Sustainability is always more expensive” is a statement that begs to be challenged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While some projects have quantifiable ROIs/IRRs/Paybacks, many require a quantification of risk and opportunity costs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All resources have a cost to them, including water and carbon. Identifying that real cost can be difficult, but they still are worth conserving, and conservation can be more cost-effective. Water, for example, is easily-quantifiable once you run out of it (and the replacement cost is not inexpensive)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“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You can’t manage what you don’t measure.”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529E37F0B6844BE581A8E5E57E09C" ma:contentTypeVersion="18" ma:contentTypeDescription="Create a new document." ma:contentTypeScope="" ma:versionID="08c6fddadf1189197cc777c37ced5543">
  <xsd:schema xmlns:xsd="http://www.w3.org/2001/XMLSchema" xmlns:xs="http://www.w3.org/2001/XMLSchema" xmlns:p="http://schemas.microsoft.com/office/2006/metadata/properties" xmlns:ns1="http://schemas.microsoft.com/sharepoint/v3" xmlns:ns2="986d2df0-7854-4426-a8f5-9e3d3380399b" xmlns:ns3="e9e5e87a-4acd-4530-9121-52987b7c744c" targetNamespace="http://schemas.microsoft.com/office/2006/metadata/properties" ma:root="true" ma:fieldsID="d8999b6ad0a3452e7aea4bf38c113bff" ns1:_="" ns2:_="" ns3:_="">
    <xsd:import namespace="http://schemas.microsoft.com/sharepoint/v3"/>
    <xsd:import namespace="986d2df0-7854-4426-a8f5-9e3d3380399b"/>
    <xsd:import namespace="e9e5e87a-4acd-4530-9121-52987b7c74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d2df0-7854-4426-a8f5-9e3d33803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b13520-43c6-47af-a59c-5077eb3837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5e87a-4acd-4530-9121-52987b7c744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da5304f-ceeb-441a-b5ea-386044d0c3f1}" ma:internalName="TaxCatchAll" ma:showField="CatchAllData" ma:web="e9e5e87a-4acd-4530-9121-52987b7c74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e9e5e87a-4acd-4530-9121-52987b7c744c"/>
    <lcf76f155ced4ddcb4097134ff3c332f xmlns="986d2df0-7854-4426-a8f5-9e3d3380399b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0EBDA5A-0D92-4A8E-BDEF-71C9F80DC838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3F6ABB9-E6AA-46EF-8021-978D203191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6d2df0-7854-4426-a8f5-9e3d3380399b"/>
    <ds:schemaRef ds:uri="e9e5e87a-4acd-4530-9121-52987b7c74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8618CA-51DE-440F-99BE-34CB3B0E736C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e9e5e87a-4acd-4530-9121-52987b7c744c"/>
    <ds:schemaRef ds:uri="http://purl.org/dc/elements/1.1/"/>
    <ds:schemaRef ds:uri="986d2df0-7854-4426-a8f5-9e3d3380399b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10876</TotalTime>
  <Application>LibreOffice/7.4.4.2$Linux_X86_64 LibreOffice_project/40$Build-2</Application>
  <AppVersion>15.0000</AppVersion>
  <Words>745</Words>
  <Paragraphs>91</Paragraphs>
  <Company>ASEV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2008-09-25T23:33:29Z</dcterms:created>
  <dc:creator>stephanie</dc:creator>
  <dc:description/>
  <dc:language>en-US</dc:language>
  <cp:lastModifiedBy>Jerry Sypkens</cp:lastModifiedBy>
  <dcterms:modified xsi:type="dcterms:W3CDTF">2023-02-03T19:12:35Z</dcterms:modified>
  <cp:revision>81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4</vt:r8>
  </property>
  <property fmtid="{D5CDD505-2E9C-101B-9397-08002B2CF9AE}" pid="3" name="Order">
    <vt:lpwstr>12476800.0000000</vt:lpwstr>
  </property>
  <property fmtid="{D5CDD505-2E9C-101B-9397-08002B2CF9AE}" pid="4" name="PresentationFormat">
    <vt:lpwstr>Widescreen</vt:lpwstr>
  </property>
  <property fmtid="{D5CDD505-2E9C-101B-9397-08002B2CF9AE}" pid="5" name="Slides">
    <vt:r8>9</vt:r8>
  </property>
  <property fmtid="{D5CDD505-2E9C-101B-9397-08002B2CF9AE}" pid="6" name="display_urn:schemas-microsoft-com:office:office#Author">
    <vt:lpwstr>Daniel Friedlander</vt:lpwstr>
  </property>
  <property fmtid="{D5CDD505-2E9C-101B-9397-08002B2CF9AE}" pid="7" name="display_urn:schemas-microsoft-com:office:office#Editor">
    <vt:lpwstr>Daniel Friedlander</vt:lpwstr>
  </property>
</Properties>
</file>