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025A8E-C29F-4F32-80EB-5969D8ED1CB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C61DD1-52AF-49AF-8F33-DAE09C039F8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4BBF3D-ADF8-4852-9F69-134D36974B4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B0097E-810F-4BF6-9725-7E4D86C9C00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DF2E22-BDD8-4DB7-94C0-6F896ECF3F3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739F0C-71C4-416B-9AE2-676A68B04B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8B4971-8783-4119-BDF4-9C68D3BF48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FDABFAF-DCBC-4D5E-BDA1-295ABD34E2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F715459-A6DB-4959-878B-DFBCA231EA7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724E401-793D-4CBF-8338-351342C9C85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217F1E-D7C5-4D36-B364-869DC4FFE3E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89AAF0-879F-4581-A0B4-09CDBAD88A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8FA37C-B288-46B9-B152-78956C95A1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4838C3-743F-4508-BEB6-70644AD96C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7A420AB-E61F-4A45-A019-3C4618C8ABB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19361B8-F0CD-4CBE-9A0E-B499AA137E0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38976FF-5B42-458E-9F07-ECA0BBA27E6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8DD0E5C-5434-40AC-9E85-B1A7E885663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B9B7BED-1C9B-4CCB-B952-8C7DF695AE0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77E3E41-EB6D-43F1-82DE-88593590F9F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F20B9DB-FAB3-4BD2-BE1F-A4875C9964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BB92455-25FD-40DB-818D-C7716FE7446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4083EF-AB4F-4FD8-8732-99E339CC4F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12CD66E-3513-44A9-8CD2-4A9E22E5B1B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9528DA9-FD30-436D-8A0B-0C6AAB9177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3EB1EB4-C60F-4A8F-9C48-EDA1631F3E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77D817D-5012-4DD9-9907-17147ACAD8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6B8B27E-E625-4715-9FC4-A883B3D6504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9349D49-CF62-48A3-8E55-D08429970D8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F4B3184-8E34-4A96-96B7-E27ADD2C19D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1C4362-1315-4181-B6D4-3DA20F651FB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CB05C8-70BD-420D-94FD-864870161C6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D51C94A-8636-4CCE-A5F7-E355850FEB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9F7D7F-5D01-4189-A73F-814EF4828D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74C289-3AA8-4BD5-A5A0-411F375889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B85482-43E1-4325-9589-8B28E2F967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A906BAC-6F85-4D2D-BAF7-3CD5A57FA21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674A8B3-464D-46CC-85F5-10C8E4F0EF9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4F0F2A5-A87E-4524-A61C-1C3FB4A4F06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 Box 4"/>
          <p:cNvSpPr/>
          <p:nvPr/>
        </p:nvSpPr>
        <p:spPr>
          <a:xfrm>
            <a:off x="2802960" y="2369880"/>
            <a:ext cx="871308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en-US" sz="4000" spc="-1" strike="noStrike">
                <a:solidFill>
                  <a:srgbClr val="3d092f"/>
                </a:solidFill>
                <a:latin typeface="Arial"/>
                <a:ea typeface="ＭＳ Ｐゴシック"/>
              </a:rPr>
              <a:t>Winemaking and Vineyards Manager Teams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Rectangle 5"/>
          <p:cNvSpPr/>
          <p:nvPr/>
        </p:nvSpPr>
        <p:spPr>
          <a:xfrm>
            <a:off x="5410080" y="3657600"/>
            <a:ext cx="6019560" cy="759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320" bIns="3132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126" name="Text Box 6"/>
          <p:cNvSpPr/>
          <p:nvPr/>
        </p:nvSpPr>
        <p:spPr>
          <a:xfrm>
            <a:off x="3140640" y="3809880"/>
            <a:ext cx="8289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1199"/>
              </a:spcBef>
            </a:pPr>
            <a:r>
              <a:rPr b="0" i="1" lang="en-US" sz="2400" spc="-1" strike="noStrike">
                <a:solidFill>
                  <a:srgbClr val="262626"/>
                </a:solidFill>
                <a:latin typeface="Arial"/>
                <a:ea typeface="ＭＳ Ｐゴシック"/>
              </a:rPr>
              <a:t>Chris Louton, </a:t>
            </a:r>
            <a:br>
              <a:rPr sz="2400"/>
            </a:br>
            <a:r>
              <a:rPr b="0" i="1" lang="en-US" sz="2400" spc="-1" strike="noStrike">
                <a:solidFill>
                  <a:srgbClr val="262626"/>
                </a:solidFill>
                <a:latin typeface="Arial"/>
                <a:ea typeface="ＭＳ Ｐゴシック"/>
              </a:rPr>
              <a:t>St. Francis Winery &amp; Vineyards, California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59280"/>
            <a:ext cx="10515240" cy="46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Trebuchet MS"/>
              </a:rPr>
              <a:t>Session: Winemaking and Vineyards Manager Teams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Box 4"/>
          <p:cNvSpPr/>
          <p:nvPr/>
        </p:nvSpPr>
        <p:spPr>
          <a:xfrm>
            <a:off x="431640" y="967680"/>
            <a:ext cx="4647960" cy="21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Trebuchet MS"/>
              </a:rPr>
              <a:t>Owned Acreage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n-US" sz="2400" spc="-1" strike="noStrike">
                <a:solidFill>
                  <a:srgbClr val="000000"/>
                </a:solidFill>
                <a:latin typeface="Trebuchet MS"/>
              </a:rPr>
              <a:t>4 Ranches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n-US" sz="2400" spc="-1" strike="noStrike">
                <a:solidFill>
                  <a:srgbClr val="000000"/>
                </a:solidFill>
                <a:latin typeface="Trebuchet MS"/>
              </a:rPr>
              <a:t>500 Acres Total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n-US" sz="2400" spc="-1" strike="noStrike">
                <a:solidFill>
                  <a:srgbClr val="000000"/>
                </a:solidFill>
                <a:latin typeface="Trebuchet MS"/>
              </a:rPr>
              <a:t>15 Different Varietals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5"/>
          <p:cNvSpPr/>
          <p:nvPr/>
        </p:nvSpPr>
        <p:spPr>
          <a:xfrm>
            <a:off x="431640" y="2729880"/>
            <a:ext cx="4787640" cy="207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rebuchet MS"/>
              </a:rPr>
              <a:t>Contracted Tonnage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rebuchet MS"/>
              </a:rPr>
              <a:t>- 40 Growers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n-US" sz="2800" spc="-1" strike="noStrike">
                <a:solidFill>
                  <a:srgbClr val="000000"/>
                </a:solidFill>
                <a:latin typeface="Trebuchet MS"/>
              </a:rPr>
              <a:t>10 AVAs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n-US" sz="2800" spc="-1" strike="noStrike">
                <a:solidFill>
                  <a:srgbClr val="000000"/>
                </a:solidFill>
                <a:latin typeface="Trebuchet MS"/>
              </a:rPr>
              <a:t>10 Different Varietals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Star: 5 Points 6"/>
          <p:cNvSpPr/>
          <p:nvPr/>
        </p:nvSpPr>
        <p:spPr>
          <a:xfrm>
            <a:off x="2755800" y="1105920"/>
            <a:ext cx="291600" cy="2764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1" name="Oval 7"/>
          <p:cNvSpPr/>
          <p:nvPr/>
        </p:nvSpPr>
        <p:spPr>
          <a:xfrm>
            <a:off x="3985920" y="2850120"/>
            <a:ext cx="151560" cy="29736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2" name="Star: 5 Points 9"/>
          <p:cNvSpPr/>
          <p:nvPr/>
        </p:nvSpPr>
        <p:spPr>
          <a:xfrm>
            <a:off x="10794960" y="4129920"/>
            <a:ext cx="240840" cy="2764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3" name="Star: 5 Points 10"/>
          <p:cNvSpPr/>
          <p:nvPr/>
        </p:nvSpPr>
        <p:spPr>
          <a:xfrm>
            <a:off x="10680840" y="4005720"/>
            <a:ext cx="240840" cy="2764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4" name="Star: 5 Points 11"/>
          <p:cNvSpPr/>
          <p:nvPr/>
        </p:nvSpPr>
        <p:spPr>
          <a:xfrm>
            <a:off x="8978760" y="2998800"/>
            <a:ext cx="240840" cy="2764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5" name="Star: 5 Points 12"/>
          <p:cNvSpPr/>
          <p:nvPr/>
        </p:nvSpPr>
        <p:spPr>
          <a:xfrm>
            <a:off x="8978760" y="3279600"/>
            <a:ext cx="240840" cy="2764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6" name="Oval 13"/>
          <p:cNvSpPr/>
          <p:nvPr/>
        </p:nvSpPr>
        <p:spPr>
          <a:xfrm>
            <a:off x="10814040" y="472392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7" name="Oval 14"/>
          <p:cNvSpPr/>
          <p:nvPr/>
        </p:nvSpPr>
        <p:spPr>
          <a:xfrm>
            <a:off x="9474840" y="342900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8" name="Oval 15"/>
          <p:cNvSpPr/>
          <p:nvPr/>
        </p:nvSpPr>
        <p:spPr>
          <a:xfrm>
            <a:off x="8255160" y="217224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9" name="Oval 16"/>
          <p:cNvSpPr/>
          <p:nvPr/>
        </p:nvSpPr>
        <p:spPr>
          <a:xfrm>
            <a:off x="11506320" y="487692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0" name="Oval 17"/>
          <p:cNvSpPr/>
          <p:nvPr/>
        </p:nvSpPr>
        <p:spPr>
          <a:xfrm>
            <a:off x="10299600" y="401940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1" name="Oval 18"/>
          <p:cNvSpPr/>
          <p:nvPr/>
        </p:nvSpPr>
        <p:spPr>
          <a:xfrm>
            <a:off x="8394840" y="309204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2" name="Oval 19"/>
          <p:cNvSpPr/>
          <p:nvPr/>
        </p:nvSpPr>
        <p:spPr>
          <a:xfrm>
            <a:off x="8305920" y="190872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3" name="Oval 20"/>
          <p:cNvSpPr/>
          <p:nvPr/>
        </p:nvSpPr>
        <p:spPr>
          <a:xfrm>
            <a:off x="8597880" y="334656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4" name="Oval 21"/>
          <p:cNvSpPr/>
          <p:nvPr/>
        </p:nvSpPr>
        <p:spPr>
          <a:xfrm>
            <a:off x="11133000" y="434340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5" name="Oval 22"/>
          <p:cNvSpPr/>
          <p:nvPr/>
        </p:nvSpPr>
        <p:spPr>
          <a:xfrm>
            <a:off x="9613800" y="365796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6" name="Oval 23"/>
          <p:cNvSpPr/>
          <p:nvPr/>
        </p:nvSpPr>
        <p:spPr>
          <a:xfrm>
            <a:off x="8610480" y="221652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7" name="Oval 24"/>
          <p:cNvSpPr/>
          <p:nvPr/>
        </p:nvSpPr>
        <p:spPr>
          <a:xfrm>
            <a:off x="9317160" y="347400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8" name="Oval 25"/>
          <p:cNvSpPr/>
          <p:nvPr/>
        </p:nvSpPr>
        <p:spPr>
          <a:xfrm>
            <a:off x="8394840" y="256536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9" name="Oval 26"/>
          <p:cNvSpPr/>
          <p:nvPr/>
        </p:nvSpPr>
        <p:spPr>
          <a:xfrm>
            <a:off x="8318520" y="332784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0" name="Oval 27"/>
          <p:cNvSpPr/>
          <p:nvPr/>
        </p:nvSpPr>
        <p:spPr>
          <a:xfrm>
            <a:off x="8394840" y="357552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1" name="Oval 28"/>
          <p:cNvSpPr/>
          <p:nvPr/>
        </p:nvSpPr>
        <p:spPr>
          <a:xfrm>
            <a:off x="7899480" y="233712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2" name="Oval 29"/>
          <p:cNvSpPr/>
          <p:nvPr/>
        </p:nvSpPr>
        <p:spPr>
          <a:xfrm>
            <a:off x="10871280" y="446112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3" name="Oval 30"/>
          <p:cNvSpPr/>
          <p:nvPr/>
        </p:nvSpPr>
        <p:spPr>
          <a:xfrm>
            <a:off x="11225160" y="462600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4" name="Oval 31"/>
          <p:cNvSpPr/>
          <p:nvPr/>
        </p:nvSpPr>
        <p:spPr>
          <a:xfrm>
            <a:off x="10972800" y="490572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5" name="Oval 32"/>
          <p:cNvSpPr/>
          <p:nvPr/>
        </p:nvSpPr>
        <p:spPr>
          <a:xfrm>
            <a:off x="11395080" y="440748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6" name="Oval 33"/>
          <p:cNvSpPr/>
          <p:nvPr/>
        </p:nvSpPr>
        <p:spPr>
          <a:xfrm>
            <a:off x="8149320" y="159768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7" name="Oval 34"/>
          <p:cNvSpPr/>
          <p:nvPr/>
        </p:nvSpPr>
        <p:spPr>
          <a:xfrm>
            <a:off x="7899480" y="261612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8" name="Oval 35"/>
          <p:cNvSpPr/>
          <p:nvPr/>
        </p:nvSpPr>
        <p:spPr>
          <a:xfrm>
            <a:off x="11034000" y="410256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9" name="Oval 36"/>
          <p:cNvSpPr/>
          <p:nvPr/>
        </p:nvSpPr>
        <p:spPr>
          <a:xfrm>
            <a:off x="6468120" y="186840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0" name="Oval 37"/>
          <p:cNvSpPr/>
          <p:nvPr/>
        </p:nvSpPr>
        <p:spPr>
          <a:xfrm>
            <a:off x="7289640" y="248292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1" name="Oval 38"/>
          <p:cNvSpPr/>
          <p:nvPr/>
        </p:nvSpPr>
        <p:spPr>
          <a:xfrm>
            <a:off x="9169560" y="287280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2" name="Picture 39" descr=""/>
          <p:cNvPicPr/>
          <p:nvPr/>
        </p:nvPicPr>
        <p:blipFill>
          <a:blip r:embed="rId1"/>
          <a:stretch/>
        </p:blipFill>
        <p:spPr>
          <a:xfrm>
            <a:off x="10756800" y="189720"/>
            <a:ext cx="1193760" cy="763920"/>
          </a:xfrm>
          <a:prstGeom prst="rect">
            <a:avLst/>
          </a:prstGeom>
          <a:ln w="0">
            <a:noFill/>
          </a:ln>
        </p:spPr>
      </p:pic>
      <p:sp>
        <p:nvSpPr>
          <p:cNvPr id="163" name="Oval 40"/>
          <p:cNvSpPr/>
          <p:nvPr/>
        </p:nvSpPr>
        <p:spPr>
          <a:xfrm>
            <a:off x="10453680" y="4489920"/>
            <a:ext cx="101160" cy="164880"/>
          </a:xfrm>
          <a:prstGeom prst="ellipse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4" name="TextBox 2"/>
          <p:cNvSpPr/>
          <p:nvPr/>
        </p:nvSpPr>
        <p:spPr>
          <a:xfrm>
            <a:off x="431640" y="4791240"/>
            <a:ext cx="4176720" cy="15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Trebuchet MS"/>
              </a:rPr>
              <a:t>“</a:t>
            </a:r>
            <a:r>
              <a:rPr b="1" lang="en-US" sz="1600" spc="-1" strike="noStrike">
                <a:solidFill>
                  <a:srgbClr val="000000"/>
                </a:solidFill>
                <a:latin typeface="Trebuchet MS"/>
              </a:rPr>
              <a:t>You know it’s harvest season when the winemakers emerge from their cavernous abodes and start making appearances in the vineyard. It’s a magical time, I mean, sometimes they bring donuts! “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M. Greenspan advancedvit.com Aug 2022 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2" descr="Unified Wine &amp; Grape Symposium 2023(Sacramento CA) - Unified Wine &amp; Grape  Symposium -- showsbee.com"/>
          <p:cNvPicPr/>
          <p:nvPr/>
        </p:nvPicPr>
        <p:blipFill>
          <a:blip r:embed="rId2"/>
          <a:stretch/>
        </p:blipFill>
        <p:spPr>
          <a:xfrm>
            <a:off x="88920" y="188640"/>
            <a:ext cx="1497960" cy="74412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587600" y="347400"/>
            <a:ext cx="10515240" cy="426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6000"/>
          </a:bodyPr>
          <a:p>
            <a:pPr indent="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lassic Roman"/>
              </a:rPr>
              <a:t>                             </a:t>
            </a:r>
            <a:r>
              <a:rPr b="1" lang="en-US" sz="3200" spc="-1" strike="noStrike">
                <a:solidFill>
                  <a:srgbClr val="000000"/>
                </a:solidFill>
                <a:latin typeface="Trebuchet MS"/>
              </a:rPr>
              <a:t>Year-Round Communication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Content Placeholder 5" descr=""/>
          <p:cNvPicPr/>
          <p:nvPr/>
        </p:nvPicPr>
        <p:blipFill>
          <a:blip r:embed="rId1"/>
          <a:stretch/>
        </p:blipFill>
        <p:spPr>
          <a:xfrm>
            <a:off x="4794120" y="792720"/>
            <a:ext cx="7397640" cy="580680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2" descr="Unified Wine &amp; Grape Symposium 2023(Sacramento CA) - Unified Wine &amp; Grape  Symposium -- showsbee.com"/>
          <p:cNvPicPr/>
          <p:nvPr/>
        </p:nvPicPr>
        <p:blipFill>
          <a:blip r:embed="rId2"/>
          <a:stretch/>
        </p:blipFill>
        <p:spPr>
          <a:xfrm>
            <a:off x="88920" y="188640"/>
            <a:ext cx="1497960" cy="74412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7" descr=""/>
          <p:cNvPicPr/>
          <p:nvPr/>
        </p:nvPicPr>
        <p:blipFill>
          <a:blip r:embed="rId3"/>
          <a:stretch/>
        </p:blipFill>
        <p:spPr>
          <a:xfrm>
            <a:off x="10909080" y="19440"/>
            <a:ext cx="1193760" cy="76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256200" cy="68806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875D2D-03BB-450A-8B8A-D00E27A8B420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LibreOffice/7.4.4.2$Linux_X86_64 LibreOffice_project/40$Build-2</Application>
  <AppVersion>15.0000</AppVersion>
  <Words>92</Words>
  <Paragraphs>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2023-01-25T20:15:18Z</dcterms:created>
  <dc:creator>Unified 2023</dc:creator>
  <dc:description/>
  <dc:language>en-US</dc:language>
  <cp:lastModifiedBy>Jerry Sypkens</cp:lastModifiedBy>
  <dcterms:modified xsi:type="dcterms:W3CDTF">2023-02-07T17:51:12Z</dcterms:modified>
  <cp:revision>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4</vt:r8>
  </property>
</Properties>
</file>