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71" r:id="rId3"/>
    <p:sldId id="276" r:id="rId4"/>
    <p:sldId id="309" r:id="rId5"/>
    <p:sldId id="310" r:id="rId6"/>
    <p:sldId id="262" r:id="rId7"/>
    <p:sldId id="308" r:id="rId8"/>
    <p:sldId id="288" r:id="rId9"/>
    <p:sldId id="303" r:id="rId10"/>
    <p:sldId id="289" r:id="rId11"/>
    <p:sldId id="299" r:id="rId12"/>
    <p:sldId id="295" r:id="rId13"/>
    <p:sldId id="301" r:id="rId14"/>
    <p:sldId id="290" r:id="rId15"/>
    <p:sldId id="291" r:id="rId16"/>
    <p:sldId id="292" r:id="rId17"/>
    <p:sldId id="293" r:id="rId18"/>
    <p:sldId id="294" r:id="rId19"/>
    <p:sldId id="296" r:id="rId20"/>
    <p:sldId id="297" r:id="rId21"/>
    <p:sldId id="305" r:id="rId22"/>
    <p:sldId id="306" r:id="rId23"/>
    <p:sldId id="268"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909"/>
  </p:normalViewPr>
  <p:slideViewPr>
    <p:cSldViewPr snapToGrid="0" snapToObjects="1">
      <p:cViewPr varScale="1">
        <p:scale>
          <a:sx n="122" d="100"/>
          <a:sy n="122" d="100"/>
        </p:scale>
        <p:origin x="114" y="282"/>
      </p:cViewPr>
      <p:guideLst/>
    </p:cSldViewPr>
  </p:slideViewPr>
  <p:notesTextViewPr>
    <p:cViewPr>
      <p:scale>
        <a:sx n="1" d="1"/>
        <a:sy n="1" d="1"/>
      </p:scale>
      <p:origin x="0" y="0"/>
    </p:cViewPr>
  </p:notesTextViewPr>
  <p:sorterViewPr>
    <p:cViewPr varScale="1">
      <p:scale>
        <a:sx n="100" d="100"/>
        <a:sy n="100" d="100"/>
      </p:scale>
      <p:origin x="0" y="-27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ry Sypkens" userId="50b5d4a2-da21-4ddc-9fa6-3b69f0ed7855" providerId="ADAL" clId="{B578D6B1-3119-4CED-83CF-64C89156EBFE}"/>
    <pc:docChg chg="undo custSel modSld">
      <pc:chgData name="Jerry Sypkens" userId="50b5d4a2-da21-4ddc-9fa6-3b69f0ed7855" providerId="ADAL" clId="{B578D6B1-3119-4CED-83CF-64C89156EBFE}" dt="2024-02-29T23:18:16.336" v="7" actId="478"/>
      <pc:docMkLst>
        <pc:docMk/>
      </pc:docMkLst>
      <pc:sldChg chg="delSp mod">
        <pc:chgData name="Jerry Sypkens" userId="50b5d4a2-da21-4ddc-9fa6-3b69f0ed7855" providerId="ADAL" clId="{B578D6B1-3119-4CED-83CF-64C89156EBFE}" dt="2024-02-29T23:18:05.465" v="3" actId="478"/>
        <pc:sldMkLst>
          <pc:docMk/>
          <pc:sldMk cId="458489614" sldId="271"/>
        </pc:sldMkLst>
        <pc:picChg chg="del">
          <ac:chgData name="Jerry Sypkens" userId="50b5d4a2-da21-4ddc-9fa6-3b69f0ed7855" providerId="ADAL" clId="{B578D6B1-3119-4CED-83CF-64C89156EBFE}" dt="2024-02-29T23:17:56.197" v="1" actId="478"/>
          <ac:picMkLst>
            <pc:docMk/>
            <pc:sldMk cId="458489614" sldId="271"/>
            <ac:picMk id="36" creationId="{383571E7-CBEA-CB4C-BAD5-70C8F13DE0A1}"/>
          </ac:picMkLst>
        </pc:picChg>
        <pc:picChg chg="del">
          <ac:chgData name="Jerry Sypkens" userId="50b5d4a2-da21-4ddc-9fa6-3b69f0ed7855" providerId="ADAL" clId="{B578D6B1-3119-4CED-83CF-64C89156EBFE}" dt="2024-02-29T23:18:05.465" v="3" actId="478"/>
          <ac:picMkLst>
            <pc:docMk/>
            <pc:sldMk cId="458489614" sldId="271"/>
            <ac:picMk id="38" creationId="{9C4E06D1-1E01-4226-92B6-DDF691E5C8CF}"/>
          </ac:picMkLst>
        </pc:picChg>
        <pc:picChg chg="del">
          <ac:chgData name="Jerry Sypkens" userId="50b5d4a2-da21-4ddc-9fa6-3b69f0ed7855" providerId="ADAL" clId="{B578D6B1-3119-4CED-83CF-64C89156EBFE}" dt="2024-02-29T23:17:54.245" v="0" actId="478"/>
          <ac:picMkLst>
            <pc:docMk/>
            <pc:sldMk cId="458489614" sldId="271"/>
            <ac:picMk id="39" creationId="{B00B54A5-437A-4158-BA42-DE38AD8092B0}"/>
          </ac:picMkLst>
        </pc:picChg>
      </pc:sldChg>
      <pc:sldChg chg="delSp mod">
        <pc:chgData name="Jerry Sypkens" userId="50b5d4a2-da21-4ddc-9fa6-3b69f0ed7855" providerId="ADAL" clId="{B578D6B1-3119-4CED-83CF-64C89156EBFE}" dt="2024-02-29T23:18:02.739" v="2" actId="478"/>
        <pc:sldMkLst>
          <pc:docMk/>
          <pc:sldMk cId="4123170397" sldId="276"/>
        </pc:sldMkLst>
        <pc:picChg chg="del">
          <ac:chgData name="Jerry Sypkens" userId="50b5d4a2-da21-4ddc-9fa6-3b69f0ed7855" providerId="ADAL" clId="{B578D6B1-3119-4CED-83CF-64C89156EBFE}" dt="2024-02-29T23:18:02.739" v="2" actId="478"/>
          <ac:picMkLst>
            <pc:docMk/>
            <pc:sldMk cId="4123170397" sldId="276"/>
            <ac:picMk id="4" creationId="{3C351285-CB2F-4BB5-8836-35B52E95244A}"/>
          </ac:picMkLst>
        </pc:picChg>
      </pc:sldChg>
      <pc:sldChg chg="addSp delSp mod">
        <pc:chgData name="Jerry Sypkens" userId="50b5d4a2-da21-4ddc-9fa6-3b69f0ed7855" providerId="ADAL" clId="{B578D6B1-3119-4CED-83CF-64C89156EBFE}" dt="2024-02-29T23:18:16.336" v="7" actId="478"/>
        <pc:sldMkLst>
          <pc:docMk/>
          <pc:sldMk cId="555109341" sldId="308"/>
        </pc:sldMkLst>
        <pc:picChg chg="add del">
          <ac:chgData name="Jerry Sypkens" userId="50b5d4a2-da21-4ddc-9fa6-3b69f0ed7855" providerId="ADAL" clId="{B578D6B1-3119-4CED-83CF-64C89156EBFE}" dt="2024-02-29T23:18:16.336" v="7" actId="478"/>
          <ac:picMkLst>
            <pc:docMk/>
            <pc:sldMk cId="555109341" sldId="308"/>
            <ac:picMk id="3" creationId="{E75A5235-4094-1FD7-66C8-D33AE04BF636}"/>
          </ac:picMkLst>
        </pc:picChg>
      </pc:sldChg>
      <pc:sldChg chg="delSp mod">
        <pc:chgData name="Jerry Sypkens" userId="50b5d4a2-da21-4ddc-9fa6-3b69f0ed7855" providerId="ADAL" clId="{B578D6B1-3119-4CED-83CF-64C89156EBFE}" dt="2024-02-29T23:18:08.562" v="4" actId="478"/>
        <pc:sldMkLst>
          <pc:docMk/>
          <pc:sldMk cId="4054416975" sldId="309"/>
        </pc:sldMkLst>
        <pc:picChg chg="del">
          <ac:chgData name="Jerry Sypkens" userId="50b5d4a2-da21-4ddc-9fa6-3b69f0ed7855" providerId="ADAL" clId="{B578D6B1-3119-4CED-83CF-64C89156EBFE}" dt="2024-02-29T23:18:08.562" v="4" actId="478"/>
          <ac:picMkLst>
            <pc:docMk/>
            <pc:sldMk cId="4054416975" sldId="309"/>
            <ac:picMk id="4" creationId="{3C351285-CB2F-4BB5-8836-35B52E95244A}"/>
          </ac:picMkLst>
        </pc:picChg>
      </pc:sldChg>
      <pc:sldChg chg="delSp mod">
        <pc:chgData name="Jerry Sypkens" userId="50b5d4a2-da21-4ddc-9fa6-3b69f0ed7855" providerId="ADAL" clId="{B578D6B1-3119-4CED-83CF-64C89156EBFE}" dt="2024-02-29T23:18:11.055" v="5" actId="478"/>
        <pc:sldMkLst>
          <pc:docMk/>
          <pc:sldMk cId="1692192558" sldId="310"/>
        </pc:sldMkLst>
        <pc:picChg chg="del">
          <ac:chgData name="Jerry Sypkens" userId="50b5d4a2-da21-4ddc-9fa6-3b69f0ed7855" providerId="ADAL" clId="{B578D6B1-3119-4CED-83CF-64C89156EBFE}" dt="2024-02-29T23:18:11.055" v="5" actId="478"/>
          <ac:picMkLst>
            <pc:docMk/>
            <pc:sldMk cId="1692192558" sldId="310"/>
            <ac:picMk id="4" creationId="{3C351285-CB2F-4BB5-8836-35B52E95244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a:pPr/>
              <a:t>2/29/2024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a:t>2/29/2024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2/29/2024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a:t>2/29/2024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a:t>2/29/2024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a:t>2/29/2024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a:t>2/29/2024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a:t>2/29/2024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a:t>2/29/2024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a:t>2/29/2024</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a:pPr/>
              <a:t>2/29/2024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a:pPr/>
              <a:t>2/29/2024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tp.ca.gov/program-overview/trainee-wag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5" name="Rectangle 34">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69559C2-12CF-974C-B89E-8EA494362F63}"/>
              </a:ext>
            </a:extLst>
          </p:cNvPr>
          <p:cNvSpPr>
            <a:spLocks noGrp="1"/>
          </p:cNvSpPr>
          <p:nvPr>
            <p:ph idx="1"/>
          </p:nvPr>
        </p:nvSpPr>
        <p:spPr>
          <a:xfrm>
            <a:off x="4983164" y="960120"/>
            <a:ext cx="7066874" cy="4171278"/>
          </a:xfrm>
        </p:spPr>
        <p:txBody>
          <a:bodyPr>
            <a:normAutofit/>
          </a:bodyPr>
          <a:lstStyle/>
          <a:p>
            <a:pPr marL="0" indent="0">
              <a:buNone/>
            </a:pPr>
            <a:r>
              <a:rPr lang="en-US" sz="2200" b="1" dirty="0">
                <a:solidFill>
                  <a:schemeClr val="accent1"/>
                </a:solidFill>
                <a:latin typeface="Helvetica" pitchFamily="2" charset="0"/>
              </a:rPr>
              <a:t>Our mission is simple; </a:t>
            </a:r>
            <a:br>
              <a:rPr lang="en-US" sz="2200" b="1" dirty="0">
                <a:solidFill>
                  <a:schemeClr val="accent1"/>
                </a:solidFill>
                <a:latin typeface="Helvetica" pitchFamily="2" charset="0"/>
              </a:rPr>
            </a:br>
            <a:r>
              <a:rPr lang="en-US" sz="2200" b="1" dirty="0">
                <a:solidFill>
                  <a:schemeClr val="accent1"/>
                </a:solidFill>
                <a:latin typeface="Helvetica" pitchFamily="2" charset="0"/>
              </a:rPr>
              <a:t>Grow U.S. manufacturing and manufacturing jobs.</a:t>
            </a:r>
          </a:p>
        </p:txBody>
      </p:sp>
      <p:pic>
        <p:nvPicPr>
          <p:cNvPr id="5" name="Picture 4" descr="A picture containing drawing, mug&#10;&#10;Description automatically generated">
            <a:extLst>
              <a:ext uri="{FF2B5EF4-FFF2-40B4-BE49-F238E27FC236}">
                <a16:creationId xmlns:a16="http://schemas.microsoft.com/office/drawing/2014/main" id="{EB912FEE-08B0-6A4C-8FBF-81334D3860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620" y="2695907"/>
            <a:ext cx="3372523" cy="822960"/>
          </a:xfrm>
          <a:prstGeom prst="rect">
            <a:avLst/>
          </a:prstGeom>
        </p:spPr>
      </p:pic>
      <p:sp>
        <p:nvSpPr>
          <p:cNvPr id="34" name="TextBox 33">
            <a:extLst>
              <a:ext uri="{FF2B5EF4-FFF2-40B4-BE49-F238E27FC236}">
                <a16:creationId xmlns:a16="http://schemas.microsoft.com/office/drawing/2014/main" id="{FC233150-28E8-3D4F-B379-E943B06288F1}"/>
              </a:ext>
            </a:extLst>
          </p:cNvPr>
          <p:cNvSpPr txBox="1"/>
          <p:nvPr/>
        </p:nvSpPr>
        <p:spPr>
          <a:xfrm>
            <a:off x="6486524" y="6126163"/>
            <a:ext cx="5443538" cy="461665"/>
          </a:xfrm>
          <a:prstGeom prst="rect">
            <a:avLst/>
          </a:prstGeom>
          <a:noFill/>
        </p:spPr>
        <p:txBody>
          <a:bodyPr wrap="square" rtlCol="0">
            <a:spAutoFit/>
          </a:bodyPr>
          <a:lstStyle/>
          <a:p>
            <a:pPr algn="ctr"/>
            <a:r>
              <a:rPr lang="en-US" sz="2400" b="1" dirty="0">
                <a:solidFill>
                  <a:schemeClr val="bg1"/>
                </a:solidFill>
                <a:latin typeface="Helvetica Light" panose="020B0403020202020204" pitchFamily="34" charset="0"/>
              </a:rPr>
              <a:t>Celebrating 29 Years | 1995 - 2024</a:t>
            </a:r>
          </a:p>
        </p:txBody>
      </p:sp>
    </p:spTree>
    <p:extLst>
      <p:ext uri="{BB962C8B-B14F-4D97-AF65-F5344CB8AC3E}">
        <p14:creationId xmlns:p14="http://schemas.microsoft.com/office/powerpoint/2010/main" val="458489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B61C2AF-D011-4467-92E6-0ED903E95680}"/>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200812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D6F3B51-E07A-425F-90CD-C3CDC8CE5404}"/>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7478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9C09AA3-1540-4FF9-B8E2-A13617C0961B}"/>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1326122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9EF212B-D977-4B78-AD26-B79473F05A2B}"/>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2869818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4BC7F0A-CB04-4F10-80E5-B3BE22AE70C2}"/>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62948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7E46205-02A1-4766-9EA6-2F3E4493CB03}"/>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427868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20D1CF1-A1D7-4540-947E-7B8FDD5C8342}"/>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2331211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5182973-E6B6-4BEC-9ABB-D82C64C95451}"/>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3766513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819413E-598C-4462-AE8F-609AF73C7815}"/>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3486171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A27EE2D-C2C1-48E5-9DDB-54835AA0E050}"/>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918458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938E-AC6F-44CC-9230-EF7B75C1F93C}"/>
              </a:ext>
            </a:extLst>
          </p:cNvPr>
          <p:cNvSpPr>
            <a:spLocks noGrp="1"/>
          </p:cNvSpPr>
          <p:nvPr>
            <p:ph type="title"/>
          </p:nvPr>
        </p:nvSpPr>
        <p:spPr/>
        <p:txBody>
          <a:bodyPr>
            <a:normAutofit/>
          </a:bodyPr>
          <a:lstStyle/>
          <a:p>
            <a:r>
              <a:rPr lang="en-US" sz="2800" dirty="0">
                <a:solidFill>
                  <a:schemeClr val="bg1"/>
                </a:solidFill>
                <a:latin typeface="Arial" panose="020B0604020202020204" pitchFamily="34" charset="0"/>
                <a:cs typeface="Arial" panose="020B0604020202020204" pitchFamily="34" charset="0"/>
              </a:rPr>
              <a:t>Discovering ETP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for your Business</a:t>
            </a:r>
            <a:r>
              <a:rPr lang="en-US" sz="2800" b="1" dirty="0">
                <a:solidFill>
                  <a:schemeClr val="bg1"/>
                </a:solidFill>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A699F349-61BF-46D6-8F55-3C4702CF7CD3}"/>
              </a:ext>
            </a:extLst>
          </p:cNvPr>
          <p:cNvSpPr>
            <a:spLocks noGrp="1"/>
          </p:cNvSpPr>
          <p:nvPr>
            <p:ph idx="1"/>
          </p:nvPr>
        </p:nvSpPr>
        <p:spPr>
          <a:xfrm>
            <a:off x="5248512" y="1438992"/>
            <a:ext cx="6281873" cy="5248622"/>
          </a:xfrm>
        </p:spPr>
        <p:txBody>
          <a:bodyPr>
            <a:normAutofit/>
          </a:bodyPr>
          <a:lstStyle/>
          <a:p>
            <a:pPr marL="520700" marR="564515">
              <a:lnSpc>
                <a:spcPct val="126000"/>
              </a:lnSpc>
              <a:spcBef>
                <a:spcPts val="5"/>
              </a:spcBef>
              <a:spcAft>
                <a:spcPts val="0"/>
              </a:spcAft>
            </a:pPr>
            <a:endParaRPr lang="en-US" sz="1800" dirty="0">
              <a:solidFill>
                <a:srgbClr val="231F20"/>
              </a:solidFill>
              <a:effectLst/>
              <a:latin typeface="Arial" panose="020B0604020202020204" pitchFamily="34" charset="0"/>
              <a:ea typeface="Georgia" panose="02040502050405020303" pitchFamily="18" charset="0"/>
              <a:cs typeface="Arial" panose="020B0604020202020204" pitchFamily="34" charset="0"/>
            </a:endParaRPr>
          </a:p>
          <a:p>
            <a:pPr marL="520700" marR="564515">
              <a:lnSpc>
                <a:spcPct val="126000"/>
              </a:lnSpc>
              <a:spcBef>
                <a:spcPts val="5"/>
              </a:spcBef>
              <a:spcAft>
                <a:spcPts val="0"/>
              </a:spcAft>
            </a:pPr>
            <a:r>
              <a:rPr lang="en-US" sz="1800" dirty="0">
                <a:solidFill>
                  <a:srgbClr val="231F20"/>
                </a:solidFill>
                <a:effectLst/>
                <a:latin typeface="Arial" panose="020B0604020202020204" pitchFamily="34" charset="0"/>
                <a:ea typeface="Georgia" panose="02040502050405020303" pitchFamily="18" charset="0"/>
                <a:cs typeface="Arial" panose="020B0604020202020204" pitchFamily="34" charset="0"/>
              </a:rPr>
              <a:t>The Employment Training Panel (ETP) is a joint business-labor state agency that funds training to ensure employers have the skilled workers they need to compete locally and globally. </a:t>
            </a:r>
            <a:r>
              <a:rPr lang="en-US" dirty="0">
                <a:solidFill>
                  <a:srgbClr val="231F20"/>
                </a:solidFill>
                <a:latin typeface="Arial" panose="020B0604020202020204" pitchFamily="34" charset="0"/>
                <a:ea typeface="Georgia" panose="02040502050405020303" pitchFamily="18" charset="0"/>
                <a:cs typeface="Arial" panose="020B0604020202020204" pitchFamily="34" charset="0"/>
              </a:rPr>
              <a:t>By 2023,</a:t>
            </a:r>
            <a:r>
              <a:rPr lang="en-US" sz="1800" dirty="0">
                <a:solidFill>
                  <a:srgbClr val="231F20"/>
                </a:solidFill>
                <a:effectLst/>
                <a:latin typeface="Arial" panose="020B0604020202020204" pitchFamily="34" charset="0"/>
                <a:ea typeface="Georgia" panose="02040502050405020303" pitchFamily="18" charset="0"/>
                <a:cs typeface="Arial" panose="020B0604020202020204" pitchFamily="34" charset="0"/>
              </a:rPr>
              <a:t> the ETP program has allocated over </a:t>
            </a:r>
            <a:r>
              <a:rPr lang="en-US" sz="1800" u="sng" dirty="0">
                <a:solidFill>
                  <a:srgbClr val="231F20"/>
                </a:solidFill>
                <a:effectLst/>
                <a:latin typeface="Arial" panose="020B0604020202020204" pitchFamily="34" charset="0"/>
                <a:ea typeface="Georgia" panose="02040502050405020303" pitchFamily="18" charset="0"/>
                <a:cs typeface="Arial" panose="020B0604020202020204" pitchFamily="34" charset="0"/>
              </a:rPr>
              <a:t>$1.5 billion to 80,500 businesses to train 1.1 million workers.</a:t>
            </a:r>
            <a:endParaRPr lang="en-US" sz="1800" u="sng" dirty="0">
              <a:effectLst/>
              <a:latin typeface="Arial" panose="020B0604020202020204" pitchFamily="34" charset="0"/>
              <a:ea typeface="Georgia" panose="02040502050405020303" pitchFamily="18" charset="0"/>
              <a:cs typeface="Arial" panose="020B0604020202020204" pitchFamily="34" charset="0"/>
            </a:endParaRPr>
          </a:p>
          <a:p>
            <a:pPr marL="0" marR="0">
              <a:spcBef>
                <a:spcPts val="380"/>
              </a:spcBef>
              <a:spcAft>
                <a:spcPts val="0"/>
              </a:spcAft>
            </a:pPr>
            <a:endParaRPr lang="en-US" sz="1800" dirty="0">
              <a:effectLst/>
              <a:latin typeface="Arial" panose="020B0604020202020204" pitchFamily="34" charset="0"/>
              <a:ea typeface="Georgia" panose="02040502050405020303" pitchFamily="18" charset="0"/>
              <a:cs typeface="Arial" panose="020B0604020202020204" pitchFamily="34" charset="0"/>
            </a:endParaRPr>
          </a:p>
          <a:p>
            <a:pPr marL="520700" marR="0">
              <a:lnSpc>
                <a:spcPct val="130000"/>
              </a:lnSpc>
              <a:spcBef>
                <a:spcPts val="0"/>
              </a:spcBef>
              <a:spcAft>
                <a:spcPts val="0"/>
              </a:spcAft>
            </a:pPr>
            <a:r>
              <a:rPr lang="en-US" sz="1800" dirty="0">
                <a:solidFill>
                  <a:srgbClr val="231F20"/>
                </a:solidFill>
                <a:effectLst/>
                <a:latin typeface="Arial" panose="020B0604020202020204" pitchFamily="34" charset="0"/>
                <a:ea typeface="Georgia" panose="02040502050405020303" pitchFamily="18" charset="0"/>
                <a:cs typeface="Arial" panose="020B0604020202020204" pitchFamily="34" charset="0"/>
              </a:rPr>
              <a:t>ETP’s success is the result of several unique features: employer-driven training, business investment, performance-based contracting, and customization.</a:t>
            </a:r>
            <a:endParaRPr lang="en-US" sz="1800" dirty="0">
              <a:effectLst/>
              <a:latin typeface="Arial" panose="020B0604020202020204" pitchFamily="34" charset="0"/>
              <a:ea typeface="Georgia" panose="02040502050405020303" pitchFamily="18" charset="0"/>
              <a:cs typeface="Arial" panose="020B0604020202020204" pitchFamily="34" charset="0"/>
            </a:endParaRPr>
          </a:p>
          <a:p>
            <a:pPr marL="0" marR="0">
              <a:spcBef>
                <a:spcPts val="0"/>
              </a:spcBef>
              <a:spcAft>
                <a:spcPts val="0"/>
              </a:spcAft>
            </a:pPr>
            <a:endParaRPr lang="en-US" sz="1800" dirty="0">
              <a:effectLst/>
              <a:latin typeface="Arial" panose="020B0604020202020204" pitchFamily="34" charset="0"/>
              <a:ea typeface="Georgia" panose="02040502050405020303" pitchFamily="18" charset="0"/>
              <a:cs typeface="Arial" panose="020B0604020202020204" pitchFamily="34" charset="0"/>
            </a:endParaRPr>
          </a:p>
          <a:p>
            <a:pPr marL="0" indent="0">
              <a:buNone/>
            </a:pPr>
            <a:endParaRPr lang="en-US" sz="2000" dirty="0">
              <a:latin typeface="Helvetica Light" panose="020B0403020202020204"/>
            </a:endParaRPr>
          </a:p>
          <a:p>
            <a:pPr marL="0" indent="0">
              <a:buNone/>
            </a:pPr>
            <a:endParaRPr lang="en-US" sz="2000" dirty="0">
              <a:latin typeface="Helvetica Light" panose="020B0403020202020204"/>
            </a:endParaRPr>
          </a:p>
          <a:p>
            <a:endParaRPr lang="en-US" dirty="0"/>
          </a:p>
        </p:txBody>
      </p:sp>
      <p:pic>
        <p:nvPicPr>
          <p:cNvPr id="5" name="Picture 4" descr="A picture containing drawing, mug&#10;&#10;Description automatically generated">
            <a:extLst>
              <a:ext uri="{FF2B5EF4-FFF2-40B4-BE49-F238E27FC236}">
                <a16:creationId xmlns:a16="http://schemas.microsoft.com/office/drawing/2014/main" id="{73A59563-B67E-4CE7-A50B-1A1389AB2E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973" y="6230414"/>
            <a:ext cx="1873623" cy="457200"/>
          </a:xfrm>
          <a:prstGeom prst="rect">
            <a:avLst/>
          </a:prstGeom>
        </p:spPr>
      </p:pic>
    </p:spTree>
    <p:extLst>
      <p:ext uri="{BB962C8B-B14F-4D97-AF65-F5344CB8AC3E}">
        <p14:creationId xmlns:p14="http://schemas.microsoft.com/office/powerpoint/2010/main" val="4123170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A4129D5-C304-45FF-A9B3-4E70BF98C09D}"/>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4127297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D045494-7A22-4C09-B5CF-74FDF6421B81}"/>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743492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5" name="Rectangle 34">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 mug&#10;&#10;Description automatically generated">
            <a:extLst>
              <a:ext uri="{FF2B5EF4-FFF2-40B4-BE49-F238E27FC236}">
                <a16:creationId xmlns:a16="http://schemas.microsoft.com/office/drawing/2014/main" id="{EB912FEE-08B0-6A4C-8FBF-81334D3860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620" y="2695907"/>
            <a:ext cx="3372523" cy="822960"/>
          </a:xfrm>
          <a:prstGeom prst="rect">
            <a:avLst/>
          </a:prstGeom>
        </p:spPr>
      </p:pic>
      <p:sp>
        <p:nvSpPr>
          <p:cNvPr id="34" name="TextBox 33">
            <a:extLst>
              <a:ext uri="{FF2B5EF4-FFF2-40B4-BE49-F238E27FC236}">
                <a16:creationId xmlns:a16="http://schemas.microsoft.com/office/drawing/2014/main" id="{FC233150-28E8-3D4F-B379-E943B06288F1}"/>
              </a:ext>
            </a:extLst>
          </p:cNvPr>
          <p:cNvSpPr txBox="1"/>
          <p:nvPr/>
        </p:nvSpPr>
        <p:spPr>
          <a:xfrm>
            <a:off x="6486524" y="6126163"/>
            <a:ext cx="5443538" cy="461665"/>
          </a:xfrm>
          <a:prstGeom prst="rect">
            <a:avLst/>
          </a:prstGeom>
          <a:noFill/>
        </p:spPr>
        <p:txBody>
          <a:bodyPr wrap="square" rtlCol="0">
            <a:spAutoFit/>
          </a:bodyPr>
          <a:lstStyle/>
          <a:p>
            <a:pPr algn="ctr"/>
            <a:r>
              <a:rPr lang="en-US" sz="2400" b="1" dirty="0">
                <a:solidFill>
                  <a:schemeClr val="bg1"/>
                </a:solidFill>
                <a:latin typeface="Helvetica Light" panose="020B0403020202020204" pitchFamily="34" charset="0"/>
              </a:rPr>
              <a:t>Celebrating 29 Years | 1995 - 2024</a:t>
            </a:r>
          </a:p>
        </p:txBody>
      </p:sp>
      <p:pic>
        <p:nvPicPr>
          <p:cNvPr id="36" name="Picture 35" descr="A group of people sitting at a table&#10;&#10;Description automatically generated">
            <a:extLst>
              <a:ext uri="{FF2B5EF4-FFF2-40B4-BE49-F238E27FC236}">
                <a16:creationId xmlns:a16="http://schemas.microsoft.com/office/drawing/2014/main" id="{383571E7-CBEA-CB4C-BAD5-70C8F13DE0A1}"/>
              </a:ext>
            </a:extLst>
          </p:cNvPr>
          <p:cNvPicPr>
            <a:picLocks noChangeAspect="1"/>
          </p:cNvPicPr>
          <p:nvPr/>
        </p:nvPicPr>
        <p:blipFill rotWithShape="1">
          <a:blip r:embed="rId3">
            <a:alphaModFix amt="20000"/>
          </a:blip>
          <a:srcRect t="20192" b="8417"/>
          <a:stretch/>
        </p:blipFill>
        <p:spPr>
          <a:xfrm>
            <a:off x="14288" y="-14287"/>
            <a:ext cx="12192000" cy="5802660"/>
          </a:xfrm>
          <a:prstGeom prst="rect">
            <a:avLst/>
          </a:prstGeom>
        </p:spPr>
      </p:pic>
      <p:sp>
        <p:nvSpPr>
          <p:cNvPr id="38" name="Content Placeholder 2">
            <a:extLst>
              <a:ext uri="{FF2B5EF4-FFF2-40B4-BE49-F238E27FC236}">
                <a16:creationId xmlns:a16="http://schemas.microsoft.com/office/drawing/2014/main" id="{E79808A6-DFB1-244D-9A31-DCEF3ED98020}"/>
              </a:ext>
            </a:extLst>
          </p:cNvPr>
          <p:cNvSpPr>
            <a:spLocks noGrp="1"/>
          </p:cNvSpPr>
          <p:nvPr>
            <p:ph idx="1"/>
          </p:nvPr>
        </p:nvSpPr>
        <p:spPr>
          <a:xfrm>
            <a:off x="6087674" y="1308099"/>
            <a:ext cx="4748213" cy="4100513"/>
          </a:xfrm>
        </p:spPr>
        <p:txBody>
          <a:bodyPr>
            <a:normAutofit/>
          </a:bodyPr>
          <a:lstStyle/>
          <a:p>
            <a:pPr marL="0" indent="0">
              <a:lnSpc>
                <a:spcPct val="100000"/>
              </a:lnSpc>
              <a:buNone/>
            </a:pPr>
            <a:r>
              <a:rPr lang="en-US" dirty="0">
                <a:solidFill>
                  <a:schemeClr val="tx1">
                    <a:lumMod val="50000"/>
                    <a:lumOff val="50000"/>
                  </a:schemeClr>
                </a:solidFill>
                <a:latin typeface="Helvetica" pitchFamily="2" charset="0"/>
              </a:rPr>
              <a:t>manexconsulting.com</a:t>
            </a:r>
          </a:p>
          <a:p>
            <a:pPr marL="0" indent="0">
              <a:lnSpc>
                <a:spcPct val="100000"/>
              </a:lnSpc>
              <a:buNone/>
            </a:pPr>
            <a:endParaRPr lang="en-US" dirty="0">
              <a:solidFill>
                <a:schemeClr val="tx1">
                  <a:lumMod val="50000"/>
                  <a:lumOff val="50000"/>
                </a:schemeClr>
              </a:solidFill>
              <a:latin typeface="Helvetica" pitchFamily="2" charset="0"/>
            </a:endParaRPr>
          </a:p>
          <a:p>
            <a:pPr marL="0" indent="0">
              <a:lnSpc>
                <a:spcPct val="100000"/>
              </a:lnSpc>
              <a:buNone/>
            </a:pPr>
            <a:r>
              <a:rPr lang="en-US" dirty="0">
                <a:solidFill>
                  <a:schemeClr val="tx1">
                    <a:lumMod val="50000"/>
                    <a:lumOff val="50000"/>
                  </a:schemeClr>
                </a:solidFill>
                <a:latin typeface="Helvetica" pitchFamily="2" charset="0"/>
              </a:rPr>
              <a:t>@manexconsulting</a:t>
            </a:r>
          </a:p>
          <a:p>
            <a:pPr marL="0" indent="0">
              <a:lnSpc>
                <a:spcPct val="100000"/>
              </a:lnSpc>
              <a:buNone/>
            </a:pPr>
            <a:endParaRPr lang="en-US" dirty="0">
              <a:solidFill>
                <a:schemeClr val="tx1">
                  <a:lumMod val="50000"/>
                  <a:lumOff val="50000"/>
                </a:schemeClr>
              </a:solidFill>
              <a:latin typeface="Helvetica" pitchFamily="2" charset="0"/>
            </a:endParaRPr>
          </a:p>
          <a:p>
            <a:pPr marL="0" indent="0">
              <a:lnSpc>
                <a:spcPct val="100000"/>
              </a:lnSpc>
              <a:buNone/>
            </a:pPr>
            <a:r>
              <a:rPr lang="en-US" dirty="0">
                <a:solidFill>
                  <a:schemeClr val="tx1">
                    <a:lumMod val="50000"/>
                    <a:lumOff val="50000"/>
                  </a:schemeClr>
                </a:solidFill>
                <a:latin typeface="Helvetica" pitchFamily="2" charset="0"/>
              </a:rPr>
              <a:t>@manexconsulting</a:t>
            </a:r>
          </a:p>
          <a:p>
            <a:pPr marL="0" indent="0">
              <a:lnSpc>
                <a:spcPct val="100000"/>
              </a:lnSpc>
              <a:buNone/>
            </a:pPr>
            <a:endParaRPr lang="en-US" dirty="0">
              <a:solidFill>
                <a:schemeClr val="tx1">
                  <a:lumMod val="50000"/>
                  <a:lumOff val="50000"/>
                </a:schemeClr>
              </a:solidFill>
              <a:latin typeface="Helvetica" pitchFamily="2" charset="0"/>
            </a:endParaRPr>
          </a:p>
          <a:p>
            <a:pPr marL="0" indent="0">
              <a:lnSpc>
                <a:spcPct val="100000"/>
              </a:lnSpc>
              <a:buNone/>
            </a:pPr>
            <a:r>
              <a:rPr lang="en-US" dirty="0">
                <a:solidFill>
                  <a:schemeClr val="tx1">
                    <a:lumMod val="50000"/>
                    <a:lumOff val="50000"/>
                  </a:schemeClr>
                </a:solidFill>
                <a:latin typeface="Helvetica" pitchFamily="2" charset="0"/>
              </a:rPr>
              <a:t>@manexconsulting</a:t>
            </a:r>
          </a:p>
          <a:p>
            <a:pPr marL="0" indent="0">
              <a:buNone/>
            </a:pPr>
            <a:endParaRPr lang="en-US" dirty="0">
              <a:latin typeface="Helvetica Light" panose="020B0403020202020204" pitchFamily="34" charset="0"/>
            </a:endParaRPr>
          </a:p>
        </p:txBody>
      </p:sp>
      <p:pic>
        <p:nvPicPr>
          <p:cNvPr id="39" name="Picture 38" descr="A picture containing room&#10;&#10;Description automatically generated">
            <a:extLst>
              <a:ext uri="{FF2B5EF4-FFF2-40B4-BE49-F238E27FC236}">
                <a16:creationId xmlns:a16="http://schemas.microsoft.com/office/drawing/2014/main" id="{33DEE83E-1FD8-8840-A1D7-CC6939DF09C3}"/>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l="39631" t="1" r="41094" b="50179"/>
          <a:stretch/>
        </p:blipFill>
        <p:spPr>
          <a:xfrm>
            <a:off x="5399517" y="2426891"/>
            <a:ext cx="627017" cy="637778"/>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6A558619-E49F-ED46-8420-2F05E778DCED}"/>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l="79443" r="-642" b="49024"/>
          <a:stretch/>
        </p:blipFill>
        <p:spPr>
          <a:xfrm>
            <a:off x="5403321" y="3220531"/>
            <a:ext cx="689580" cy="652573"/>
          </a:xfrm>
          <a:prstGeom prst="rect">
            <a:avLst/>
          </a:prstGeom>
        </p:spPr>
      </p:pic>
      <p:pic>
        <p:nvPicPr>
          <p:cNvPr id="41" name="Picture 40" descr="A picture containing room&#10;&#10;Description automatically generated">
            <a:extLst>
              <a:ext uri="{FF2B5EF4-FFF2-40B4-BE49-F238E27FC236}">
                <a16:creationId xmlns:a16="http://schemas.microsoft.com/office/drawing/2014/main" id="{82C550C3-A53B-2248-AB42-C393D7CFBD6A}"/>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l="59451" t="49847" r="20269"/>
          <a:stretch/>
        </p:blipFill>
        <p:spPr>
          <a:xfrm>
            <a:off x="5390925" y="1608931"/>
            <a:ext cx="659675" cy="642045"/>
          </a:xfrm>
          <a:prstGeom prst="rect">
            <a:avLst/>
          </a:prstGeom>
        </p:spPr>
      </p:pic>
      <p:pic>
        <p:nvPicPr>
          <p:cNvPr id="42" name="Picture 41" descr="A picture containing room&#10;&#10;Description automatically generated">
            <a:extLst>
              <a:ext uri="{FF2B5EF4-FFF2-40B4-BE49-F238E27FC236}">
                <a16:creationId xmlns:a16="http://schemas.microsoft.com/office/drawing/2014/main" id="{E2A79DE6-EA5A-D945-9249-07430F334227}"/>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l="59065" t="-821" r="20655" b="50668"/>
          <a:stretch/>
        </p:blipFill>
        <p:spPr>
          <a:xfrm>
            <a:off x="5402368" y="4028966"/>
            <a:ext cx="659675" cy="642045"/>
          </a:xfrm>
          <a:prstGeom prst="rect">
            <a:avLst/>
          </a:prstGeom>
        </p:spPr>
      </p:pic>
    </p:spTree>
    <p:extLst>
      <p:ext uri="{BB962C8B-B14F-4D97-AF65-F5344CB8AC3E}">
        <p14:creationId xmlns:p14="http://schemas.microsoft.com/office/powerpoint/2010/main" val="1790532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938E-AC6F-44CC-9230-EF7B75C1F93C}"/>
              </a:ext>
            </a:extLst>
          </p:cNvPr>
          <p:cNvSpPr>
            <a:spLocks noGrp="1"/>
          </p:cNvSpPr>
          <p:nvPr>
            <p:ph type="title"/>
          </p:nvPr>
        </p:nvSpPr>
        <p:spPr/>
        <p:txBody>
          <a:bodyPr>
            <a:normAutofit/>
          </a:bodyPr>
          <a:lstStyle/>
          <a:p>
            <a:r>
              <a:rPr lang="en-US" sz="2800" dirty="0">
                <a:solidFill>
                  <a:schemeClr val="bg1"/>
                </a:solidFill>
                <a:latin typeface="Arial" panose="020B0604020202020204" pitchFamily="34" charset="0"/>
                <a:cs typeface="Arial" panose="020B0604020202020204" pitchFamily="34" charset="0"/>
              </a:rPr>
              <a:t>Discovering ETP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for your Business </a:t>
            </a:r>
          </a:p>
        </p:txBody>
      </p:sp>
      <p:sp>
        <p:nvSpPr>
          <p:cNvPr id="3" name="Content Placeholder 2">
            <a:extLst>
              <a:ext uri="{FF2B5EF4-FFF2-40B4-BE49-F238E27FC236}">
                <a16:creationId xmlns:a16="http://schemas.microsoft.com/office/drawing/2014/main" id="{A699F349-61BF-46D6-8F55-3C4702CF7CD3}"/>
              </a:ext>
            </a:extLst>
          </p:cNvPr>
          <p:cNvSpPr>
            <a:spLocks noGrp="1"/>
          </p:cNvSpPr>
          <p:nvPr>
            <p:ph idx="1"/>
          </p:nvPr>
        </p:nvSpPr>
        <p:spPr>
          <a:xfrm>
            <a:off x="5248512" y="1032641"/>
            <a:ext cx="6281873" cy="5654973"/>
          </a:xfrm>
        </p:spPr>
        <p:txBody>
          <a:bodyPr>
            <a:normAutofit fontScale="85000" lnSpcReduction="10000"/>
          </a:bodyPr>
          <a:lstStyle/>
          <a:p>
            <a:pPr marL="0" indent="0" algn="l" fontAlgn="base">
              <a:buNone/>
            </a:pPr>
            <a:endParaRPr lang="en-US" b="1" i="0" dirty="0">
              <a:solidFill>
                <a:srgbClr val="333333"/>
              </a:solidFill>
              <a:effectLst/>
              <a:latin typeface="Asap Condensed"/>
            </a:endParaRPr>
          </a:p>
          <a:p>
            <a:pPr marL="0" indent="0" algn="l" fontAlgn="base">
              <a:buNone/>
            </a:pPr>
            <a:endParaRPr lang="en-US" sz="1700" b="0" i="0" dirty="0">
              <a:solidFill>
                <a:srgbClr val="111111"/>
              </a:solidFill>
              <a:effectLst/>
              <a:latin typeface="Arial" panose="020B0604020202020204" pitchFamily="34" charset="0"/>
              <a:cs typeface="Arial" panose="020B0604020202020204" pitchFamily="34" charset="0"/>
            </a:endParaRPr>
          </a:p>
          <a:p>
            <a:pPr marL="0" indent="0" algn="l" fontAlgn="base">
              <a:buNone/>
            </a:pPr>
            <a:r>
              <a:rPr lang="en-US" sz="1700" b="0" i="0" dirty="0">
                <a:solidFill>
                  <a:srgbClr val="111111"/>
                </a:solidFill>
                <a:effectLst/>
                <a:latin typeface="Arial" panose="020B0604020202020204" pitchFamily="34" charset="0"/>
                <a:cs typeface="Arial" panose="020B0604020202020204" pitchFamily="34" charset="0"/>
              </a:rPr>
              <a:t>ETP operates on performance-based contracts. The required performance metrics are:</a:t>
            </a:r>
          </a:p>
          <a:p>
            <a:pPr algn="l" fontAlgn="base">
              <a:buFont typeface="Wingdings" panose="05000000000000000000" pitchFamily="2" charset="2"/>
              <a:buChar char="ü"/>
            </a:pPr>
            <a:r>
              <a:rPr lang="en-US" sz="1700" b="0" i="0" dirty="0">
                <a:solidFill>
                  <a:srgbClr val="111111"/>
                </a:solidFill>
                <a:effectLst/>
                <a:latin typeface="Arial" panose="020B0604020202020204" pitchFamily="34" charset="0"/>
                <a:cs typeface="Arial" panose="020B0604020202020204" pitchFamily="34" charset="0"/>
              </a:rPr>
              <a:t>Trainee’s must complete a minimum of 8 hours of training;</a:t>
            </a:r>
          </a:p>
          <a:p>
            <a:pPr algn="l" fontAlgn="base">
              <a:buFont typeface="Wingdings" panose="05000000000000000000" pitchFamily="2" charset="2"/>
              <a:buChar char="ü"/>
            </a:pPr>
            <a:r>
              <a:rPr lang="en-US" sz="1700" b="0" i="0" dirty="0">
                <a:solidFill>
                  <a:srgbClr val="111111"/>
                </a:solidFill>
                <a:effectLst/>
                <a:latin typeface="Arial" panose="020B0604020202020204" pitchFamily="34" charset="0"/>
                <a:cs typeface="Arial" panose="020B0604020202020204" pitchFamily="34" charset="0"/>
              </a:rPr>
              <a:t>Trainees must be employed full-time;</a:t>
            </a:r>
          </a:p>
          <a:p>
            <a:pPr algn="l" fontAlgn="base">
              <a:buFont typeface="Wingdings" panose="05000000000000000000" pitchFamily="2" charset="2"/>
              <a:buChar char="ü"/>
            </a:pPr>
            <a:r>
              <a:rPr lang="en-US" sz="1700" b="0" i="0" dirty="0">
                <a:solidFill>
                  <a:srgbClr val="111111"/>
                </a:solidFill>
                <a:effectLst/>
                <a:latin typeface="Arial" panose="020B0604020202020204" pitchFamily="34" charset="0"/>
                <a:cs typeface="Arial" panose="020B0604020202020204" pitchFamily="34" charset="0"/>
              </a:rPr>
              <a:t>Trainees must complete a post-training employment-retention period;</a:t>
            </a:r>
          </a:p>
          <a:p>
            <a:pPr algn="l" fontAlgn="base">
              <a:buFont typeface="Wingdings" panose="05000000000000000000" pitchFamily="2" charset="2"/>
              <a:buChar char="ü"/>
            </a:pPr>
            <a:r>
              <a:rPr lang="en-US" sz="1700" b="0" i="0" dirty="0">
                <a:solidFill>
                  <a:srgbClr val="111111"/>
                </a:solidFill>
                <a:effectLst/>
                <a:latin typeface="Arial" panose="020B0604020202020204" pitchFamily="34" charset="0"/>
                <a:cs typeface="Arial" panose="020B0604020202020204" pitchFamily="34" charset="0"/>
              </a:rPr>
              <a:t>Trainees must be paid at least the </a:t>
            </a:r>
            <a:r>
              <a:rPr lang="en-US" sz="1700" b="0" i="0" dirty="0">
                <a:solidFill>
                  <a:srgbClr val="C00000"/>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ETP minimum wage</a:t>
            </a:r>
            <a:r>
              <a:rPr lang="en-US" sz="1700" b="0" i="0" dirty="0">
                <a:solidFill>
                  <a:srgbClr val="111111"/>
                </a:solidFill>
                <a:effectLst/>
                <a:latin typeface="Arial" panose="020B0604020202020204" pitchFamily="34" charset="0"/>
                <a:cs typeface="Arial" panose="020B0604020202020204" pitchFamily="34" charset="0"/>
              </a:rPr>
              <a:t> during retention</a:t>
            </a:r>
          </a:p>
          <a:p>
            <a:pPr marL="0" indent="0" algn="l" fontAlgn="base">
              <a:buNone/>
            </a:pPr>
            <a:endParaRPr lang="en-US" sz="900" b="0" i="0" dirty="0">
              <a:solidFill>
                <a:srgbClr val="111111"/>
              </a:solidFill>
              <a:effectLst/>
              <a:latin typeface="Arial" panose="020B0604020202020204" pitchFamily="34" charset="0"/>
              <a:cs typeface="Arial" panose="020B0604020202020204" pitchFamily="34" charset="0"/>
            </a:endParaRPr>
          </a:p>
          <a:p>
            <a:pPr marL="577850" marR="564515" indent="-285750">
              <a:lnSpc>
                <a:spcPct val="126000"/>
              </a:lnSpc>
              <a:spcBef>
                <a:spcPts val="5"/>
              </a:spcBef>
              <a:buFont typeface="Wingdings" panose="05000000000000000000" pitchFamily="2" charset="2"/>
              <a:buChar char="Ø"/>
            </a:pPr>
            <a:r>
              <a:rPr lang="en-US" sz="1700" dirty="0">
                <a:solidFill>
                  <a:srgbClr val="231F20"/>
                </a:solidFill>
                <a:effectLst/>
                <a:latin typeface="Arial" panose="020B0604020202020204" pitchFamily="34" charset="0"/>
                <a:ea typeface="Georgia" panose="02040502050405020303" pitchFamily="18" charset="0"/>
                <a:cs typeface="Arial" panose="020B0604020202020204" pitchFamily="34" charset="0"/>
              </a:rPr>
              <a:t>*Employer-paid health benefits (medical, dental, vision) of up to $2.50 per hour may be included, if received by the employee, with</a:t>
            </a:r>
            <a:r>
              <a:rPr lang="en-US" sz="1700" spc="20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700" dirty="0">
                <a:solidFill>
                  <a:srgbClr val="231F20"/>
                </a:solidFill>
                <a:effectLst/>
                <a:latin typeface="Arial" panose="020B0604020202020204" pitchFamily="34" charset="0"/>
                <a:ea typeface="Georgia" panose="02040502050405020303" pitchFamily="18" charset="0"/>
                <a:cs typeface="Arial" panose="020B0604020202020204" pitchFamily="34" charset="0"/>
              </a:rPr>
              <a:t>the trainee’s hourly wage to arrive at the ETP minimum hourly rate of $24.72 for Alameda, Marin, San Mateo, Santa Clara and San</a:t>
            </a:r>
            <a:r>
              <a:rPr lang="en-US" sz="1700" spc="20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700" dirty="0">
                <a:solidFill>
                  <a:srgbClr val="231F20"/>
                </a:solidFill>
                <a:effectLst/>
                <a:latin typeface="Arial" panose="020B0604020202020204" pitchFamily="34" charset="0"/>
                <a:ea typeface="Georgia" panose="02040502050405020303" pitchFamily="18" charset="0"/>
                <a:cs typeface="Arial" panose="020B0604020202020204" pitchFamily="34" charset="0"/>
              </a:rPr>
              <a:t>Francisco Counties; $23.59 for Contra Costa County; $22.66 for Los Angeles County; $22.66 for Orange County; $22.66 for San</a:t>
            </a:r>
            <a:r>
              <a:rPr lang="en-US" sz="1700" spc="20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700" dirty="0">
                <a:solidFill>
                  <a:srgbClr val="231F20"/>
                </a:solidFill>
                <a:effectLst/>
                <a:latin typeface="Arial" panose="020B0604020202020204" pitchFamily="34" charset="0"/>
                <a:ea typeface="Georgia" panose="02040502050405020303" pitchFamily="18" charset="0"/>
                <a:cs typeface="Arial" panose="020B0604020202020204" pitchFamily="34" charset="0"/>
              </a:rPr>
              <a:t>Diego County; and $22.66 for all other counties.</a:t>
            </a:r>
            <a:endParaRPr lang="en-US" sz="1700" dirty="0">
              <a:effectLst/>
              <a:latin typeface="Arial" panose="020B0604020202020204" pitchFamily="34" charset="0"/>
              <a:ea typeface="Georgia" panose="02040502050405020303" pitchFamily="18" charset="0"/>
              <a:cs typeface="Arial" panose="020B0604020202020204" pitchFamily="34" charset="0"/>
            </a:endParaRPr>
          </a:p>
          <a:p>
            <a:pPr marL="292100" marR="564515" indent="0">
              <a:lnSpc>
                <a:spcPct val="126000"/>
              </a:lnSpc>
              <a:spcBef>
                <a:spcPts val="5"/>
              </a:spcBef>
              <a:spcAft>
                <a:spcPts val="0"/>
              </a:spcAft>
              <a:buNone/>
            </a:pPr>
            <a:endParaRPr lang="en-US" sz="1800" dirty="0">
              <a:effectLst/>
              <a:latin typeface="Georgia" panose="02040502050405020303" pitchFamily="18" charset="0"/>
              <a:ea typeface="Georgia" panose="02040502050405020303" pitchFamily="18" charset="0"/>
              <a:cs typeface="Georgia" panose="02040502050405020303" pitchFamily="18" charset="0"/>
            </a:endParaRPr>
          </a:p>
          <a:p>
            <a:pPr marL="0" marR="0">
              <a:spcBef>
                <a:spcPts val="0"/>
              </a:spcBef>
              <a:spcAft>
                <a:spcPts val="0"/>
              </a:spcAft>
            </a:pPr>
            <a:endParaRPr lang="en-US" sz="1800" dirty="0">
              <a:effectLst/>
              <a:latin typeface="Georgia" panose="02040502050405020303" pitchFamily="18" charset="0"/>
              <a:ea typeface="Georgia" panose="02040502050405020303" pitchFamily="18" charset="0"/>
              <a:cs typeface="Georgia" panose="02040502050405020303" pitchFamily="18" charset="0"/>
            </a:endParaRPr>
          </a:p>
          <a:p>
            <a:pPr marL="0" indent="0">
              <a:buNone/>
            </a:pPr>
            <a:endParaRPr lang="en-US" sz="2000" dirty="0">
              <a:latin typeface="Helvetica Light" panose="020B0403020202020204"/>
            </a:endParaRPr>
          </a:p>
          <a:p>
            <a:pPr marL="0" indent="0">
              <a:buNone/>
            </a:pPr>
            <a:endParaRPr lang="en-US" sz="2000" dirty="0">
              <a:latin typeface="Helvetica Light" panose="020B0403020202020204"/>
            </a:endParaRPr>
          </a:p>
          <a:p>
            <a:endParaRPr lang="en-US" dirty="0"/>
          </a:p>
        </p:txBody>
      </p:sp>
      <p:pic>
        <p:nvPicPr>
          <p:cNvPr id="5" name="Picture 4" descr="A picture containing drawing, mug&#10;&#10;Description automatically generated">
            <a:extLst>
              <a:ext uri="{FF2B5EF4-FFF2-40B4-BE49-F238E27FC236}">
                <a16:creationId xmlns:a16="http://schemas.microsoft.com/office/drawing/2014/main" id="{73A59563-B67E-4CE7-A50B-1A1389AB2E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973" y="6230414"/>
            <a:ext cx="1873623" cy="457200"/>
          </a:xfrm>
          <a:prstGeom prst="rect">
            <a:avLst/>
          </a:prstGeom>
        </p:spPr>
      </p:pic>
    </p:spTree>
    <p:extLst>
      <p:ext uri="{BB962C8B-B14F-4D97-AF65-F5344CB8AC3E}">
        <p14:creationId xmlns:p14="http://schemas.microsoft.com/office/powerpoint/2010/main" val="4054416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938E-AC6F-44CC-9230-EF7B75C1F93C}"/>
              </a:ext>
            </a:extLst>
          </p:cNvPr>
          <p:cNvSpPr>
            <a:spLocks noGrp="1"/>
          </p:cNvSpPr>
          <p:nvPr>
            <p:ph type="title"/>
          </p:nvPr>
        </p:nvSpPr>
        <p:spPr/>
        <p:txBody>
          <a:bodyPr>
            <a:normAutofit/>
          </a:bodyPr>
          <a:lstStyle/>
          <a:p>
            <a:r>
              <a:rPr lang="en-US" sz="2800" dirty="0">
                <a:solidFill>
                  <a:schemeClr val="bg1"/>
                </a:solidFill>
                <a:latin typeface="Arial" panose="020B0604020202020204" pitchFamily="34" charset="0"/>
                <a:cs typeface="Arial" panose="020B0604020202020204" pitchFamily="34" charset="0"/>
              </a:rPr>
              <a:t>Discovering ETP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for your Business </a:t>
            </a:r>
          </a:p>
        </p:txBody>
      </p:sp>
      <p:sp>
        <p:nvSpPr>
          <p:cNvPr id="3" name="Content Placeholder 2">
            <a:extLst>
              <a:ext uri="{FF2B5EF4-FFF2-40B4-BE49-F238E27FC236}">
                <a16:creationId xmlns:a16="http://schemas.microsoft.com/office/drawing/2014/main" id="{A699F349-61BF-46D6-8F55-3C4702CF7CD3}"/>
              </a:ext>
            </a:extLst>
          </p:cNvPr>
          <p:cNvSpPr>
            <a:spLocks noGrp="1"/>
          </p:cNvSpPr>
          <p:nvPr>
            <p:ph idx="1"/>
          </p:nvPr>
        </p:nvSpPr>
        <p:spPr>
          <a:xfrm>
            <a:off x="5248512" y="1032641"/>
            <a:ext cx="6281873" cy="5825359"/>
          </a:xfrm>
        </p:spPr>
        <p:txBody>
          <a:bodyPr>
            <a:normAutofit/>
          </a:bodyPr>
          <a:lstStyle/>
          <a:p>
            <a:pPr marL="0" indent="0" algn="l" fontAlgn="base">
              <a:buNone/>
            </a:pPr>
            <a:endParaRPr lang="en-US" b="1" i="0" dirty="0">
              <a:solidFill>
                <a:srgbClr val="333333"/>
              </a:solidFill>
              <a:effectLst/>
              <a:latin typeface="Asap Condensed"/>
            </a:endParaRPr>
          </a:p>
          <a:p>
            <a:pPr marL="0" indent="0" algn="l" fontAlgn="base">
              <a:buNone/>
            </a:pPr>
            <a:r>
              <a:rPr lang="en-US" sz="1600" b="0" i="0" dirty="0">
                <a:solidFill>
                  <a:srgbClr val="111111"/>
                </a:solidFill>
                <a:effectLst/>
                <a:latin typeface="Arial" panose="020B0604020202020204" pitchFamily="34" charset="0"/>
                <a:cs typeface="Arial" panose="020B0604020202020204" pitchFamily="34" charset="0"/>
              </a:rPr>
              <a:t>Managers and supervisors can participate in ETP funded training with the following exceptions:</a:t>
            </a:r>
          </a:p>
          <a:p>
            <a:pPr algn="l" fontAlgn="base">
              <a:buFont typeface="Wingdings" panose="05000000000000000000" pitchFamily="2" charset="2"/>
              <a:buChar char="Ø"/>
            </a:pPr>
            <a:r>
              <a:rPr lang="en-US" sz="1600" b="0" i="0" dirty="0">
                <a:solidFill>
                  <a:srgbClr val="111111"/>
                </a:solidFill>
                <a:effectLst/>
                <a:latin typeface="Arial" panose="020B0604020202020204" pitchFamily="34" charset="0"/>
                <a:cs typeface="Arial" panose="020B0604020202020204" pitchFamily="34" charset="0"/>
              </a:rPr>
              <a:t>Limited to 20% or less of the training population</a:t>
            </a:r>
          </a:p>
          <a:p>
            <a:pPr algn="l" fontAlgn="base">
              <a:buFont typeface="Wingdings" panose="05000000000000000000" pitchFamily="2" charset="2"/>
              <a:buChar char="Ø"/>
            </a:pPr>
            <a:r>
              <a:rPr lang="en-US" sz="1600" b="0" i="0" dirty="0">
                <a:solidFill>
                  <a:srgbClr val="111111"/>
                </a:solidFill>
                <a:effectLst/>
                <a:latin typeface="Arial" panose="020B0604020202020204" pitchFamily="34" charset="0"/>
                <a:cs typeface="Arial" panose="020B0604020202020204" pitchFamily="34" charset="0"/>
              </a:rPr>
              <a:t>Cannot include policy-making (level) employees (top level executives may be included in Small Business projects only)</a:t>
            </a:r>
          </a:p>
          <a:p>
            <a:pPr algn="l" fontAlgn="base">
              <a:buFont typeface="Wingdings" panose="05000000000000000000" pitchFamily="2" charset="2"/>
              <a:buChar char="Ø"/>
            </a:pPr>
            <a:r>
              <a:rPr lang="en-US" sz="1600" b="0" i="0" dirty="0">
                <a:solidFill>
                  <a:srgbClr val="111111"/>
                </a:solidFill>
                <a:effectLst/>
                <a:latin typeface="Arial" panose="020B0604020202020204" pitchFamily="34" charset="0"/>
                <a:cs typeface="Arial" panose="020B0604020202020204" pitchFamily="34" charset="0"/>
              </a:rPr>
              <a:t>Can only include Frontline managers/supervisors if funded under the Special Employment Training (SET) Program</a:t>
            </a:r>
          </a:p>
          <a:p>
            <a:pPr marL="0" indent="0" algn="l" fontAlgn="base">
              <a:buNone/>
            </a:pPr>
            <a:r>
              <a:rPr lang="en-US" sz="1600" b="0" i="0" dirty="0">
                <a:solidFill>
                  <a:srgbClr val="111111"/>
                </a:solidFill>
                <a:effectLst/>
                <a:latin typeface="Arial" panose="020B0604020202020204" pitchFamily="34" charset="0"/>
                <a:cs typeface="Arial" panose="020B0604020202020204" pitchFamily="34" charset="0"/>
              </a:rPr>
              <a:t>If your organization does not have sufficient staff to develop and administer an ETP training project, you may consider waiting to submit an application until your organization has the staff and resources  - - or </a:t>
            </a:r>
            <a:r>
              <a:rPr lang="en-US" sz="1600" b="1" i="1" u="sng" dirty="0">
                <a:solidFill>
                  <a:srgbClr val="111111"/>
                </a:solidFill>
                <a:effectLst/>
                <a:latin typeface="Arial" panose="020B0604020202020204" pitchFamily="34" charset="0"/>
                <a:cs typeface="Arial" panose="020B0604020202020204" pitchFamily="34" charset="0"/>
              </a:rPr>
              <a:t>utilize the services of a </a:t>
            </a:r>
            <a:r>
              <a:rPr lang="en-US" sz="1600" b="1" i="1" u="sng" dirty="0">
                <a:solidFill>
                  <a:srgbClr val="111111"/>
                </a:solidFill>
                <a:latin typeface="Arial" panose="020B0604020202020204" pitchFamily="34" charset="0"/>
                <a:cs typeface="Arial" panose="020B0604020202020204" pitchFamily="34" charset="0"/>
              </a:rPr>
              <a:t>multi-employer contractor in the areas in which you need to train.  An example in production and manufacturing is Manex.  </a:t>
            </a:r>
            <a:endParaRPr lang="en-US" sz="1600" b="1" i="1" u="sng" dirty="0">
              <a:solidFill>
                <a:srgbClr val="111111"/>
              </a:solidFill>
              <a:effectLst/>
              <a:latin typeface="Arial" panose="020B0604020202020204" pitchFamily="34" charset="0"/>
              <a:cs typeface="Arial" panose="020B0604020202020204" pitchFamily="34" charset="0"/>
            </a:endParaRPr>
          </a:p>
          <a:p>
            <a:pPr marL="0" marR="0" indent="0">
              <a:spcBef>
                <a:spcPts val="0"/>
              </a:spcBef>
              <a:spcAft>
                <a:spcPts val="0"/>
              </a:spcAft>
              <a:buNone/>
            </a:pPr>
            <a:endParaRPr lang="en-US" sz="1800" dirty="0">
              <a:effectLst/>
              <a:latin typeface="Georgia" panose="02040502050405020303" pitchFamily="18" charset="0"/>
              <a:ea typeface="Georgia" panose="02040502050405020303" pitchFamily="18" charset="0"/>
              <a:cs typeface="Georgia" panose="02040502050405020303" pitchFamily="18" charset="0"/>
            </a:endParaRPr>
          </a:p>
          <a:p>
            <a:pPr marL="0" indent="0">
              <a:buNone/>
            </a:pPr>
            <a:endParaRPr lang="en-US" sz="2000" dirty="0">
              <a:latin typeface="Helvetica Light" panose="020B0403020202020204"/>
            </a:endParaRPr>
          </a:p>
          <a:p>
            <a:pPr marL="0" indent="0">
              <a:buNone/>
            </a:pPr>
            <a:endParaRPr lang="en-US" sz="2000" dirty="0">
              <a:latin typeface="Helvetica Light" panose="020B0403020202020204"/>
            </a:endParaRPr>
          </a:p>
          <a:p>
            <a:endParaRPr lang="en-US" dirty="0"/>
          </a:p>
        </p:txBody>
      </p:sp>
      <p:pic>
        <p:nvPicPr>
          <p:cNvPr id="5" name="Picture 4" descr="A picture containing drawing, mug&#10;&#10;Description automatically generated">
            <a:extLst>
              <a:ext uri="{FF2B5EF4-FFF2-40B4-BE49-F238E27FC236}">
                <a16:creationId xmlns:a16="http://schemas.microsoft.com/office/drawing/2014/main" id="{73A59563-B67E-4CE7-A50B-1A1389AB2E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973" y="6230414"/>
            <a:ext cx="1873623" cy="457200"/>
          </a:xfrm>
          <a:prstGeom prst="rect">
            <a:avLst/>
          </a:prstGeom>
        </p:spPr>
      </p:pic>
    </p:spTree>
    <p:extLst>
      <p:ext uri="{BB962C8B-B14F-4D97-AF65-F5344CB8AC3E}">
        <p14:creationId xmlns:p14="http://schemas.microsoft.com/office/powerpoint/2010/main" val="169219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8E4F-4C9F-3243-A2A0-2AA17CC148BD}"/>
              </a:ext>
            </a:extLst>
          </p:cNvPr>
          <p:cNvSpPr>
            <a:spLocks noGrp="1"/>
          </p:cNvSpPr>
          <p:nvPr>
            <p:ph type="title"/>
          </p:nvPr>
        </p:nvSpPr>
        <p:spPr>
          <a:xfrm>
            <a:off x="955675" y="2393890"/>
            <a:ext cx="3500828" cy="2470065"/>
          </a:xfrm>
        </p:spPr>
        <p:txBody>
          <a:bodyPr>
            <a:normAutofit/>
          </a:bodyPr>
          <a:lstStyle/>
          <a:p>
            <a:r>
              <a:rPr lang="en-US" sz="2800" dirty="0">
                <a:latin typeface="Arial" panose="020B0604020202020204" pitchFamily="34" charset="0"/>
                <a:ea typeface="Calibri Light" panose="020F0302020204030204" pitchFamily="34" charset="0"/>
                <a:cs typeface="Arial" panose="020B0604020202020204" pitchFamily="34" charset="0"/>
              </a:rPr>
              <a:t>Multi Employer Contractor handles Admin and Training  </a:t>
            </a:r>
          </a:p>
        </p:txBody>
      </p:sp>
      <p:sp>
        <p:nvSpPr>
          <p:cNvPr id="6" name="Content Placeholder 5">
            <a:extLst>
              <a:ext uri="{FF2B5EF4-FFF2-40B4-BE49-F238E27FC236}">
                <a16:creationId xmlns:a16="http://schemas.microsoft.com/office/drawing/2014/main" id="{3B3F5B85-9BEE-B24F-B894-96DF5777A7DD}"/>
              </a:ext>
            </a:extLst>
          </p:cNvPr>
          <p:cNvSpPr>
            <a:spLocks noGrp="1"/>
          </p:cNvSpPr>
          <p:nvPr>
            <p:ph sz="half" idx="1"/>
          </p:nvPr>
        </p:nvSpPr>
        <p:spPr>
          <a:xfrm>
            <a:off x="5120878" y="625876"/>
            <a:ext cx="6269591" cy="5070074"/>
          </a:xfrm>
        </p:spPr>
        <p:txBody>
          <a:bodyPr>
            <a:noAutofit/>
          </a:bodyPr>
          <a:lstStyle/>
          <a:p>
            <a:pPr marL="342900" marR="629920" lvl="0" indent="-342900">
              <a:lnSpc>
                <a:spcPct val="120000"/>
              </a:lnSpc>
              <a:spcBef>
                <a:spcPts val="0"/>
              </a:spcBef>
              <a:spcAft>
                <a:spcPts val="0"/>
              </a:spcAft>
              <a:buClr>
                <a:srgbClr val="841519"/>
              </a:buClr>
              <a:buSzPts val="1100"/>
              <a:buFont typeface="Georgia" panose="02040502050405020303" pitchFamily="18" charset="0"/>
              <a:buChar char="•"/>
              <a:tabLst>
                <a:tab pos="704215" algn="l"/>
              </a:tabLst>
            </a:pP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Manex will handle all aspects of the ETP application process for your company. This allows you time to stay focused on your own business instead of wasting time learning state funding qualification regulations, application process, and creating proposals.</a:t>
            </a:r>
          </a:p>
          <a:p>
            <a:pPr marL="0" marR="629920" lvl="0" indent="0">
              <a:lnSpc>
                <a:spcPct val="120000"/>
              </a:lnSpc>
              <a:spcBef>
                <a:spcPts val="0"/>
              </a:spcBef>
              <a:spcAft>
                <a:spcPts val="0"/>
              </a:spcAft>
              <a:buClr>
                <a:srgbClr val="841519"/>
              </a:buClr>
              <a:buSzPts val="1100"/>
              <a:buNone/>
              <a:tabLst>
                <a:tab pos="704215" algn="l"/>
              </a:tabLst>
            </a:pPr>
            <a:endParaRPr lang="en-US" sz="800" spc="0" dirty="0">
              <a:effectLst/>
              <a:latin typeface="Arial" panose="020B0604020202020204" pitchFamily="34" charset="0"/>
              <a:ea typeface="Georgia" panose="02040502050405020303" pitchFamily="18" charset="0"/>
              <a:cs typeface="Arial" panose="020B0604020202020204" pitchFamily="34" charset="0"/>
            </a:endParaRPr>
          </a:p>
          <a:p>
            <a:pPr marL="342900" marR="568325" lvl="0" indent="-342900">
              <a:lnSpc>
                <a:spcPct val="120000"/>
              </a:lnSpc>
              <a:spcBef>
                <a:spcPts val="0"/>
              </a:spcBef>
              <a:spcAft>
                <a:spcPts val="0"/>
              </a:spcAft>
              <a:buClr>
                <a:srgbClr val="841519"/>
              </a:buClr>
              <a:buSzPts val="1100"/>
              <a:buFont typeface="Georgia" panose="02040502050405020303" pitchFamily="18" charset="0"/>
              <a:buChar char="•"/>
              <a:tabLst>
                <a:tab pos="704215" algn="l"/>
              </a:tabLst>
            </a:pP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Manex's experienced consultants coach you in developing your training program specific to your business needs while making ETP program choices to maximize funding.</a:t>
            </a:r>
          </a:p>
          <a:p>
            <a:pPr marL="0" marR="568325" lvl="0" indent="0">
              <a:lnSpc>
                <a:spcPct val="120000"/>
              </a:lnSpc>
              <a:spcBef>
                <a:spcPts val="0"/>
              </a:spcBef>
              <a:spcAft>
                <a:spcPts val="0"/>
              </a:spcAft>
              <a:buClr>
                <a:srgbClr val="841519"/>
              </a:buClr>
              <a:buSzPts val="1100"/>
              <a:buNone/>
              <a:tabLst>
                <a:tab pos="704215" algn="l"/>
              </a:tabLst>
            </a:pPr>
            <a:endParaRPr lang="en-US" sz="800" spc="0" dirty="0">
              <a:effectLst/>
              <a:latin typeface="Arial" panose="020B0604020202020204" pitchFamily="34" charset="0"/>
              <a:ea typeface="Georgia" panose="02040502050405020303" pitchFamily="18" charset="0"/>
              <a:cs typeface="Arial" panose="020B0604020202020204" pitchFamily="34" charset="0"/>
            </a:endParaRPr>
          </a:p>
          <a:p>
            <a:pPr marL="342900" marR="0" lvl="0" indent="-342900">
              <a:spcBef>
                <a:spcPts val="0"/>
              </a:spcBef>
              <a:spcAft>
                <a:spcPts val="0"/>
              </a:spcAft>
              <a:buClr>
                <a:srgbClr val="841519"/>
              </a:buClr>
              <a:buSzPts val="1100"/>
              <a:buFont typeface="Georgia" panose="02040502050405020303" pitchFamily="18" charset="0"/>
              <a:buChar char="•"/>
              <a:tabLst>
                <a:tab pos="704215" algn="l"/>
              </a:tabLst>
            </a:pP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Eligibility</a:t>
            </a:r>
            <a:r>
              <a:rPr lang="en-US" sz="1600" spc="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is</a:t>
            </a:r>
            <a:r>
              <a:rPr lang="en-US" sz="1600" spc="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determined</a:t>
            </a:r>
            <a:r>
              <a:rPr lang="en-US" sz="1600" spc="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within</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48</a:t>
            </a:r>
            <a:r>
              <a:rPr lang="en-US" sz="1600" spc="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hours</a:t>
            </a:r>
            <a:r>
              <a:rPr lang="en-US" sz="1600" spc="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with</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a</a:t>
            </a:r>
            <a:r>
              <a:rPr lang="en-US" sz="1600" spc="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simple</a:t>
            </a:r>
            <a:r>
              <a:rPr lang="en-US" sz="1600" spc="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two-page</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application.</a:t>
            </a:r>
          </a:p>
          <a:p>
            <a:pPr marL="0" marR="0" lvl="0" indent="0">
              <a:spcBef>
                <a:spcPts val="0"/>
              </a:spcBef>
              <a:spcAft>
                <a:spcPts val="0"/>
              </a:spcAft>
              <a:buClr>
                <a:srgbClr val="841519"/>
              </a:buClr>
              <a:buSzPts val="1100"/>
              <a:buNone/>
              <a:tabLst>
                <a:tab pos="704215" algn="l"/>
              </a:tabLst>
            </a:pPr>
            <a:endParaRPr lang="en-US" sz="800" spc="0" dirty="0">
              <a:effectLst/>
              <a:latin typeface="Arial" panose="020B0604020202020204" pitchFamily="34" charset="0"/>
              <a:ea typeface="Georgia" panose="02040502050405020303" pitchFamily="18" charset="0"/>
              <a:cs typeface="Arial" panose="020B0604020202020204" pitchFamily="34" charset="0"/>
            </a:endParaRPr>
          </a:p>
          <a:p>
            <a:pPr marL="342900" marR="0" lvl="0" indent="-342900">
              <a:spcBef>
                <a:spcPts val="250"/>
              </a:spcBef>
              <a:spcAft>
                <a:spcPts val="0"/>
              </a:spcAft>
              <a:buClr>
                <a:srgbClr val="841519"/>
              </a:buClr>
              <a:buSzPts val="1100"/>
              <a:buFont typeface="Georgia" panose="02040502050405020303" pitchFamily="18" charset="0"/>
              <a:buChar char="•"/>
              <a:tabLst>
                <a:tab pos="704215" algn="l"/>
              </a:tabLst>
            </a:pP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Employees</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can</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begin</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training</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using</a:t>
            </a:r>
            <a:r>
              <a:rPr lang="en-US" sz="1600" spc="1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ETP</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funds</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within</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0" dirty="0">
                <a:solidFill>
                  <a:srgbClr val="231F20"/>
                </a:solidFill>
                <a:effectLst/>
                <a:latin typeface="Arial" panose="020B0604020202020204" pitchFamily="34" charset="0"/>
                <a:ea typeface="Georgia" panose="02040502050405020303" pitchFamily="18" charset="0"/>
                <a:cs typeface="Arial" panose="020B0604020202020204" pitchFamily="34" charset="0"/>
              </a:rPr>
              <a:t>one</a:t>
            </a:r>
            <a:r>
              <a:rPr lang="en-US" sz="1600" spc="15" dirty="0">
                <a:solidFill>
                  <a:srgbClr val="231F20"/>
                </a:solidFill>
                <a:effectLst/>
                <a:latin typeface="Arial" panose="020B0604020202020204" pitchFamily="34" charset="0"/>
                <a:ea typeface="Georgia" panose="02040502050405020303" pitchFamily="18" charset="0"/>
                <a:cs typeface="Arial" panose="020B0604020202020204" pitchFamily="34" charset="0"/>
              </a:rPr>
              <a:t> </a:t>
            </a: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month.</a:t>
            </a:r>
          </a:p>
          <a:p>
            <a:pPr marL="0" marR="0" lvl="0" indent="0">
              <a:spcBef>
                <a:spcPts val="250"/>
              </a:spcBef>
              <a:spcAft>
                <a:spcPts val="0"/>
              </a:spcAft>
              <a:buClr>
                <a:srgbClr val="841519"/>
              </a:buClr>
              <a:buSzPts val="1100"/>
              <a:buNone/>
              <a:tabLst>
                <a:tab pos="704215" algn="l"/>
              </a:tabLst>
            </a:pPr>
            <a:endParaRPr lang="en-US" sz="800" spc="-10" dirty="0">
              <a:solidFill>
                <a:srgbClr val="231F20"/>
              </a:solidFill>
              <a:effectLst/>
              <a:latin typeface="Arial" panose="020B0604020202020204" pitchFamily="34" charset="0"/>
              <a:ea typeface="Georgia" panose="02040502050405020303" pitchFamily="18" charset="0"/>
              <a:cs typeface="Arial" panose="020B0604020202020204" pitchFamily="34" charset="0"/>
            </a:endParaRPr>
          </a:p>
          <a:p>
            <a:pPr marL="342900" marR="0" lvl="0" indent="-342900">
              <a:spcBef>
                <a:spcPts val="250"/>
              </a:spcBef>
              <a:spcAft>
                <a:spcPts val="0"/>
              </a:spcAft>
              <a:buClr>
                <a:srgbClr val="841519"/>
              </a:buClr>
              <a:buSzPts val="1100"/>
              <a:buFont typeface="Georgia" panose="02040502050405020303" pitchFamily="18" charset="0"/>
              <a:buChar char="•"/>
              <a:tabLst>
                <a:tab pos="704215" algn="l"/>
              </a:tabLst>
            </a:pPr>
            <a:r>
              <a:rPr lang="en-US" sz="1600" spc="-10" dirty="0">
                <a:solidFill>
                  <a:srgbClr val="231F20"/>
                </a:solidFill>
                <a:effectLst/>
                <a:latin typeface="Arial" panose="020B0604020202020204" pitchFamily="34" charset="0"/>
                <a:ea typeface="Georgia" panose="02040502050405020303" pitchFamily="18" charset="0"/>
                <a:cs typeface="Arial" panose="020B0604020202020204" pitchFamily="34" charset="0"/>
              </a:rPr>
              <a:t>Earned rebates take approximately six month</a:t>
            </a:r>
            <a:r>
              <a:rPr lang="en-US" sz="1600" spc="-10" dirty="0">
                <a:solidFill>
                  <a:srgbClr val="231F20"/>
                </a:solidFill>
                <a:latin typeface="Arial" panose="020B0604020202020204" pitchFamily="34" charset="0"/>
                <a:ea typeface="Georgia" panose="02040502050405020303" pitchFamily="18" charset="0"/>
                <a:cs typeface="Arial" panose="020B0604020202020204" pitchFamily="34" charset="0"/>
              </a:rPr>
              <a:t>s to payout.  </a:t>
            </a:r>
            <a:endParaRPr lang="en-US" sz="1600" spc="0" dirty="0">
              <a:effectLst/>
              <a:latin typeface="Arial" panose="020B0604020202020204" pitchFamily="34" charset="0"/>
              <a:ea typeface="Georgia" panose="02040502050405020303" pitchFamily="18" charset="0"/>
              <a:cs typeface="Arial" panose="020B0604020202020204" pitchFamily="34" charset="0"/>
            </a:endParaRPr>
          </a:p>
          <a:p>
            <a:pPr marL="0" indent="0">
              <a:buNone/>
            </a:pPr>
            <a:endParaRPr lang="en-US" sz="2000" dirty="0">
              <a:latin typeface="Helvetica Light" panose="020B0403020202020204" pitchFamily="34" charset="0"/>
            </a:endParaRPr>
          </a:p>
        </p:txBody>
      </p:sp>
      <p:sp>
        <p:nvSpPr>
          <p:cNvPr id="7" name="Content Placeholder 6">
            <a:extLst>
              <a:ext uri="{FF2B5EF4-FFF2-40B4-BE49-F238E27FC236}">
                <a16:creationId xmlns:a16="http://schemas.microsoft.com/office/drawing/2014/main" id="{599B1D98-87A3-2544-A665-242803946A74}"/>
              </a:ext>
            </a:extLst>
          </p:cNvPr>
          <p:cNvSpPr>
            <a:spLocks noGrp="1"/>
          </p:cNvSpPr>
          <p:nvPr>
            <p:ph sz="half" idx="2"/>
          </p:nvPr>
        </p:nvSpPr>
        <p:spPr>
          <a:xfrm>
            <a:off x="5118447" y="495301"/>
            <a:ext cx="6272022" cy="4933950"/>
          </a:xfrm>
        </p:spPr>
        <p:txBody>
          <a:bodyPr>
            <a:normAutofit/>
          </a:bodyPr>
          <a:lstStyle/>
          <a:p>
            <a:pPr marL="0" indent="0">
              <a:buNone/>
            </a:pPr>
            <a:endParaRPr lang="en-US" sz="2000" dirty="0">
              <a:latin typeface="Helvetica Light" panose="020B0403020202020204" pitchFamily="34" charset="0"/>
            </a:endParaRPr>
          </a:p>
          <a:p>
            <a:pPr marL="0" indent="0">
              <a:buNone/>
            </a:pPr>
            <a:endParaRPr lang="en-US" sz="2000" dirty="0">
              <a:latin typeface="Helvetica Light" panose="020B0403020202020204" pitchFamily="34" charset="0"/>
            </a:endParaRPr>
          </a:p>
        </p:txBody>
      </p:sp>
      <p:pic>
        <p:nvPicPr>
          <p:cNvPr id="5" name="Picture 4" descr="A picture containing drawing, mug&#10;&#10;Description automatically generated">
            <a:extLst>
              <a:ext uri="{FF2B5EF4-FFF2-40B4-BE49-F238E27FC236}">
                <a16:creationId xmlns:a16="http://schemas.microsoft.com/office/drawing/2014/main" id="{EB912FEE-08B0-6A4C-8FBF-81334D3860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973" y="6230414"/>
            <a:ext cx="1873623" cy="4572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CF80364-36BD-DC4D-A642-877161CBB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9450" y="6138974"/>
            <a:ext cx="3291840" cy="548640"/>
          </a:xfrm>
          <a:prstGeom prst="rect">
            <a:avLst/>
          </a:prstGeom>
        </p:spPr>
      </p:pic>
    </p:spTree>
    <p:extLst>
      <p:ext uri="{BB962C8B-B14F-4D97-AF65-F5344CB8AC3E}">
        <p14:creationId xmlns:p14="http://schemas.microsoft.com/office/powerpoint/2010/main" val="2865889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E75A5235-4094-1FD7-66C8-D33AE04BF636}"/>
              </a:ext>
            </a:extLst>
          </p:cNvPr>
          <p:cNvPicPr>
            <a:picLocks noChangeAspect="1"/>
          </p:cNvPicPr>
          <p:nvPr/>
        </p:nvPicPr>
        <p:blipFill>
          <a:blip r:embed="rId2"/>
          <a:stretch>
            <a:fillRect/>
          </a:stretch>
        </p:blipFill>
        <p:spPr>
          <a:xfrm rot="16200000">
            <a:off x="2688997" y="106048"/>
            <a:ext cx="6857999" cy="6645899"/>
          </a:xfrm>
          <a:prstGeom prst="rect">
            <a:avLst/>
          </a:prstGeom>
        </p:spPr>
      </p:pic>
    </p:spTree>
    <p:extLst>
      <p:ext uri="{BB962C8B-B14F-4D97-AF65-F5344CB8AC3E}">
        <p14:creationId xmlns:p14="http://schemas.microsoft.com/office/powerpoint/2010/main" val="55510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7BAC-1407-4067-8DFE-ABA016C4776C}"/>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Published Case Studies Utilizing ETP Cost Offsets with Manex   </a:t>
            </a:r>
          </a:p>
        </p:txBody>
      </p:sp>
      <p:sp>
        <p:nvSpPr>
          <p:cNvPr id="3" name="Text Placeholder 2">
            <a:extLst>
              <a:ext uri="{FF2B5EF4-FFF2-40B4-BE49-F238E27FC236}">
                <a16:creationId xmlns:a16="http://schemas.microsoft.com/office/drawing/2014/main" id="{43313555-C2FC-4955-A6E8-60FA0B7EB845}"/>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338297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gazine page with a few wine bottles&#10;&#10;Description automatically generated with medium confidence">
            <a:extLst>
              <a:ext uri="{FF2B5EF4-FFF2-40B4-BE49-F238E27FC236}">
                <a16:creationId xmlns:a16="http://schemas.microsoft.com/office/drawing/2014/main" id="{4004F4C0-A3AB-8F17-1E2A-35FAB21462A3}"/>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396334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10;&#10;Description automatically generated">
            <a:extLst>
              <a:ext uri="{FF2B5EF4-FFF2-40B4-BE49-F238E27FC236}">
                <a16:creationId xmlns:a16="http://schemas.microsoft.com/office/drawing/2014/main" id="{A7F5AB5B-5910-7008-ED48-58AB43DD5E65}"/>
              </a:ext>
            </a:extLst>
          </p:cNvPr>
          <p:cNvPicPr>
            <a:picLocks noChangeAspect="1"/>
          </p:cNvPicPr>
          <p:nvPr/>
        </p:nvPicPr>
        <p:blipFill>
          <a:blip r:embed="rId2"/>
          <a:stretch>
            <a:fillRect/>
          </a:stretch>
        </p:blipFill>
        <p:spPr>
          <a:xfrm>
            <a:off x="3440342" y="0"/>
            <a:ext cx="5311315" cy="6858000"/>
          </a:xfrm>
          <a:prstGeom prst="rect">
            <a:avLst/>
          </a:prstGeom>
        </p:spPr>
      </p:pic>
    </p:spTree>
    <p:extLst>
      <p:ext uri="{BB962C8B-B14F-4D97-AF65-F5344CB8AC3E}">
        <p14:creationId xmlns:p14="http://schemas.microsoft.com/office/powerpoint/2010/main" val="838112726"/>
      </p:ext>
    </p:extLst>
  </p:cSld>
  <p:clrMapOvr>
    <a:masterClrMapping/>
  </p:clrMapOvr>
</p:sld>
</file>

<file path=ppt/theme/theme1.xml><?xml version="1.0" encoding="utf-8"?>
<a:theme xmlns:a="http://schemas.openxmlformats.org/drawingml/2006/main" name="Atlas">
  <a:themeElements>
    <a:clrScheme name="Custom 4">
      <a:dk1>
        <a:srgbClr val="000000"/>
      </a:dk1>
      <a:lt1>
        <a:srgbClr val="FFFFFF"/>
      </a:lt1>
      <a:dk2>
        <a:srgbClr val="454545"/>
      </a:dk2>
      <a:lt2>
        <a:srgbClr val="E0E0E0"/>
      </a:lt2>
      <a:accent1>
        <a:srgbClr val="B213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Atlas">
  <a:themeElements>
    <a:clrScheme name="Custom 5">
      <a:dk1>
        <a:srgbClr val="000000"/>
      </a:dk1>
      <a:lt1>
        <a:srgbClr val="FFFFFF"/>
      </a:lt1>
      <a:dk2>
        <a:srgbClr val="454545"/>
      </a:dk2>
      <a:lt2>
        <a:srgbClr val="E0E0E0"/>
      </a:lt2>
      <a:accent1>
        <a:srgbClr val="9C10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otalTime>2917</TotalTime>
  <Words>513</Words>
  <Application>Microsoft Office PowerPoint</Application>
  <PresentationFormat>Widescreen</PresentationFormat>
  <Paragraphs>51</Paragraphs>
  <Slides>22</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Asap Condensed</vt:lpstr>
      <vt:lpstr>Calibri Light</vt:lpstr>
      <vt:lpstr>Georgia</vt:lpstr>
      <vt:lpstr>Helvetica</vt:lpstr>
      <vt:lpstr>Helvetica Light</vt:lpstr>
      <vt:lpstr>Rockwell</vt:lpstr>
      <vt:lpstr>Wingdings</vt:lpstr>
      <vt:lpstr>Atlas</vt:lpstr>
      <vt:lpstr>Atlas</vt:lpstr>
      <vt:lpstr>PowerPoint Presentation</vt:lpstr>
      <vt:lpstr>Discovering ETP  for your Business </vt:lpstr>
      <vt:lpstr>Discovering ETP  for your Business </vt:lpstr>
      <vt:lpstr>Discovering ETP  for your Business </vt:lpstr>
      <vt:lpstr>Multi Employer Contractor handles Admin and Training  </vt:lpstr>
      <vt:lpstr>PowerPoint Presentation</vt:lpstr>
      <vt:lpstr>Published Case Studies Utilizing ETP Cost Offsets with Manex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  Russell</dc:creator>
  <cp:lastModifiedBy>Jerry Sypkens</cp:lastModifiedBy>
  <cp:revision>78</cp:revision>
  <cp:lastPrinted>2023-02-07T19:57:52Z</cp:lastPrinted>
  <dcterms:created xsi:type="dcterms:W3CDTF">2020-01-31T21:35:45Z</dcterms:created>
  <dcterms:modified xsi:type="dcterms:W3CDTF">2024-02-29T23:18:17Z</dcterms:modified>
</cp:coreProperties>
</file>