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268" r:id="rId6"/>
    <p:sldId id="263" r:id="rId7"/>
    <p:sldId id="264" r:id="rId8"/>
    <p:sldId id="284" r:id="rId9"/>
    <p:sldId id="265" r:id="rId10"/>
    <p:sldId id="282" r:id="rId11"/>
    <p:sldId id="266" r:id="rId12"/>
    <p:sldId id="269" r:id="rId13"/>
    <p:sldId id="257" r:id="rId14"/>
    <p:sldId id="288" r:id="rId15"/>
    <p:sldId id="270" r:id="rId16"/>
    <p:sldId id="258" r:id="rId17"/>
    <p:sldId id="267" r:id="rId18"/>
    <p:sldId id="285" r:id="rId19"/>
    <p:sldId id="286" r:id="rId20"/>
    <p:sldId id="287" r:id="rId21"/>
    <p:sldId id="272" r:id="rId22"/>
    <p:sldId id="271" r:id="rId23"/>
    <p:sldId id="273" r:id="rId24"/>
    <p:sldId id="274" r:id="rId25"/>
    <p:sldId id="275" r:id="rId26"/>
    <p:sldId id="276" r:id="rId27"/>
    <p:sldId id="293" r:id="rId28"/>
    <p:sldId id="283" r:id="rId29"/>
    <p:sldId id="290" r:id="rId30"/>
    <p:sldId id="292" r:id="rId31"/>
    <p:sldId id="291" r:id="rId32"/>
    <p:sldId id="289" r:id="rId33"/>
    <p:sldId id="281" r:id="rId34"/>
    <p:sldId id="278" r:id="rId35"/>
    <p:sldId id="279" r:id="rId36"/>
    <p:sldId id="280" r:id="rId37"/>
    <p:sldId id="294" r:id="rId38"/>
    <p:sldId id="295" r:id="rId39"/>
    <p:sldId id="297" r:id="rId40"/>
    <p:sldId id="277" r:id="rId4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0">
          <p15:clr>
            <a:srgbClr val="A4A3A4"/>
          </p15:clr>
        </p15:guide>
        <p15:guide id="2" pos="5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94884" autoAdjust="0"/>
  </p:normalViewPr>
  <p:slideViewPr>
    <p:cSldViewPr>
      <p:cViewPr varScale="1">
        <p:scale>
          <a:sx n="123" d="100"/>
          <a:sy n="123" d="100"/>
        </p:scale>
        <p:origin x="228" y="108"/>
      </p:cViewPr>
      <p:guideLst>
        <p:guide orient="horz" pos="960"/>
        <p:guide pos="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Sypkens" userId="50b5d4a2-da21-4ddc-9fa6-3b69f0ed7855" providerId="ADAL" clId="{FB1EA989-D050-4B8A-9BFA-F5B19A7F1E5E}"/>
    <pc:docChg chg="custSel modSld">
      <pc:chgData name="Jerry Sypkens" userId="50b5d4a2-da21-4ddc-9fa6-3b69f0ed7855" providerId="ADAL" clId="{FB1EA989-D050-4B8A-9BFA-F5B19A7F1E5E}" dt="2024-02-29T23:31:35.786" v="1" actId="478"/>
      <pc:docMkLst>
        <pc:docMk/>
      </pc:docMkLst>
      <pc:sldChg chg="delSp mod">
        <pc:chgData name="Jerry Sypkens" userId="50b5d4a2-da21-4ddc-9fa6-3b69f0ed7855" providerId="ADAL" clId="{FB1EA989-D050-4B8A-9BFA-F5B19A7F1E5E}" dt="2024-02-29T23:31:35.786" v="1" actId="478"/>
        <pc:sldMkLst>
          <pc:docMk/>
          <pc:sldMk cId="3281839508" sldId="284"/>
        </pc:sldMkLst>
        <pc:picChg chg="del">
          <ac:chgData name="Jerry Sypkens" userId="50b5d4a2-da21-4ddc-9fa6-3b69f0ed7855" providerId="ADAL" clId="{FB1EA989-D050-4B8A-9BFA-F5B19A7F1E5E}" dt="2024-02-29T23:31:35.786" v="1" actId="478"/>
          <ac:picMkLst>
            <pc:docMk/>
            <pc:sldMk cId="3281839508" sldId="284"/>
            <ac:picMk id="9" creationId="{FB2F6B86-C330-3962-3985-47E5E24EFCAF}"/>
          </ac:picMkLst>
        </pc:picChg>
        <pc:picChg chg="del">
          <ac:chgData name="Jerry Sypkens" userId="50b5d4a2-da21-4ddc-9fa6-3b69f0ed7855" providerId="ADAL" clId="{FB1EA989-D050-4B8A-9BFA-F5B19A7F1E5E}" dt="2024-02-29T23:31:35.310" v="0" actId="478"/>
          <ac:picMkLst>
            <pc:docMk/>
            <pc:sldMk cId="3281839508" sldId="284"/>
            <ac:picMk id="13" creationId="{F1443888-E7A1-51C1-6F87-31B4E4F212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AF6F2-72A8-AF47-A538-A20F1072C3B3}" type="datetimeFigureOut">
              <a:rPr lang="es-ES_tradnl" smtClean="0"/>
              <a:t>29/02/2024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50CFC-4B65-B44B-82AE-2BEF83C52BC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125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50CFC-4B65-B44B-82AE-2BEF83C52BC9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7097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50CFC-4B65-B44B-82AE-2BEF83C52BC9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4694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A4B403-5D5D-4478-3159-A68D821B3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1AD5B5-C943-F6E8-4F49-E3E505EE0A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6499AD-9FDA-3844-AA54-E1AA57CEE7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4422-BF8C-434D-9249-F80036B3C5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8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2C28AD-1AB4-E496-04EB-0639E748B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DB324-B12B-A517-D3CB-D7000829FE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8CE8AF-5CA0-CA84-E7EA-4B80357615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252F2-8459-0643-A26F-695A745962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8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5FED3F-29E4-7500-5A31-DF62816925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2C034D-ABE2-2091-83DE-7E9D3BE2D2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A15607-8A4C-52B4-8DF3-3EF4F1295D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2889A-5343-A749-B3AF-5DAC8BFA7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0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8223F0-5D14-B573-9509-6B07624381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9C1C37-04CC-5EEF-BBCE-CB2ECA56B0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00C579-CCE9-ECD2-128C-651350C8EE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635F3-F165-234A-974C-86B0D83BB4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7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66A864-DC99-E352-50C5-8740C8036E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2064DA-C0D2-594C-38F3-C91A1602B4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9BCA5E-D2BE-49CE-57F8-60E22E351B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97E56-56F2-524F-98FE-85CE30B72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88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C6AB00-4C53-B0B6-E80E-E4699BEF8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08E057-802B-21DA-8276-9AC0399C9F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7FF6E0-FC08-FC15-7B8D-9D63B9D77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03A9D-9A75-1342-B869-9154C24865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0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3EA1C9-1D62-0BD2-637E-F01C45A972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E913BE-1EDB-2DDA-6EAB-E3D88F27A6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17996B4-C5C9-5394-E7AA-CA24EBC05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CD431-9F29-B745-8B8C-3BE6EDC63E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3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3AA98A-3271-9908-DB3E-145355ED88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8A95C25-E14D-6F66-D527-9789264446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6F5A35-B5E9-E300-37C8-AC3F41C21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9AF94-2920-C54C-8A42-77090F533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1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8C663D6-46A6-9789-B60B-4DEA2168E6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7236F0-6CFE-5CC9-04B5-564029A417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81940C-978B-C7DE-583A-977AA6E55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A2235-9E3D-4A46-B093-7AC3CBF500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6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AA7A5-437A-27EC-CA36-A199E9980B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E427DD-DC0A-EC96-74A6-78DB7A2B97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78CA3D-AE4E-8E4D-0C32-2284AC93F1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6B431-A7AC-4440-951F-60882532D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1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0F156F-CBC8-A9DC-B1B7-97EF42E65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40197-3AEE-FCAC-4972-935EC3B81E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07CC49-9EAA-1B6C-D52C-CC833CDECF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8BA5B-B95B-2744-AF2A-C93E98A1D2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33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A649FC6-F2C5-EE3F-2A2D-81034DD860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9C23F3-5EAC-64AE-5DA2-17A4B4D2B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71F36AB-66E6-8821-134D-C63CB39B7F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ED60C9-B198-83FB-422E-065916427B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6257F1C-61E2-D160-78DD-7C2324DC11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DC2CF1A-5679-C64C-9203-C639AFBF8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>
            <a:extLst>
              <a:ext uri="{FF2B5EF4-FFF2-40B4-BE49-F238E27FC236}">
                <a16:creationId xmlns:a16="http://schemas.microsoft.com/office/drawing/2014/main" id="{F1B1F045-9BFF-BA73-0995-2B96A9A9D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895600"/>
            <a:ext cx="86106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s-ES_tradn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Automatización de la fermentación</a:t>
            </a:r>
          </a:p>
        </p:txBody>
      </p:sp>
      <p:sp>
        <p:nvSpPr>
          <p:cNvPr id="2051" name="Rectangle 5">
            <a:extLst>
              <a:ext uri="{FF2B5EF4-FFF2-40B4-BE49-F238E27FC236}">
                <a16:creationId xmlns:a16="http://schemas.microsoft.com/office/drawing/2014/main" id="{EE865F37-5B6B-4653-4F2F-6357A9F56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657600"/>
            <a:ext cx="6019800" cy="76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52" name="Text Box 6">
            <a:extLst>
              <a:ext uri="{FF2B5EF4-FFF2-40B4-BE49-F238E27FC236}">
                <a16:creationId xmlns:a16="http://schemas.microsoft.com/office/drawing/2014/main" id="{83509054-29F6-FDAC-50AF-038E93D21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810000"/>
            <a:ext cx="5029200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Leticia Chacón Rodríguez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Universidad de California, Davis</a:t>
            </a:r>
          </a:p>
        </p:txBody>
      </p:sp>
      <p:pic>
        <p:nvPicPr>
          <p:cNvPr id="2" name="Picture 8" descr="Site Logo">
            <a:extLst>
              <a:ext uri="{FF2B5EF4-FFF2-40B4-BE49-F238E27FC236}">
                <a16:creationId xmlns:a16="http://schemas.microsoft.com/office/drawing/2014/main" id="{088164C8-D4C0-C778-51DB-41BBDC0B7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05400"/>
            <a:ext cx="35877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3B9E60-6DDE-C645-585C-C070C7FD6DDC}"/>
              </a:ext>
            </a:extLst>
          </p:cNvPr>
          <p:cNvSpPr txBox="1"/>
          <p:nvPr/>
        </p:nvSpPr>
        <p:spPr>
          <a:xfrm>
            <a:off x="7918452" y="5029200"/>
            <a:ext cx="327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LCHACONR@UCDAVIS.EDU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D134FEF9-39D3-BC6B-5B4D-E89DF728C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23" y="1143000"/>
            <a:ext cx="11366938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Modelo Matemático de Boulton de la Fermentación</a:t>
            </a:r>
            <a:endParaRPr lang="es-ES_trad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0CD5BBA8-BA92-EE08-DB01-57A269A5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47" y="2073039"/>
            <a:ext cx="5031828" cy="3508653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Sirve para predecir el consumo de azúcar durante la fermentación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necesita: 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Grados Brix 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Temperatura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Masa del inóculo de levadura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endParaRPr lang="es-ES_tradnl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D46906E0-85F0-D6B3-45C6-7E61E2C99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227" y="2073039"/>
            <a:ext cx="6194534" cy="353943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Requiere estimación de: 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Contenido de nitrógeno  inicial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Constante de inhibición de la levadura por el alcohol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Tiempo de retardo de la fermentación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Constante de viabilidad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Tasa de mantenimiento especifico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endParaRPr lang="es-ES_tradn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AC73FF-784A-1A09-D196-EF348BCD03CE}"/>
              </a:ext>
            </a:extLst>
          </p:cNvPr>
          <p:cNvSpPr txBox="1"/>
          <p:nvPr/>
        </p:nvSpPr>
        <p:spPr>
          <a:xfrm>
            <a:off x="685800" y="5852262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Boulton, R. (1980). The prediction of fermentation behavior by a kinetic model. American Journal of Enology and Viticulture, 31 (1), 40-45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8;p21">
            <a:extLst>
              <a:ext uri="{FF2B5EF4-FFF2-40B4-BE49-F238E27FC236}">
                <a16:creationId xmlns:a16="http://schemas.microsoft.com/office/drawing/2014/main" id="{3D1A49C7-CF19-6FAC-CE9A-57F3FFB9AAC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5105400" cy="531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D9C969-570F-6D00-F9B2-7032D6805F1E}"/>
              </a:ext>
            </a:extLst>
          </p:cNvPr>
          <p:cNvSpPr txBox="1"/>
          <p:nvPr/>
        </p:nvSpPr>
        <p:spPr>
          <a:xfrm>
            <a:off x="381000" y="19812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El modelo de Boulton establece las siguientes relaciones</a:t>
            </a:r>
          </a:p>
        </p:txBody>
      </p:sp>
    </p:spTree>
    <p:extLst>
      <p:ext uri="{BB962C8B-B14F-4D97-AF65-F5344CB8AC3E}">
        <p14:creationId xmlns:p14="http://schemas.microsoft.com/office/powerpoint/2010/main" val="42845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AC73FF-784A-1A09-D196-EF348BCD03CE}"/>
              </a:ext>
            </a:extLst>
          </p:cNvPr>
          <p:cNvSpPr txBox="1"/>
          <p:nvPr/>
        </p:nvSpPr>
        <p:spPr>
          <a:xfrm>
            <a:off x="6781800" y="3200400"/>
            <a:ext cx="4882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Boulton, R. (1980). The prediction of fermentation behavior by a kinetic model. American Journal of Enology and Viticulture, 31 (1), 40-45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E7C5648-7F1A-A7AD-7DD2-10A2D331D0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20393" r="49021" b="7451"/>
          <a:stretch/>
        </p:blipFill>
        <p:spPr>
          <a:xfrm>
            <a:off x="298175" y="1152526"/>
            <a:ext cx="5874025" cy="56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1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>
            <a:extLst>
              <a:ext uri="{FF2B5EF4-FFF2-40B4-BE49-F238E27FC236}">
                <a16:creationId xmlns:a16="http://schemas.microsoft.com/office/drawing/2014/main" id="{A83C23CC-40B2-1171-727E-D33812030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16050"/>
            <a:ext cx="571500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dirty="0">
                <a:solidFill>
                  <a:schemeClr val="accent3"/>
                </a:solidFill>
              </a:rPr>
              <a:t>Chart Title</a:t>
            </a:r>
            <a:endParaRPr lang="en-US" sz="2800" dirty="0">
              <a:solidFill>
                <a:schemeClr val="accent3"/>
              </a:solidFill>
            </a:endParaRPr>
          </a:p>
        </p:txBody>
      </p:sp>
      <p:pic>
        <p:nvPicPr>
          <p:cNvPr id="6" name="Picture 5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65B8632D-0104-22A4-6411-8275F7AAF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6" t="35592" r="9804" b="43885"/>
          <a:stretch/>
        </p:blipFill>
        <p:spPr>
          <a:xfrm>
            <a:off x="3048000" y="2889651"/>
            <a:ext cx="5981700" cy="1555750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E2B1285A-98F2-78F6-EF2D-B3E9D4CBE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61465"/>
            <a:ext cx="9984828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_trad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Relación la gravedad especifica con respecto al grado Brix del jugo o mosto de uva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C7B3D6-2ACA-1487-64C3-0F8BE73A02BC}"/>
              </a:ext>
            </a:extLst>
          </p:cNvPr>
          <p:cNvSpPr txBox="1"/>
          <p:nvPr/>
        </p:nvSpPr>
        <p:spPr>
          <a:xfrm>
            <a:off x="3276600" y="5161746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Nelson, J., Boulton, R., </a:t>
            </a:r>
            <a:r>
              <a:rPr lang="en-US" sz="1400" dirty="0" err="1"/>
              <a:t>Knoesen</a:t>
            </a:r>
            <a:r>
              <a:rPr lang="en-US" sz="1400" dirty="0"/>
              <a:t>, A. (2022). Automated Density Measurement with Real-Time Predictive Modeling of Wine Fermentations. </a:t>
            </a:r>
            <a:r>
              <a:rPr lang="en-US" sz="1400" i="1" dirty="0"/>
              <a:t>IEEE Transactions on Instrumentation and Measurement</a:t>
            </a:r>
            <a:r>
              <a:rPr lang="en-US" sz="1400" dirty="0"/>
              <a:t>, 71:1-7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D134FEF9-39D3-BC6B-5B4D-E89DF728C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95400"/>
            <a:ext cx="998482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Corrección del grado Brix con respecto a la temperatura</a:t>
            </a:r>
          </a:p>
        </p:txBody>
      </p:sp>
      <p:pic>
        <p:nvPicPr>
          <p:cNvPr id="4" name="Picture 3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A2B71CDA-0721-804A-0C0A-0C2F4A30E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t="35274" r="9805" b="7451"/>
          <a:stretch/>
        </p:blipFill>
        <p:spPr>
          <a:xfrm>
            <a:off x="2057400" y="1905000"/>
            <a:ext cx="8077200" cy="465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235756-2E6D-D722-F2E1-653CDDFC4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19200"/>
            <a:ext cx="8001000" cy="4725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0F0521-DAA3-CD4E-D73D-88905E8E2A3F}"/>
              </a:ext>
            </a:extLst>
          </p:cNvPr>
          <p:cNvSpPr txBox="1"/>
          <p:nvPr/>
        </p:nvSpPr>
        <p:spPr>
          <a:xfrm>
            <a:off x="762000" y="6172200"/>
            <a:ext cx="1021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Nelson, J., Boulton, R., </a:t>
            </a:r>
            <a:r>
              <a:rPr lang="en-US" sz="1400" dirty="0" err="1"/>
              <a:t>Knoesen</a:t>
            </a:r>
            <a:r>
              <a:rPr lang="en-US" sz="1400" dirty="0"/>
              <a:t>, A. (2022). Automated Density Measurement with Real-Time Predictive Modeling of Wine Fermentations. </a:t>
            </a:r>
            <a:r>
              <a:rPr lang="en-US" sz="1400" i="1" dirty="0"/>
              <a:t>IEEE Transactions on Instrumentation and Measurement</a:t>
            </a:r>
            <a:r>
              <a:rPr lang="en-US" sz="1400" dirty="0"/>
              <a:t>, 71:1-7</a:t>
            </a:r>
          </a:p>
        </p:txBody>
      </p:sp>
    </p:spTree>
    <p:extLst>
      <p:ext uri="{BB962C8B-B14F-4D97-AF65-F5344CB8AC3E}">
        <p14:creationId xmlns:p14="http://schemas.microsoft.com/office/powerpoint/2010/main" val="301075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6F4E90C1-0C89-920B-2F8B-285180A2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57"/>
          <a:stretch>
            <a:fillRect/>
          </a:stretch>
        </p:blipFill>
        <p:spPr bwMode="auto">
          <a:xfrm>
            <a:off x="152400" y="1752600"/>
            <a:ext cx="1170667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26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4;p31">
            <a:extLst>
              <a:ext uri="{FF2B5EF4-FFF2-40B4-BE49-F238E27FC236}">
                <a16:creationId xmlns:a16="http://schemas.microsoft.com/office/drawing/2014/main" id="{80FAF576-DA9D-4728-5DC8-9941B3E6692B}"/>
              </a:ext>
            </a:extLst>
          </p:cNvPr>
          <p:cNvSpPr txBox="1">
            <a:spLocks/>
          </p:cNvSpPr>
          <p:nvPr/>
        </p:nvSpPr>
        <p:spPr>
          <a:xfrm>
            <a:off x="762000" y="2209800"/>
            <a:ext cx="5181600" cy="408853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fontAlgn="auto" hangingPunct="1">
              <a:lnSpc>
                <a:spcPct val="115000"/>
              </a:lnSpc>
              <a:buClr>
                <a:schemeClr val="lt1"/>
              </a:buClr>
              <a:buFont typeface="Arial"/>
              <a:buChar char="●"/>
              <a:defRPr/>
            </a:pPr>
            <a:r>
              <a:rPr lang="es-ES_tradnl" sz="2000" kern="0" dirty="0">
                <a:sym typeface="Arial"/>
              </a:rPr>
              <a:t>Curvas individuales de grados Brix (grados Brix)</a:t>
            </a:r>
          </a:p>
          <a:p>
            <a:pPr eaLnBrk="1" fontAlgn="auto" hangingPunct="1">
              <a:lnSpc>
                <a:spcPct val="115000"/>
              </a:lnSpc>
              <a:buClr>
                <a:schemeClr val="lt1"/>
              </a:buClr>
              <a:buFont typeface="Arial"/>
              <a:buChar char="●"/>
              <a:defRPr/>
            </a:pPr>
            <a:endParaRPr lang="es-ES_tradnl" sz="2000" kern="0" dirty="0">
              <a:sym typeface="Arial"/>
            </a:endParaRPr>
          </a:p>
          <a:p>
            <a:pPr eaLnBrk="1" fontAlgn="auto" hangingPunct="1">
              <a:lnSpc>
                <a:spcPct val="115000"/>
              </a:lnSpc>
              <a:buClr>
                <a:schemeClr val="lt1"/>
              </a:buClr>
              <a:buFont typeface="Arial"/>
              <a:buChar char="●"/>
              <a:defRPr/>
            </a:pPr>
            <a:r>
              <a:rPr lang="es-ES_tradnl" sz="2000" kern="0" dirty="0">
                <a:sym typeface="Arial"/>
              </a:rPr>
              <a:t>Sumatoria de la primera derivada de las curvas de grado Brix, escalada a la liberación de calor estequiométrica. (kJ/</a:t>
            </a:r>
            <a:r>
              <a:rPr lang="es-ES_tradnl" sz="2000" kern="0" dirty="0" err="1">
                <a:sym typeface="Arial"/>
              </a:rPr>
              <a:t>day</a:t>
            </a:r>
            <a:r>
              <a:rPr lang="es-ES_tradnl" sz="2000" kern="0" dirty="0">
                <a:sym typeface="Arial"/>
              </a:rPr>
              <a:t>)</a:t>
            </a:r>
          </a:p>
          <a:p>
            <a:pPr marL="761981" lvl="1" indent="0">
              <a:lnSpc>
                <a:spcPct val="115000"/>
              </a:lnSpc>
              <a:buClr>
                <a:schemeClr val="lt1"/>
              </a:buClr>
              <a:buSzPts val="1800"/>
              <a:buFontTx/>
              <a:buNone/>
              <a:defRPr/>
            </a:pPr>
            <a:endParaRPr lang="es-ES_tradnl" sz="2000" kern="0" dirty="0">
              <a:sym typeface="Arial"/>
            </a:endParaRPr>
          </a:p>
          <a:p>
            <a:pPr eaLnBrk="1" fontAlgn="auto" hangingPunct="1">
              <a:lnSpc>
                <a:spcPct val="115000"/>
              </a:lnSpc>
              <a:buClr>
                <a:schemeClr val="lt1"/>
              </a:buClr>
              <a:buFont typeface="Arial"/>
              <a:buChar char="●"/>
              <a:defRPr/>
            </a:pPr>
            <a:r>
              <a:rPr lang="es-ES_tradnl" sz="2000" kern="0" dirty="0">
                <a:sym typeface="Arial"/>
              </a:rPr>
              <a:t>Integral de la curva roja  (kJ)</a:t>
            </a:r>
          </a:p>
        </p:txBody>
      </p:sp>
      <p:pic>
        <p:nvPicPr>
          <p:cNvPr id="3" name="Google Shape;166;p28">
            <a:extLst>
              <a:ext uri="{FF2B5EF4-FFF2-40B4-BE49-F238E27FC236}">
                <a16:creationId xmlns:a16="http://schemas.microsoft.com/office/drawing/2014/main" id="{A0AD468A-754D-17C6-BD8A-FA20BAF52C0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1" y="1873251"/>
            <a:ext cx="5623983" cy="472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64;p28">
            <a:extLst>
              <a:ext uri="{FF2B5EF4-FFF2-40B4-BE49-F238E27FC236}">
                <a16:creationId xmlns:a16="http://schemas.microsoft.com/office/drawing/2014/main" id="{F6EAA38C-DA50-66E1-BB55-A9C45C36F615}"/>
              </a:ext>
            </a:extLst>
          </p:cNvPr>
          <p:cNvSpPr txBox="1">
            <a:spLocks/>
          </p:cNvSpPr>
          <p:nvPr/>
        </p:nvSpPr>
        <p:spPr>
          <a:xfrm>
            <a:off x="0" y="1359958"/>
            <a:ext cx="11887200" cy="513293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fontAlgn="auto" hangingPunct="1">
              <a:buClr>
                <a:schemeClr val="dk1"/>
              </a:buClr>
              <a:buFont typeface="Arial"/>
              <a:buNone/>
              <a:defRPr/>
            </a:pPr>
            <a:r>
              <a:rPr lang="es-ES_tradnl" sz="3733" kern="0" dirty="0">
                <a:sym typeface="Arial"/>
              </a:rPr>
              <a:t>Taza de liberación de calor en fermentadores de 100L durante la cosecha 2021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08BCD49-8D88-D54A-6939-5409945820B8}"/>
              </a:ext>
            </a:extLst>
          </p:cNvPr>
          <p:cNvSpPr/>
          <p:nvPr/>
        </p:nvSpPr>
        <p:spPr>
          <a:xfrm>
            <a:off x="304801" y="2362200"/>
            <a:ext cx="654424" cy="161689"/>
          </a:xfrm>
          <a:custGeom>
            <a:avLst/>
            <a:gdLst>
              <a:gd name="connsiteX0" fmla="*/ 0 w 654424"/>
              <a:gd name="connsiteY0" fmla="*/ 161365 h 161689"/>
              <a:gd name="connsiteX1" fmla="*/ 251012 w 654424"/>
              <a:gd name="connsiteY1" fmla="*/ 0 h 161689"/>
              <a:gd name="connsiteX2" fmla="*/ 385483 w 654424"/>
              <a:gd name="connsiteY2" fmla="*/ 161365 h 161689"/>
              <a:gd name="connsiteX3" fmla="*/ 645459 w 654424"/>
              <a:gd name="connsiteY3" fmla="*/ 44824 h 161689"/>
              <a:gd name="connsiteX4" fmla="*/ 645459 w 654424"/>
              <a:gd name="connsiteY4" fmla="*/ 44824 h 161689"/>
              <a:gd name="connsiteX5" fmla="*/ 654424 w 654424"/>
              <a:gd name="connsiteY5" fmla="*/ 26894 h 16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424" h="161689">
                <a:moveTo>
                  <a:pt x="0" y="161365"/>
                </a:moveTo>
                <a:cubicBezTo>
                  <a:pt x="93382" y="80682"/>
                  <a:pt x="186765" y="0"/>
                  <a:pt x="251012" y="0"/>
                </a:cubicBezTo>
                <a:cubicBezTo>
                  <a:pt x="315259" y="0"/>
                  <a:pt x="319742" y="153894"/>
                  <a:pt x="385483" y="161365"/>
                </a:cubicBezTo>
                <a:cubicBezTo>
                  <a:pt x="451224" y="168836"/>
                  <a:pt x="645459" y="44824"/>
                  <a:pt x="645459" y="44824"/>
                </a:cubicBezTo>
                <a:lnTo>
                  <a:pt x="645459" y="44824"/>
                </a:lnTo>
                <a:lnTo>
                  <a:pt x="654424" y="2689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53BB91F-4B6E-A999-EEDE-E33F78BE76B8}"/>
              </a:ext>
            </a:extLst>
          </p:cNvPr>
          <p:cNvSpPr/>
          <p:nvPr/>
        </p:nvSpPr>
        <p:spPr>
          <a:xfrm>
            <a:off x="326837" y="3509952"/>
            <a:ext cx="654424" cy="161689"/>
          </a:xfrm>
          <a:custGeom>
            <a:avLst/>
            <a:gdLst>
              <a:gd name="connsiteX0" fmla="*/ 0 w 654424"/>
              <a:gd name="connsiteY0" fmla="*/ 161365 h 161689"/>
              <a:gd name="connsiteX1" fmla="*/ 251012 w 654424"/>
              <a:gd name="connsiteY1" fmla="*/ 0 h 161689"/>
              <a:gd name="connsiteX2" fmla="*/ 385483 w 654424"/>
              <a:gd name="connsiteY2" fmla="*/ 161365 h 161689"/>
              <a:gd name="connsiteX3" fmla="*/ 645459 w 654424"/>
              <a:gd name="connsiteY3" fmla="*/ 44824 h 161689"/>
              <a:gd name="connsiteX4" fmla="*/ 645459 w 654424"/>
              <a:gd name="connsiteY4" fmla="*/ 44824 h 161689"/>
              <a:gd name="connsiteX5" fmla="*/ 654424 w 654424"/>
              <a:gd name="connsiteY5" fmla="*/ 26894 h 16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424" h="161689">
                <a:moveTo>
                  <a:pt x="0" y="161365"/>
                </a:moveTo>
                <a:cubicBezTo>
                  <a:pt x="93382" y="80682"/>
                  <a:pt x="186765" y="0"/>
                  <a:pt x="251012" y="0"/>
                </a:cubicBezTo>
                <a:cubicBezTo>
                  <a:pt x="315259" y="0"/>
                  <a:pt x="319742" y="153894"/>
                  <a:pt x="385483" y="161365"/>
                </a:cubicBezTo>
                <a:cubicBezTo>
                  <a:pt x="451224" y="168836"/>
                  <a:pt x="645459" y="44824"/>
                  <a:pt x="645459" y="44824"/>
                </a:cubicBezTo>
                <a:lnTo>
                  <a:pt x="645459" y="44824"/>
                </a:lnTo>
                <a:lnTo>
                  <a:pt x="654424" y="26894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A2E106A-0BA8-5726-D2C1-C543715F6B5F}"/>
              </a:ext>
            </a:extLst>
          </p:cNvPr>
          <p:cNvSpPr/>
          <p:nvPr/>
        </p:nvSpPr>
        <p:spPr>
          <a:xfrm>
            <a:off x="385108" y="5417197"/>
            <a:ext cx="654424" cy="161689"/>
          </a:xfrm>
          <a:custGeom>
            <a:avLst/>
            <a:gdLst>
              <a:gd name="connsiteX0" fmla="*/ 0 w 654424"/>
              <a:gd name="connsiteY0" fmla="*/ 161365 h 161689"/>
              <a:gd name="connsiteX1" fmla="*/ 251012 w 654424"/>
              <a:gd name="connsiteY1" fmla="*/ 0 h 161689"/>
              <a:gd name="connsiteX2" fmla="*/ 385483 w 654424"/>
              <a:gd name="connsiteY2" fmla="*/ 161365 h 161689"/>
              <a:gd name="connsiteX3" fmla="*/ 645459 w 654424"/>
              <a:gd name="connsiteY3" fmla="*/ 44824 h 161689"/>
              <a:gd name="connsiteX4" fmla="*/ 645459 w 654424"/>
              <a:gd name="connsiteY4" fmla="*/ 44824 h 161689"/>
              <a:gd name="connsiteX5" fmla="*/ 654424 w 654424"/>
              <a:gd name="connsiteY5" fmla="*/ 26894 h 16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424" h="161689">
                <a:moveTo>
                  <a:pt x="0" y="161365"/>
                </a:moveTo>
                <a:cubicBezTo>
                  <a:pt x="93382" y="80682"/>
                  <a:pt x="186765" y="0"/>
                  <a:pt x="251012" y="0"/>
                </a:cubicBezTo>
                <a:cubicBezTo>
                  <a:pt x="315259" y="0"/>
                  <a:pt x="319742" y="153894"/>
                  <a:pt x="385483" y="161365"/>
                </a:cubicBezTo>
                <a:cubicBezTo>
                  <a:pt x="451224" y="168836"/>
                  <a:pt x="645459" y="44824"/>
                  <a:pt x="645459" y="44824"/>
                </a:cubicBezTo>
                <a:lnTo>
                  <a:pt x="645459" y="44824"/>
                </a:lnTo>
                <a:lnTo>
                  <a:pt x="654424" y="26894"/>
                </a:lnTo>
              </a:path>
            </a:pathLst>
          </a:custGeom>
          <a:noFill/>
          <a:ln>
            <a:solidFill>
              <a:srgbClr val="0132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643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58FA9-5FDF-7FD3-9E02-EE9FAA032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s-ES_tradnl" dirty="0"/>
              <a:t>El conjunto de la tecnología y el modelo matemático de Boulton se integraron dentro de los siguientes pasos:</a:t>
            </a:r>
          </a:p>
          <a:p>
            <a:r>
              <a:rPr lang="es-ES_tradnl" dirty="0"/>
              <a:t>Estimación de los parámetros</a:t>
            </a:r>
          </a:p>
          <a:p>
            <a:r>
              <a:rPr lang="es-ES_tradnl" dirty="0"/>
              <a:t>Integración rutinaria -  resolver el modelo matemático a través del tiempo</a:t>
            </a:r>
          </a:p>
          <a:p>
            <a:r>
              <a:rPr lang="es-ES_tradnl" dirty="0"/>
              <a:t>Reducir la suma de las diferencias al cuadrado entre el modelo y el grado Brix medido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3699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D134FEF9-39D3-BC6B-5B4D-E89DF728C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12013"/>
            <a:ext cx="1136693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Aplicación del modelo matemático: Análisis de datos y predicción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0CD5BBA8-BA92-EE08-DB01-57A269A5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753626"/>
            <a:ext cx="4834430" cy="2200602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SzPct val="70000"/>
              <a:defRPr/>
            </a:pPr>
            <a:r>
              <a:rPr lang="es-ES_tradn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Sirve para: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Identificar fermentaciones problemáticas dentro de los primeros 3 días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Enfocar los esfuerzos y tiempo en resolver problemas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Utilizar los parámetros enológicos</a:t>
            </a:r>
          </a:p>
        </p:txBody>
      </p:sp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A09853DA-F507-DE38-66A8-B4CF572A8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5" t="28235" r="9804" b="10588"/>
          <a:stretch/>
        </p:blipFill>
        <p:spPr>
          <a:xfrm>
            <a:off x="5181600" y="1752600"/>
            <a:ext cx="6490138" cy="4992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983F4-DC3D-B2B8-E11E-C39C7017641D}"/>
              </a:ext>
            </a:extLst>
          </p:cNvPr>
          <p:cNvSpPr txBox="1"/>
          <p:nvPr/>
        </p:nvSpPr>
        <p:spPr>
          <a:xfrm>
            <a:off x="6009290" y="1937266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Fermentador de 20 toneladas estadounidenses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04F5E4D-FE45-8CCA-F4E2-E7C415E0E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27188"/>
              </p:ext>
            </p:extLst>
          </p:nvPr>
        </p:nvGraphicFramePr>
        <p:xfrm>
          <a:off x="228600" y="4096045"/>
          <a:ext cx="4834430" cy="259079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087285">
                  <a:extLst>
                    <a:ext uri="{9D8B030D-6E8A-4147-A177-3AD203B41FA5}">
                      <a16:colId xmlns:a16="http://schemas.microsoft.com/office/drawing/2014/main" val="48083334"/>
                    </a:ext>
                  </a:extLst>
                </a:gridCol>
                <a:gridCol w="934137">
                  <a:extLst>
                    <a:ext uri="{9D8B030D-6E8A-4147-A177-3AD203B41FA5}">
                      <a16:colId xmlns:a16="http://schemas.microsoft.com/office/drawing/2014/main" val="3546520202"/>
                    </a:ext>
                  </a:extLst>
                </a:gridCol>
                <a:gridCol w="813008">
                  <a:extLst>
                    <a:ext uri="{9D8B030D-6E8A-4147-A177-3AD203B41FA5}">
                      <a16:colId xmlns:a16="http://schemas.microsoft.com/office/drawing/2014/main" val="2421820256"/>
                    </a:ext>
                  </a:extLst>
                </a:gridCol>
              </a:tblGrid>
              <a:tr h="367722">
                <a:tc>
                  <a:txBody>
                    <a:bodyPr/>
                    <a:lstStyle/>
                    <a:p>
                      <a:r>
                        <a:rPr lang="es-ES_tradnl" sz="1400" dirty="0"/>
                        <a:t>Parámetros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Valor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Unidad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571730"/>
                  </a:ext>
                </a:extLst>
              </a:tr>
              <a:tr h="367722">
                <a:tc>
                  <a:txBody>
                    <a:bodyPr/>
                    <a:lstStyle/>
                    <a:p>
                      <a:r>
                        <a:rPr lang="es-ES_tradnl" sz="1400" dirty="0"/>
                        <a:t>Taza de mantenimiento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0.101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g/g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641147"/>
                  </a:ext>
                </a:extLst>
              </a:tr>
              <a:tr h="367722">
                <a:tc>
                  <a:txBody>
                    <a:bodyPr/>
                    <a:lstStyle/>
                    <a:p>
                      <a:r>
                        <a:rPr lang="es-ES_tradnl" sz="1400" dirty="0"/>
                        <a:t>Tiempo de retraso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4.76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42493"/>
                  </a:ext>
                </a:extLst>
              </a:tr>
              <a:tr h="559955">
                <a:tc>
                  <a:txBody>
                    <a:bodyPr/>
                    <a:lstStyle/>
                    <a:p>
                      <a:r>
                        <a:rPr lang="es-ES_tradnl" sz="1400" dirty="0"/>
                        <a:t>Constante de viabilidad</a:t>
                      </a:r>
                    </a:p>
                    <a:p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24.93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h-</a:t>
                      </a:r>
                      <a:r>
                        <a:rPr lang="es-ES_tradnl" sz="1400" baseline="30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619088"/>
                  </a:ext>
                </a:extLst>
              </a:tr>
              <a:tr h="559955">
                <a:tc>
                  <a:txBody>
                    <a:bodyPr/>
                    <a:lstStyle/>
                    <a:p>
                      <a:r>
                        <a:rPr lang="es-ES_tradnl" sz="1400" dirty="0"/>
                        <a:t>Constante de inhibición por el Etanol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98976"/>
                  </a:ext>
                </a:extLst>
              </a:tr>
              <a:tr h="367722">
                <a:tc>
                  <a:txBody>
                    <a:bodyPr/>
                    <a:lstStyle/>
                    <a:p>
                      <a:r>
                        <a:rPr lang="es-ES_tradnl" sz="1400" dirty="0"/>
                        <a:t>Estimado inicial de Nitrógeno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163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0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D134FEF9-39D3-BC6B-5B4D-E89DF728C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187669"/>
            <a:ext cx="296129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Contenido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0CD5BBA8-BA92-EE08-DB01-57A269A5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895555"/>
            <a:ext cx="9677400" cy="4770537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71450" indent="-457200" eaLnBrk="1" hangingPunct="1">
              <a:spcBef>
                <a:spcPct val="50000"/>
              </a:spcBef>
              <a:buSzPct val="70000"/>
              <a:buFont typeface="+mj-lt"/>
              <a:buAutoNum type="arabicPeriod"/>
              <a:defRPr/>
            </a:pPr>
            <a:r>
              <a:rPr lang="es-ES_trad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 de la Fermentación por medio del grado Brix: </a:t>
            </a:r>
          </a:p>
          <a:p>
            <a:pPr marL="914400" lvl="1" indent="-457200" eaLnBrk="1" hangingPunct="1">
              <a:spcBef>
                <a:spcPct val="500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s-ES_trad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Medición manual del grado Brix</a:t>
            </a:r>
          </a:p>
          <a:p>
            <a:pPr marL="914400" lvl="1" indent="-457200" eaLnBrk="1" hangingPunct="1">
              <a:spcBef>
                <a:spcPct val="500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s-ES_trad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Automatización del monitoreo del grado Brix</a:t>
            </a:r>
          </a:p>
          <a:p>
            <a:pPr marL="1371600" lvl="2" indent="-457200" eaLnBrk="1" hangingPunct="1">
              <a:spcBef>
                <a:spcPct val="500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Diferencial de Presión</a:t>
            </a:r>
          </a:p>
          <a:p>
            <a:pPr marL="1371600" lvl="2" indent="-457200" eaLnBrk="1" hangingPunct="1">
              <a:spcBef>
                <a:spcPct val="500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Modelo matemático de Boulton </a:t>
            </a:r>
          </a:p>
          <a:p>
            <a:pPr marL="1371600" lvl="2" indent="-457200" eaLnBrk="1" hangingPunct="1">
              <a:spcBef>
                <a:spcPct val="500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Aplicaciones del modelo matemático</a:t>
            </a:r>
          </a:p>
          <a:p>
            <a:pPr marL="171450" indent="-457200" eaLnBrk="1" hangingPunct="1">
              <a:spcBef>
                <a:spcPct val="50000"/>
              </a:spcBef>
              <a:buSzPct val="70000"/>
              <a:buFont typeface="+mj-lt"/>
              <a:buAutoNum type="arabicPeriod"/>
              <a:defRPr/>
            </a:pPr>
            <a:r>
              <a:rPr lang="es-ES_trad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 del potencial óxido-reducción (Redox)</a:t>
            </a:r>
          </a:p>
          <a:p>
            <a:pPr marL="171450" indent="-457200" eaLnBrk="1" hangingPunct="1">
              <a:spcBef>
                <a:spcPct val="50000"/>
              </a:spcBef>
              <a:buSzPct val="70000"/>
              <a:buFont typeface="+mj-lt"/>
              <a:buAutoNum type="arabicPeriod"/>
              <a:defRPr/>
            </a:pPr>
            <a:r>
              <a:rPr lang="es-ES_trad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 de la temperatura</a:t>
            </a:r>
          </a:p>
        </p:txBody>
      </p:sp>
    </p:spTree>
    <p:extLst>
      <p:ext uri="{BB962C8B-B14F-4D97-AF65-F5344CB8AC3E}">
        <p14:creationId xmlns:p14="http://schemas.microsoft.com/office/powerpoint/2010/main" val="2558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64811-764F-09B8-C4E3-5B91B6A5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0" y="1219200"/>
            <a:ext cx="11772900" cy="533400"/>
          </a:xfrm>
        </p:spPr>
        <p:txBody>
          <a:bodyPr/>
          <a:lstStyle/>
          <a:p>
            <a:r>
              <a:rPr lang="es-ES_tradnl" sz="3600" dirty="0"/>
              <a:t>Uso de </a:t>
            </a:r>
            <a:r>
              <a:rPr lang="es-ES_tradnl" sz="3200" dirty="0"/>
              <a:t>Tecnología</a:t>
            </a:r>
            <a:r>
              <a:rPr lang="es-ES_tradnl" sz="3600" dirty="0"/>
              <a:t> en la Educación de Enología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8B93A-2B33-9289-E751-CBFC04502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57400"/>
            <a:ext cx="5181600" cy="3216166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es-ES_tradnl" sz="2400" dirty="0"/>
              <a:t>Exponer la nueva tecnología y su aplicación en la elaboración de vino comercial o de investigación</a:t>
            </a:r>
          </a:p>
          <a:p>
            <a:r>
              <a:rPr lang="es-ES_tradnl" sz="2400" dirty="0"/>
              <a:t>Demostrar la habilidad de monitorear las fermentaciones en forma automática y a distancia</a:t>
            </a:r>
          </a:p>
          <a:p>
            <a:r>
              <a:rPr lang="es-ES_tradnl" sz="2400" dirty="0"/>
              <a:t>Prevenir fermentaciones problemáticas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CE6F0-527A-AEEC-7440-FA3BC4BE601F}"/>
              </a:ext>
            </a:extLst>
          </p:cNvPr>
          <p:cNvSpPr txBox="1"/>
          <p:nvPr/>
        </p:nvSpPr>
        <p:spPr>
          <a:xfrm>
            <a:off x="381000" y="5934670"/>
            <a:ext cx="1073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dirty="0"/>
              <a:t>Ne</a:t>
            </a:r>
            <a:r>
              <a:rPr lang="en-US" sz="1800" dirty="0" err="1"/>
              <a:t>lson</a:t>
            </a:r>
            <a:r>
              <a:rPr lang="en-US" sz="1800" dirty="0"/>
              <a:t>, J; Chacón-Rodríguez, L; Heyman, H; Boulton, R. Technology in Enology Education, A Real-time, Globally Accessible Data Dashboard for Wine Fermentation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85462C4-F5DE-4CE3-B469-7C1FC0FA1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2" t="27221" r="37341" b="20184"/>
          <a:stretch/>
        </p:blipFill>
        <p:spPr>
          <a:xfrm>
            <a:off x="6096000" y="1965434"/>
            <a:ext cx="4343400" cy="38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E5343DE-15D6-4E14-AB56-1D61D1DE6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t="52646" r="15292" b="1632"/>
          <a:stretch/>
        </p:blipFill>
        <p:spPr>
          <a:xfrm>
            <a:off x="76200" y="1447800"/>
            <a:ext cx="1185213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1A00C5-425A-338B-2DC9-446C915717A9}"/>
              </a:ext>
            </a:extLst>
          </p:cNvPr>
          <p:cNvSpPr txBox="1"/>
          <p:nvPr/>
        </p:nvSpPr>
        <p:spPr>
          <a:xfrm>
            <a:off x="533400" y="1371600"/>
            <a:ext cx="1059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/>
              <a:t>Control del Potencial Óxido- Reducción (Redox)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56116-F01B-66FA-9C14-E205DCDE87CE}"/>
              </a:ext>
            </a:extLst>
          </p:cNvPr>
          <p:cNvSpPr txBox="1"/>
          <p:nvPr/>
        </p:nvSpPr>
        <p:spPr>
          <a:xfrm>
            <a:off x="609600" y="2209800"/>
            <a:ext cx="9992058" cy="39703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/>
              <a:t>La levadura es la responsable de los cambios de potencial Redox:</a:t>
            </a:r>
          </a:p>
          <a:p>
            <a:endParaRPr lang="es-ES_trad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dirty="0"/>
              <a:t>La levadura crea un ambiente reducido debido al consumo de oxígeno y la producción de compuestos con un potencial redox relativamente bajo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dirty="0"/>
              <a:t>El potencial redox bajo en la fermentación limita el ecosistema ecológico, reduciendo la competencia debido a que inhibe el crecimiento de bacterias y levaduras no-</a:t>
            </a:r>
            <a:r>
              <a:rPr lang="es-ES_tradnl" dirty="0" err="1"/>
              <a:t>Saccharomyces</a:t>
            </a:r>
            <a:endParaRPr lang="es-ES_trad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dirty="0"/>
              <a:t>Un ambiente de bajo potencial redox puede provocar la formación de ácido sulfhídrico ya sea por la vía metabólica o la vía química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n-US" dirty="0"/>
              <a:t>VEN298 Advance Fermentation Analysis, Spring 2023, Ron Runnebaum</a:t>
            </a:r>
          </a:p>
        </p:txBody>
      </p:sp>
    </p:spTree>
    <p:extLst>
      <p:ext uri="{BB962C8B-B14F-4D97-AF65-F5344CB8AC3E}">
        <p14:creationId xmlns:p14="http://schemas.microsoft.com/office/powerpoint/2010/main" val="23307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66462-F614-3894-375E-27C1D0E19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2" y="1295400"/>
            <a:ext cx="6185338" cy="4495800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es-ES_tradnl" sz="2200" dirty="0"/>
              <a:t>El potencial óxido-reducción se controla con la inyección de oxígeno (u otro oxidante) durante las primeras fases de la fermentación, en este caso se realizó burbujeando aire.</a:t>
            </a:r>
          </a:p>
          <a:p>
            <a:r>
              <a:rPr lang="es-ES_tradnl" sz="2200" dirty="0"/>
              <a:t>Se observa que, si se mantiene este potencial cercano a 0 </a:t>
            </a:r>
            <a:r>
              <a:rPr lang="es-ES_tradnl" sz="2200" dirty="0" err="1"/>
              <a:t>mV</a:t>
            </a:r>
            <a:r>
              <a:rPr lang="es-ES_tradnl" sz="2200" dirty="0"/>
              <a:t>, el ritmo de la fermentación se acelera, el tiempo de fermentación disminuye y el conteo celular de levaduras incrementa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F6B42-BE70-AC58-4DD9-A74C589C3099}"/>
              </a:ext>
            </a:extLst>
          </p:cNvPr>
          <p:cNvSpPr txBox="1"/>
          <p:nvPr/>
        </p:nvSpPr>
        <p:spPr>
          <a:xfrm>
            <a:off x="342900" y="5943600"/>
            <a:ext cx="434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Marinelli, K.A. 2022. </a:t>
            </a:r>
            <a:r>
              <a:rPr lang="es-ES_tradnl" sz="1400" dirty="0" err="1"/>
              <a:t>The</a:t>
            </a:r>
            <a:r>
              <a:rPr lang="es-ES_tradnl" sz="1400" dirty="0"/>
              <a:t> </a:t>
            </a:r>
            <a:r>
              <a:rPr lang="es-ES_tradnl" sz="1400" dirty="0" err="1"/>
              <a:t>Effects</a:t>
            </a:r>
            <a:r>
              <a:rPr lang="es-ES_tradnl" sz="1400" dirty="0"/>
              <a:t> </a:t>
            </a:r>
            <a:r>
              <a:rPr lang="es-ES_tradnl" sz="1400" dirty="0" err="1"/>
              <a:t>of</a:t>
            </a:r>
            <a:r>
              <a:rPr lang="es-ES_tradnl" sz="1400" dirty="0"/>
              <a:t> </a:t>
            </a:r>
            <a:r>
              <a:rPr lang="es-ES_tradnl" sz="1400" dirty="0" err="1"/>
              <a:t>Oxygenation</a:t>
            </a:r>
            <a:r>
              <a:rPr lang="es-ES_tradnl" sz="1400" dirty="0"/>
              <a:t> </a:t>
            </a:r>
            <a:r>
              <a:rPr lang="es-ES_tradnl" sz="1400" dirty="0" err="1"/>
              <a:t>on</a:t>
            </a:r>
            <a:r>
              <a:rPr lang="es-ES_tradnl" sz="1400" dirty="0"/>
              <a:t> Redox </a:t>
            </a:r>
            <a:r>
              <a:rPr lang="es-ES_tradnl" sz="1400" dirty="0" err="1"/>
              <a:t>Potetial</a:t>
            </a:r>
            <a:r>
              <a:rPr lang="es-ES_tradnl" sz="1400" dirty="0"/>
              <a:t> and </a:t>
            </a:r>
            <a:r>
              <a:rPr lang="es-ES_tradnl" sz="1400" dirty="0" err="1"/>
              <a:t>Fermentation</a:t>
            </a:r>
            <a:r>
              <a:rPr lang="es-ES_tradnl" sz="1400" dirty="0"/>
              <a:t> </a:t>
            </a:r>
            <a:r>
              <a:rPr lang="es-ES_tradnl" sz="1400" dirty="0" err="1"/>
              <a:t>Kinetics</a:t>
            </a:r>
            <a:r>
              <a:rPr lang="es-ES_tradnl" sz="1400" dirty="0"/>
              <a:t>. </a:t>
            </a:r>
            <a:r>
              <a:rPr lang="es-ES_tradnl" sz="1400" dirty="0" err="1"/>
              <a:t>University</a:t>
            </a:r>
            <a:r>
              <a:rPr lang="es-ES_tradnl" sz="1400" dirty="0"/>
              <a:t> </a:t>
            </a:r>
            <a:r>
              <a:rPr lang="es-ES_tradnl" sz="1400" dirty="0" err="1"/>
              <a:t>of</a:t>
            </a:r>
            <a:r>
              <a:rPr lang="es-ES_tradnl" sz="1400" dirty="0"/>
              <a:t> California, Davis</a:t>
            </a:r>
          </a:p>
        </p:txBody>
      </p:sp>
      <p:pic>
        <p:nvPicPr>
          <p:cNvPr id="7" name="Picture 6" descr="A person working on a machine&#10;&#10;Description automatically generated">
            <a:extLst>
              <a:ext uri="{FF2B5EF4-FFF2-40B4-BE49-F238E27FC236}">
                <a16:creationId xmlns:a16="http://schemas.microsoft.com/office/drawing/2014/main" id="{5C5C9EE6-6194-1270-666E-5FC11DADF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70"/>
          <a:stretch/>
        </p:blipFill>
        <p:spPr>
          <a:xfrm rot="5400000">
            <a:off x="6550624" y="1311114"/>
            <a:ext cx="551782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E4152B2-7193-AAB7-96D9-52DF02735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14117" r="17647" b="2745"/>
          <a:stretch/>
        </p:blipFill>
        <p:spPr>
          <a:xfrm>
            <a:off x="533399" y="1409700"/>
            <a:ext cx="7181491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8C244F-8C25-DF25-E706-BFBC40B18152}"/>
              </a:ext>
            </a:extLst>
          </p:cNvPr>
          <p:cNvSpPr txBox="1"/>
          <p:nvPr/>
        </p:nvSpPr>
        <p:spPr>
          <a:xfrm>
            <a:off x="8153401" y="2362200"/>
            <a:ext cx="350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dirty="0"/>
              <a:t>El oxígeno disuelto no es un análisis viable,  no ofrece información relacionada al potencial redox</a:t>
            </a:r>
          </a:p>
        </p:txBody>
      </p:sp>
    </p:spTree>
    <p:extLst>
      <p:ext uri="{BB962C8B-B14F-4D97-AF65-F5344CB8AC3E}">
        <p14:creationId xmlns:p14="http://schemas.microsoft.com/office/powerpoint/2010/main" val="52295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tal objects&#10;&#10;Description automatically generated">
            <a:extLst>
              <a:ext uri="{FF2B5EF4-FFF2-40B4-BE49-F238E27FC236}">
                <a16:creationId xmlns:a16="http://schemas.microsoft.com/office/drawing/2014/main" id="{37E87AB2-49F3-473E-30D7-9381762EE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125" y="2032000"/>
            <a:ext cx="2952750" cy="3937000"/>
          </a:xfrm>
          <a:prstGeom prst="rect">
            <a:avLst/>
          </a:prstGeom>
        </p:spPr>
      </p:pic>
      <p:pic>
        <p:nvPicPr>
          <p:cNvPr id="6" name="Picture 5" descr="A large metal tank with holes&#10;&#10;Description automatically generated">
            <a:extLst>
              <a:ext uri="{FF2B5EF4-FFF2-40B4-BE49-F238E27FC236}">
                <a16:creationId xmlns:a16="http://schemas.microsoft.com/office/drawing/2014/main" id="{381F5936-E264-F326-BCC8-6A2537ADE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47800"/>
            <a:ext cx="3829050" cy="5105400"/>
          </a:xfrm>
          <a:prstGeom prst="rect">
            <a:avLst/>
          </a:prstGeom>
        </p:spPr>
      </p:pic>
      <p:pic>
        <p:nvPicPr>
          <p:cNvPr id="7" name="Picture 6" descr="A large metal tank with holes&#10;&#10;Description automatically generated">
            <a:extLst>
              <a:ext uri="{FF2B5EF4-FFF2-40B4-BE49-F238E27FC236}">
                <a16:creationId xmlns:a16="http://schemas.microsoft.com/office/drawing/2014/main" id="{863BCF16-EE27-C922-6733-5A4D9A770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3" t="46507" r="67003" b="37073"/>
          <a:stretch/>
        </p:blipFill>
        <p:spPr>
          <a:xfrm>
            <a:off x="5016502" y="2209800"/>
            <a:ext cx="3048000" cy="35814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85378"/>
          </a:effectLst>
        </p:spPr>
      </p:pic>
    </p:spTree>
    <p:extLst>
      <p:ext uri="{BB962C8B-B14F-4D97-AF65-F5344CB8AC3E}">
        <p14:creationId xmlns:p14="http://schemas.microsoft.com/office/powerpoint/2010/main" val="6883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27CB48-3D3A-D598-2BC5-C1597F7BE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12" y="1582080"/>
            <a:ext cx="5394428" cy="4938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013A7A-6450-9180-1AD5-F3A404D90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048000"/>
            <a:ext cx="5581576" cy="22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577C4D0-B215-AD9F-D18C-1878964D87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3278" y="1676400"/>
            <a:ext cx="7086600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2DE7A0-FB63-2228-C21D-C197238241A3}"/>
              </a:ext>
            </a:extLst>
          </p:cNvPr>
          <p:cNvSpPr txBox="1"/>
          <p:nvPr/>
        </p:nvSpPr>
        <p:spPr>
          <a:xfrm>
            <a:off x="7646504" y="3657600"/>
            <a:ext cx="4164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just" hangingPunct="0">
              <a:spcBef>
                <a:spcPts val="0"/>
              </a:spcBef>
              <a:spcAft>
                <a:spcPts val="288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 4. Uncontrolled redox fermentations A (100 L), B (100 L) and C (100 L) with pump-over indicated by (*).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95ED75-8053-C9ED-19C5-91C718DC0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200"/>
            <a:ext cx="8286344" cy="4343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27A6FB-7E36-313D-AA43-7EE58D74B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908" y="4495905"/>
            <a:ext cx="3657600" cy="1447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97C68-EA17-0EC6-7D1E-41BB979D5429}"/>
              </a:ext>
            </a:extLst>
          </p:cNvPr>
          <p:cNvSpPr txBox="1"/>
          <p:nvPr/>
        </p:nvSpPr>
        <p:spPr>
          <a:xfrm>
            <a:off x="8305800" y="1981200"/>
            <a:ext cx="350437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hangingPunct="0">
              <a:spcBef>
                <a:spcPts val="0"/>
              </a:spcBef>
              <a:spcAft>
                <a:spcPts val="15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 5. Controlled to –40 mV (Ag/AgCl) redox fermentations at scales of 100 L (A and B), 1500 L (C) and 10,000 L (D) with pump-over indicated by (*) and solenoid opening indicated by (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·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5349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ED8BC82E-68DB-5696-F3DF-5AC1F5FE6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91" t="9990" r="8907" b="25260"/>
          <a:stretch/>
        </p:blipFill>
        <p:spPr>
          <a:xfrm>
            <a:off x="457200" y="1219200"/>
            <a:ext cx="10979872" cy="54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D134FEF9-39D3-BC6B-5B4D-E89DF728C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295400"/>
            <a:ext cx="71628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 de la Fermentación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0CD5BBA8-BA92-EE08-DB01-57A269A5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133600"/>
            <a:ext cx="10972800" cy="4524315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Medición manual del Grado Brix: 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refiere al contenido de azúcar en el jugo de uva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mide durante la fermentación 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Principal indicador del proceso de fermentación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mayoría de las vinícolas se toma una muestra del fermentador y generalmente se utiliza un hidrómetro o un densímetro</a:t>
            </a:r>
          </a:p>
        </p:txBody>
      </p:sp>
    </p:spTree>
    <p:extLst>
      <p:ext uri="{BB962C8B-B14F-4D97-AF65-F5344CB8AC3E}">
        <p14:creationId xmlns:p14="http://schemas.microsoft.com/office/powerpoint/2010/main" val="29513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8F51058-E686-F7DA-E22C-036A2192B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15686" r="37919" b="23002"/>
          <a:stretch/>
        </p:blipFill>
        <p:spPr>
          <a:xfrm>
            <a:off x="232627" y="1219200"/>
            <a:ext cx="8373947" cy="5268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6E5045-2F41-7F6B-4395-A46AAFD38F87}"/>
              </a:ext>
            </a:extLst>
          </p:cNvPr>
          <p:cNvSpPr txBox="1"/>
          <p:nvPr/>
        </p:nvSpPr>
        <p:spPr>
          <a:xfrm>
            <a:off x="8839200" y="51816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/>
              <a:t>Marinelli, K.A. 2022. </a:t>
            </a:r>
            <a:r>
              <a:rPr lang="es-ES_tradnl" sz="1100" dirty="0" err="1"/>
              <a:t>The</a:t>
            </a:r>
            <a:r>
              <a:rPr lang="es-ES_tradnl" sz="1100" dirty="0"/>
              <a:t> </a:t>
            </a:r>
            <a:r>
              <a:rPr lang="es-ES_tradnl" sz="1100" dirty="0" err="1"/>
              <a:t>Effects</a:t>
            </a:r>
            <a:r>
              <a:rPr lang="es-ES_tradnl" sz="1100" dirty="0"/>
              <a:t> </a:t>
            </a:r>
            <a:r>
              <a:rPr lang="es-ES_tradnl" sz="1100" dirty="0" err="1"/>
              <a:t>of</a:t>
            </a:r>
            <a:r>
              <a:rPr lang="es-ES_tradnl" sz="1100" dirty="0"/>
              <a:t> </a:t>
            </a:r>
            <a:r>
              <a:rPr lang="es-ES_tradnl" sz="1100" dirty="0" err="1"/>
              <a:t>Oxygenation</a:t>
            </a:r>
            <a:r>
              <a:rPr lang="es-ES_tradnl" sz="1100" dirty="0"/>
              <a:t> </a:t>
            </a:r>
            <a:r>
              <a:rPr lang="es-ES_tradnl" sz="1100" dirty="0" err="1"/>
              <a:t>on</a:t>
            </a:r>
            <a:r>
              <a:rPr lang="es-ES_tradnl" sz="1100" dirty="0"/>
              <a:t> Redox </a:t>
            </a:r>
            <a:r>
              <a:rPr lang="es-ES_tradnl" sz="1100" dirty="0" err="1"/>
              <a:t>Potetial</a:t>
            </a:r>
            <a:r>
              <a:rPr lang="es-ES_tradnl" sz="1100" dirty="0"/>
              <a:t> and </a:t>
            </a:r>
            <a:r>
              <a:rPr lang="es-ES_tradnl" sz="1100" dirty="0" err="1"/>
              <a:t>Fermentation</a:t>
            </a:r>
            <a:r>
              <a:rPr lang="es-ES_tradnl" sz="1100" dirty="0"/>
              <a:t> </a:t>
            </a:r>
            <a:r>
              <a:rPr lang="es-ES_tradnl" sz="1100" dirty="0" err="1"/>
              <a:t>Kinetics</a:t>
            </a:r>
            <a:r>
              <a:rPr lang="es-ES_tradnl" sz="1100" dirty="0"/>
              <a:t>. </a:t>
            </a:r>
            <a:r>
              <a:rPr lang="es-ES_tradnl" sz="1100" dirty="0" err="1"/>
              <a:t>University</a:t>
            </a:r>
            <a:r>
              <a:rPr lang="es-ES_tradnl" sz="1100" dirty="0"/>
              <a:t> </a:t>
            </a:r>
            <a:r>
              <a:rPr lang="es-ES_tradnl" sz="1100" dirty="0" err="1"/>
              <a:t>of</a:t>
            </a:r>
            <a:r>
              <a:rPr lang="es-ES_tradnl" sz="1100" dirty="0"/>
              <a:t> California, Davis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1BF06-EF14-14DC-3E1E-2ED201BE4903}"/>
              </a:ext>
            </a:extLst>
          </p:cNvPr>
          <p:cNvSpPr txBox="1"/>
          <p:nvPr/>
        </p:nvSpPr>
        <p:spPr>
          <a:xfrm>
            <a:off x="8686800" y="1988312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3.9 Impact of ORP control set-point by aeration on measured ORP (solid line) and brix (dashed line) from experiment 5, where ORP was controlled at various set points 0, -30, -60, -90  and -120 mV across vessels. The large increases in ORP starting on day 6 was due to probe removal from the vessel</a:t>
            </a:r>
          </a:p>
        </p:txBody>
      </p:sp>
    </p:spTree>
    <p:extLst>
      <p:ext uri="{BB962C8B-B14F-4D97-AF65-F5344CB8AC3E}">
        <p14:creationId xmlns:p14="http://schemas.microsoft.com/office/powerpoint/2010/main" val="1526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39D35-F3AE-EF2A-129D-79D4089D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28700"/>
            <a:ext cx="10972800" cy="1143000"/>
          </a:xfrm>
        </p:spPr>
        <p:txBody>
          <a:bodyPr/>
          <a:lstStyle/>
          <a:p>
            <a:r>
              <a:rPr lang="es-ES_tradnl" dirty="0"/>
              <a:t>Control de la Temperatura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85E25-9BC0-C98F-CDB2-D5B1AEEF8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45424"/>
            <a:ext cx="10972800" cy="3840163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es-ES_tradnl" dirty="0"/>
              <a:t>Hay que recordar que la fermentación es un proceso exotérmico</a:t>
            </a:r>
          </a:p>
          <a:p>
            <a:r>
              <a:rPr lang="es-ES_tradnl" dirty="0"/>
              <a:t>La mayoría de las vinícolas cuentan con un sistema de enfriamiento continuo, donde el refrigerante circula continuamente en las chaquetas de los fermentadores</a:t>
            </a:r>
          </a:p>
          <a:p>
            <a:r>
              <a:rPr lang="es-ES_tradnl" dirty="0"/>
              <a:t>El nuevo concepto para ser más eficiente es el sistema de enfriamiento pulsante</a:t>
            </a:r>
          </a:p>
        </p:txBody>
      </p:sp>
    </p:spTree>
    <p:extLst>
      <p:ext uri="{BB962C8B-B14F-4D97-AF65-F5344CB8AC3E}">
        <p14:creationId xmlns:p14="http://schemas.microsoft.com/office/powerpoint/2010/main" val="6548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115A2-0FCC-7012-B193-67B706BC4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9124"/>
            <a:ext cx="10972800" cy="712076"/>
          </a:xfrm>
        </p:spPr>
        <p:txBody>
          <a:bodyPr/>
          <a:lstStyle/>
          <a:p>
            <a:r>
              <a:rPr lang="es-ES_tradnl" dirty="0"/>
              <a:t>Enfriamiento pulsante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631D5-22F1-DD80-0C6A-37D53F2CD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221163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es-ES_tradnl" sz="2800" dirty="0"/>
              <a:t>Se envía el refrigerante a la chaqueta del fermentador, pero en baches, en lugar de ser continuo, lo que permite que el refrigerante tenga tiempo suficiente para intercambiar el frio al fermentador.</a:t>
            </a:r>
          </a:p>
          <a:p>
            <a:r>
              <a:rPr lang="es-ES_tradnl" sz="2800" dirty="0"/>
              <a:t>El tiempo de espera entre los baches del refrigerante puede ser un tiempo predeterminado, o mejor, con un segundo termómetro ya sea en la parte superior del fermentador, o a la salida del refrigerante para esperar que se dé una diferencia de temperatura de 4-6 °C.</a:t>
            </a:r>
          </a:p>
        </p:txBody>
      </p:sp>
    </p:spTree>
    <p:extLst>
      <p:ext uri="{BB962C8B-B14F-4D97-AF65-F5344CB8AC3E}">
        <p14:creationId xmlns:p14="http://schemas.microsoft.com/office/powerpoint/2010/main" val="32753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9588B2F-472D-33E7-3564-1E6C1BF1A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6" t="17255" r="7843" b="9019"/>
          <a:stretch/>
        </p:blipFill>
        <p:spPr>
          <a:xfrm>
            <a:off x="4724400" y="1143000"/>
            <a:ext cx="6310009" cy="5595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7B226D-EB6B-2C4F-1CDF-57E9FFA243C0}"/>
              </a:ext>
            </a:extLst>
          </p:cNvPr>
          <p:cNvSpPr txBox="1"/>
          <p:nvPr/>
        </p:nvSpPr>
        <p:spPr>
          <a:xfrm>
            <a:off x="1447800" y="3200400"/>
            <a:ext cx="243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dirty="0"/>
              <a:t>Enfriamiento pulsante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70AB1E-D4A5-8A10-2A6F-1BAF93D2417C}"/>
              </a:ext>
            </a:extLst>
          </p:cNvPr>
          <p:cNvSpPr txBox="1"/>
          <p:nvPr/>
        </p:nvSpPr>
        <p:spPr>
          <a:xfrm>
            <a:off x="5171956" y="641246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Bob Coleman, VEN 124 Wine Fermentation, Fall 2023</a:t>
            </a:r>
          </a:p>
        </p:txBody>
      </p:sp>
    </p:spTree>
    <p:extLst>
      <p:ext uri="{BB962C8B-B14F-4D97-AF65-F5344CB8AC3E}">
        <p14:creationId xmlns:p14="http://schemas.microsoft.com/office/powerpoint/2010/main" val="359955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2A920E9-8B05-75CC-103A-58E59AF2E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28235" r="19608" b="13725"/>
          <a:stretch/>
        </p:blipFill>
        <p:spPr>
          <a:xfrm>
            <a:off x="914400" y="1142999"/>
            <a:ext cx="10058400" cy="5725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ED951-BB3E-A2D0-CA67-F1FD44280196}"/>
              </a:ext>
            </a:extLst>
          </p:cNvPr>
          <p:cNvSpPr txBox="1"/>
          <p:nvPr/>
        </p:nvSpPr>
        <p:spPr>
          <a:xfrm>
            <a:off x="5218339" y="6248400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Bob Coleman, VEN 124 Wine Fermentation, Fall 2023</a:t>
            </a:r>
          </a:p>
        </p:txBody>
      </p:sp>
    </p:spTree>
    <p:extLst>
      <p:ext uri="{BB962C8B-B14F-4D97-AF65-F5344CB8AC3E}">
        <p14:creationId xmlns:p14="http://schemas.microsoft.com/office/powerpoint/2010/main" val="35355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FBAD7CC-2E95-FA94-3173-4D039167C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28235" r="19676" b="13725"/>
          <a:stretch/>
        </p:blipFill>
        <p:spPr>
          <a:xfrm>
            <a:off x="1004201" y="1143000"/>
            <a:ext cx="10183598" cy="5715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8A3C4-39FC-F023-8B50-C1C42F18C569}"/>
              </a:ext>
            </a:extLst>
          </p:cNvPr>
          <p:cNvSpPr txBox="1"/>
          <p:nvPr/>
        </p:nvSpPr>
        <p:spPr>
          <a:xfrm>
            <a:off x="4876800" y="6400800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Bob Coleman, VEN 124 Wine Fermentation, Fall 2023</a:t>
            </a:r>
          </a:p>
        </p:txBody>
      </p:sp>
    </p:spTree>
    <p:extLst>
      <p:ext uri="{BB962C8B-B14F-4D97-AF65-F5344CB8AC3E}">
        <p14:creationId xmlns:p14="http://schemas.microsoft.com/office/powerpoint/2010/main" val="126759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1D7F-D88B-FE03-1277-77F7A9C7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19200"/>
            <a:ext cx="10972800" cy="1143000"/>
          </a:xfrm>
        </p:spPr>
        <p:txBody>
          <a:bodyPr/>
          <a:lstStyle/>
          <a:p>
            <a:r>
              <a:rPr lang="es-ES_tradnl" dirty="0"/>
              <a:t>Beneficios del Enfriamiento Pulsante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FBD41-0C39-D61E-01EA-5E768C72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6000"/>
            <a:ext cx="10972800" cy="4191000"/>
          </a:xfrm>
        </p:spPr>
        <p:txBody>
          <a:bodyPr/>
          <a:lstStyle/>
          <a:p>
            <a:r>
              <a:rPr lang="es-ES_tradnl" dirty="0"/>
              <a:t>Se necesita menos volumen del refrigerante para enfriar los fermentadores.</a:t>
            </a:r>
          </a:p>
          <a:p>
            <a:r>
              <a:rPr lang="es-ES_tradnl" dirty="0"/>
              <a:t>Por lo tanto, se requiere de menos energía.</a:t>
            </a:r>
          </a:p>
          <a:p>
            <a:r>
              <a:rPr lang="es-ES_tradnl" dirty="0"/>
              <a:t>El refrigerante regresa con mayor temperatura al centro de refrigeración, lo cual hace más eficiente el intercambio de calor, y esto conduce a un manejo más eficiente de energía en el compresor.</a:t>
            </a:r>
          </a:p>
        </p:txBody>
      </p:sp>
    </p:spTree>
    <p:extLst>
      <p:ext uri="{BB962C8B-B14F-4D97-AF65-F5344CB8AC3E}">
        <p14:creationId xmlns:p14="http://schemas.microsoft.com/office/powerpoint/2010/main" val="3908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E1EDC-6382-2E55-6427-1CD333D5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9710"/>
            <a:ext cx="4800600" cy="675290"/>
          </a:xfrm>
        </p:spPr>
        <p:txBody>
          <a:bodyPr/>
          <a:lstStyle/>
          <a:p>
            <a:r>
              <a:rPr lang="es-ES_tradnl" dirty="0"/>
              <a:t>Agradecimientos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88A8B-D2CF-BA61-B703-35B31DC7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7" y="2133600"/>
            <a:ext cx="2549431" cy="2861360"/>
          </a:xfrm>
        </p:spPr>
        <p:txBody>
          <a:bodyPr/>
          <a:lstStyle/>
          <a:p>
            <a:pPr marL="0" indent="0">
              <a:buNone/>
            </a:pPr>
            <a:r>
              <a:rPr lang="es-ES_tradnl" sz="1800" dirty="0"/>
              <a:t>Roger Boulton</a:t>
            </a:r>
          </a:p>
          <a:p>
            <a:pPr marL="0" indent="0">
              <a:buNone/>
            </a:pPr>
            <a:r>
              <a:rPr lang="es-ES_tradnl" sz="1800" dirty="0"/>
              <a:t>Bob Coleman</a:t>
            </a:r>
          </a:p>
          <a:p>
            <a:pPr marL="0" indent="0">
              <a:buNone/>
            </a:pPr>
            <a:r>
              <a:rPr lang="es-ES_tradnl" sz="1800" dirty="0" err="1"/>
              <a:t>Hildegard</a:t>
            </a:r>
            <a:r>
              <a:rPr lang="es-ES_tradnl" sz="1800" dirty="0"/>
              <a:t> </a:t>
            </a:r>
            <a:r>
              <a:rPr lang="es-ES_tradnl" sz="1800" dirty="0" err="1"/>
              <a:t>Heymann</a:t>
            </a:r>
            <a:endParaRPr lang="es-ES_tradnl" sz="1800" dirty="0"/>
          </a:p>
          <a:p>
            <a:pPr marL="0" indent="0">
              <a:buNone/>
            </a:pPr>
            <a:r>
              <a:rPr lang="es-ES_tradnl" sz="1800" dirty="0" err="1"/>
              <a:t>Andre</a:t>
            </a:r>
            <a:r>
              <a:rPr lang="es-ES_tradnl" sz="1800" dirty="0"/>
              <a:t> </a:t>
            </a:r>
            <a:r>
              <a:rPr lang="es-ES_tradnl" sz="1800" dirty="0" err="1"/>
              <a:t>Knoesen</a:t>
            </a:r>
            <a:endParaRPr lang="es-ES_tradnl" sz="1800" dirty="0"/>
          </a:p>
          <a:p>
            <a:pPr marL="0" indent="0">
              <a:buNone/>
            </a:pPr>
            <a:r>
              <a:rPr lang="es-ES_tradnl" sz="1800" dirty="0"/>
              <a:t>Kim Marinelli</a:t>
            </a:r>
          </a:p>
          <a:p>
            <a:pPr marL="0" indent="0">
              <a:buNone/>
            </a:pPr>
            <a:r>
              <a:rPr lang="es-ES_tradnl" sz="1800" dirty="0"/>
              <a:t>James Nelson</a:t>
            </a:r>
          </a:p>
          <a:p>
            <a:pPr marL="0" indent="0">
              <a:buNone/>
            </a:pPr>
            <a:r>
              <a:rPr lang="es-ES_tradnl" sz="1800" dirty="0"/>
              <a:t>Ron Runnebaum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C6329-0818-1672-39B2-5A528CFB660C}"/>
              </a:ext>
            </a:extLst>
          </p:cNvPr>
          <p:cNvSpPr txBox="1"/>
          <p:nvPr/>
        </p:nvSpPr>
        <p:spPr>
          <a:xfrm>
            <a:off x="8229600" y="1211090"/>
            <a:ext cx="3859231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1600" dirty="0" err="1"/>
              <a:t>Unified</a:t>
            </a:r>
            <a:r>
              <a:rPr lang="es-ES_tradnl" sz="1600" dirty="0"/>
              <a:t> </a:t>
            </a:r>
            <a:r>
              <a:rPr lang="es-ES_tradnl" sz="1600" dirty="0" err="1"/>
              <a:t>Wine</a:t>
            </a:r>
            <a:r>
              <a:rPr lang="es-ES_tradnl" sz="1600" dirty="0"/>
              <a:t> and Grape </a:t>
            </a:r>
            <a:r>
              <a:rPr lang="es-ES_tradnl" sz="1600" dirty="0" err="1"/>
              <a:t>Symposium</a:t>
            </a:r>
            <a:endParaRPr lang="es-ES_tradnl" sz="1600" dirty="0"/>
          </a:p>
          <a:p>
            <a:pPr>
              <a:lnSpc>
                <a:spcPct val="150000"/>
              </a:lnSpc>
            </a:pPr>
            <a:r>
              <a:rPr lang="es-ES_tradnl" sz="1600" dirty="0" err="1"/>
              <a:t>Treasury</a:t>
            </a:r>
            <a:r>
              <a:rPr lang="es-ES_tradnl" sz="1600" dirty="0"/>
              <a:t> </a:t>
            </a:r>
            <a:r>
              <a:rPr lang="es-ES_tradnl" sz="1600" dirty="0" err="1"/>
              <a:t>Wine</a:t>
            </a:r>
            <a:r>
              <a:rPr lang="es-ES_tradnl" sz="1600" dirty="0"/>
              <a:t> </a:t>
            </a:r>
            <a:r>
              <a:rPr lang="es-ES_tradnl" sz="1600" dirty="0" err="1"/>
              <a:t>Estates</a:t>
            </a:r>
            <a:r>
              <a:rPr lang="es-ES_tradnl" sz="1600" dirty="0"/>
              <a:t> – </a:t>
            </a:r>
            <a:r>
              <a:rPr lang="es-ES_tradnl" sz="1600" dirty="0" err="1"/>
              <a:t>Beringer</a:t>
            </a:r>
            <a:endParaRPr lang="es-ES_tradnl" sz="1600" dirty="0"/>
          </a:p>
          <a:p>
            <a:pPr>
              <a:lnSpc>
                <a:spcPct val="150000"/>
              </a:lnSpc>
            </a:pPr>
            <a:r>
              <a:rPr lang="es-ES_tradnl" sz="1600" dirty="0" err="1"/>
              <a:t>University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California, Davis</a:t>
            </a:r>
          </a:p>
        </p:txBody>
      </p:sp>
      <p:pic>
        <p:nvPicPr>
          <p:cNvPr id="8" name="Picture 7" descr="A group of people looking at a water slide&#10;&#10;Description automatically generated">
            <a:extLst>
              <a:ext uri="{FF2B5EF4-FFF2-40B4-BE49-F238E27FC236}">
                <a16:creationId xmlns:a16="http://schemas.microsoft.com/office/drawing/2014/main" id="{9C4552F6-7CD4-B061-2D02-87A98C915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21429" b="21428"/>
          <a:stretch/>
        </p:blipFill>
        <p:spPr>
          <a:xfrm rot="6530748">
            <a:off x="6297279" y="2284203"/>
            <a:ext cx="2213678" cy="1974361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D9C7323-04D5-2F00-3829-0EAEFC760E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25355" r="9910" b="10027"/>
          <a:stretch/>
        </p:blipFill>
        <p:spPr>
          <a:xfrm rot="20988471">
            <a:off x="8656874" y="2646083"/>
            <a:ext cx="3216567" cy="1832312"/>
          </a:xfrm>
          <a:prstGeom prst="rect">
            <a:avLst/>
          </a:prstGeom>
        </p:spPr>
      </p:pic>
      <p:pic>
        <p:nvPicPr>
          <p:cNvPr id="35842" name="Picture 2" descr="Dr. Hildegarde Heymann">
            <a:extLst>
              <a:ext uri="{FF2B5EF4-FFF2-40B4-BE49-F238E27FC236}">
                <a16:creationId xmlns:a16="http://schemas.microsoft.com/office/drawing/2014/main" id="{01751167-0B4D-0C08-2D47-EDA504E12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981">
            <a:off x="2409144" y="4781549"/>
            <a:ext cx="1014555" cy="101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Dr. Roger B Boulton">
            <a:extLst>
              <a:ext uri="{FF2B5EF4-FFF2-40B4-BE49-F238E27FC236}">
                <a16:creationId xmlns:a16="http://schemas.microsoft.com/office/drawing/2014/main" id="{158BC77D-B4D5-57F2-9177-FD946604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981">
            <a:off x="2425045" y="2661201"/>
            <a:ext cx="1014555" cy="101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Dr. Ron C Runnebaum">
            <a:extLst>
              <a:ext uri="{FF2B5EF4-FFF2-40B4-BE49-F238E27FC236}">
                <a16:creationId xmlns:a16="http://schemas.microsoft.com/office/drawing/2014/main" id="{EFBF6704-E145-40DA-218B-CB1AF2458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5500">
            <a:off x="3259855" y="5632716"/>
            <a:ext cx="1014556" cy="101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Site Logo">
            <a:extLst>
              <a:ext uri="{FF2B5EF4-FFF2-40B4-BE49-F238E27FC236}">
                <a16:creationId xmlns:a16="http://schemas.microsoft.com/office/drawing/2014/main" id="{0CC24B12-EAF8-092C-061D-6CB61A37B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43" y="1982940"/>
            <a:ext cx="21526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Site Logo">
            <a:extLst>
              <a:ext uri="{FF2B5EF4-FFF2-40B4-BE49-F238E27FC236}">
                <a16:creationId xmlns:a16="http://schemas.microsoft.com/office/drawing/2014/main" id="{DD8D33A7-0864-4D27-41FF-3138975E1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54" y="2434031"/>
            <a:ext cx="2090924" cy="57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 descr="image of Chair Knoesen">
            <a:extLst>
              <a:ext uri="{FF2B5EF4-FFF2-40B4-BE49-F238E27FC236}">
                <a16:creationId xmlns:a16="http://schemas.microsoft.com/office/drawing/2014/main" id="{41A9AAF1-0CCA-2E4A-D357-3875BE4E1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981">
            <a:off x="4305352" y="3204000"/>
            <a:ext cx="10096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4" name="Picture 14" descr="Bob Coleman">
            <a:extLst>
              <a:ext uri="{FF2B5EF4-FFF2-40B4-BE49-F238E27FC236}">
                <a16:creationId xmlns:a16="http://schemas.microsoft.com/office/drawing/2014/main" id="{94E5D326-9A56-7ECD-9A43-14B672D8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981">
            <a:off x="2893123" y="3634280"/>
            <a:ext cx="1014555" cy="101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6" name="Picture 16" descr="James Nelson ">
            <a:extLst>
              <a:ext uri="{FF2B5EF4-FFF2-40B4-BE49-F238E27FC236}">
                <a16:creationId xmlns:a16="http://schemas.microsoft.com/office/drawing/2014/main" id="{D6A4F114-F25B-ED7C-269C-E0CEABA57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9290" r="46697" b="25001"/>
          <a:stretch/>
        </p:blipFill>
        <p:spPr bwMode="auto">
          <a:xfrm rot="20816981">
            <a:off x="4073149" y="4273488"/>
            <a:ext cx="1005412" cy="107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E731F3-F7A9-257A-4C5A-BB8D42F3C1BB}"/>
              </a:ext>
            </a:extLst>
          </p:cNvPr>
          <p:cNvSpPr txBox="1"/>
          <p:nvPr/>
        </p:nvSpPr>
        <p:spPr>
          <a:xfrm>
            <a:off x="5486399" y="4888638"/>
            <a:ext cx="5763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/>
              <a:t>¡GRACIAS A TODOS USTEDES POR SU ATENCIÓN!</a:t>
            </a:r>
          </a:p>
          <a:p>
            <a:pPr algn="ctr"/>
            <a:endParaRPr lang="es-ES_tradnl" dirty="0"/>
          </a:p>
          <a:p>
            <a:pPr algn="ctr"/>
            <a:r>
              <a:rPr lang="es-ES_tradnl" dirty="0"/>
              <a:t>¿ PREGUNTAS?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F40F4-3B09-525D-EB72-5E93041120FB}"/>
              </a:ext>
            </a:extLst>
          </p:cNvPr>
          <p:cNvSpPr txBox="1"/>
          <p:nvPr/>
        </p:nvSpPr>
        <p:spPr>
          <a:xfrm>
            <a:off x="6731067" y="6015374"/>
            <a:ext cx="327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LCHACONR@UCDAVIS.EDU</a:t>
            </a:r>
          </a:p>
        </p:txBody>
      </p:sp>
    </p:spTree>
    <p:extLst>
      <p:ext uri="{BB962C8B-B14F-4D97-AF65-F5344CB8AC3E}">
        <p14:creationId xmlns:p14="http://schemas.microsoft.com/office/powerpoint/2010/main" val="407325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>
            <a:extLst>
              <a:ext uri="{FF2B5EF4-FFF2-40B4-BE49-F238E27FC236}">
                <a16:creationId xmlns:a16="http://schemas.microsoft.com/office/drawing/2014/main" id="{0CD5BBA8-BA92-EE08-DB01-57A269A5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6781800" cy="54938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85750" eaLnBrk="1" hangingPunct="1">
              <a:spcBef>
                <a:spcPct val="50000"/>
              </a:spcBef>
              <a:buSzPct val="70000"/>
              <a:defRPr/>
            </a:pPr>
            <a:r>
              <a:rPr lang="es-ES_trad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Grado Brix: 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muestreo se realiza manualmente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Depende del personal disponible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frecuencia es limitada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Solo representa la muestra tomada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Hay errores de muestreo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muchas ocasiones la información no es inmediata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Depende de entrenamiento al operador del instrumento y su calibración.</a:t>
            </a:r>
          </a:p>
        </p:txBody>
      </p:sp>
      <p:pic>
        <p:nvPicPr>
          <p:cNvPr id="2" name="Content Placeholder 3" descr="TanksR2L_0101.JPG">
            <a:extLst>
              <a:ext uri="{FF2B5EF4-FFF2-40B4-BE49-F238E27FC236}">
                <a16:creationId xmlns:a16="http://schemas.microsoft.com/office/drawing/2014/main" id="{D53F615B-329E-AFC4-1454-ED5BBF9E7C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5" t="1559" r="15537" b="11015"/>
          <a:stretch/>
        </p:blipFill>
        <p:spPr>
          <a:xfrm>
            <a:off x="7772400" y="1485801"/>
            <a:ext cx="3657599" cy="4556834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D6143A76-23DC-45A4-C7DA-A7887E8C131A}"/>
              </a:ext>
            </a:extLst>
          </p:cNvPr>
          <p:cNvSpPr/>
          <p:nvPr/>
        </p:nvSpPr>
        <p:spPr>
          <a:xfrm>
            <a:off x="5606328" y="3865942"/>
            <a:ext cx="3048000" cy="172658"/>
          </a:xfrm>
          <a:prstGeom prst="leftArrow">
            <a:avLst/>
          </a:prstGeom>
          <a:solidFill>
            <a:srgbClr val="C00000">
              <a:alpha val="28000"/>
            </a:srgbClr>
          </a:solidFill>
          <a:ln>
            <a:solidFill>
              <a:srgbClr val="C00000">
                <a:alpha val="26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Pie 5">
            <a:extLst>
              <a:ext uri="{FF2B5EF4-FFF2-40B4-BE49-F238E27FC236}">
                <a16:creationId xmlns:a16="http://schemas.microsoft.com/office/drawing/2014/main" id="{83F94BD1-1BE0-3492-F498-7E89FBCB22A7}"/>
              </a:ext>
            </a:extLst>
          </p:cNvPr>
          <p:cNvSpPr/>
          <p:nvPr/>
        </p:nvSpPr>
        <p:spPr>
          <a:xfrm rot="16200000">
            <a:off x="8453134" y="3444176"/>
            <a:ext cx="345316" cy="742404"/>
          </a:xfrm>
          <a:prstGeom prst="pie">
            <a:avLst>
              <a:gd name="adj1" fmla="val 0"/>
              <a:gd name="adj2" fmla="val 10789932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  <a:alpha val="31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00000">
                <a:alpha val="17829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B15FDE4-DC0B-58CE-D975-4C07E033736D}"/>
              </a:ext>
            </a:extLst>
          </p:cNvPr>
          <p:cNvSpPr txBox="1"/>
          <p:nvPr/>
        </p:nvSpPr>
        <p:spPr>
          <a:xfrm>
            <a:off x="1219200" y="5667247"/>
            <a:ext cx="441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800" dirty="0"/>
              <a:t>https://cdn11.bigcommerce.com/s-apc69m1e/</a:t>
            </a:r>
            <a:r>
              <a:rPr lang="es-ES_tradnl" sz="800" dirty="0" err="1"/>
              <a:t>images</a:t>
            </a:r>
            <a:r>
              <a:rPr lang="es-ES_tradnl" sz="800" dirty="0"/>
              <a:t>/</a:t>
            </a:r>
            <a:r>
              <a:rPr lang="es-ES_tradnl" sz="800" dirty="0" err="1"/>
              <a:t>stencil</a:t>
            </a:r>
            <a:r>
              <a:rPr lang="es-ES_tradnl" sz="800" dirty="0"/>
              <a:t>/800x800/</a:t>
            </a:r>
            <a:r>
              <a:rPr lang="es-ES_tradnl" sz="800" dirty="0" err="1"/>
              <a:t>products</a:t>
            </a:r>
            <a:r>
              <a:rPr lang="es-ES_tradnl" sz="800" dirty="0"/>
              <a:t>/537/4272/How_to_use_a_Hydrometer__80894.1511542237.jpg?c=2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15A768-B517-842B-80AD-5BAFD99F154F}"/>
              </a:ext>
            </a:extLst>
          </p:cNvPr>
          <p:cNvSpPr txBox="1"/>
          <p:nvPr/>
        </p:nvSpPr>
        <p:spPr>
          <a:xfrm>
            <a:off x="7360026" y="5497881"/>
            <a:ext cx="335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800" dirty="0"/>
              <a:t>https://</a:t>
            </a:r>
            <a:r>
              <a:rPr lang="es-ES_tradnl" sz="800" dirty="0" err="1"/>
              <a:t>www.anton-paar.com</a:t>
            </a:r>
            <a:r>
              <a:rPr lang="es-ES_tradnl" sz="800" dirty="0"/>
              <a:t>/</a:t>
            </a:r>
            <a:r>
              <a:rPr lang="es-ES_tradnl" sz="800" dirty="0" err="1"/>
              <a:t>fileadmin</a:t>
            </a:r>
            <a:r>
              <a:rPr lang="es-ES_tradnl" sz="800" dirty="0"/>
              <a:t>/_</a:t>
            </a:r>
            <a:r>
              <a:rPr lang="es-ES_tradnl" sz="800" dirty="0" err="1"/>
              <a:t>processed</a:t>
            </a:r>
            <a:r>
              <a:rPr lang="es-ES_tradnl" sz="800" dirty="0"/>
              <a:t>_/8/b/csm_2022_density-meter_01_5db28c5793.jpg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692D09-D821-3D3B-E339-942D3F0108AF}"/>
              </a:ext>
            </a:extLst>
          </p:cNvPr>
          <p:cNvSpPr txBox="1"/>
          <p:nvPr/>
        </p:nvSpPr>
        <p:spPr>
          <a:xfrm>
            <a:off x="2438400" y="1536150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/>
              <a:t>Hidrómetro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59B586-2E16-2779-B628-F64D165D92AD}"/>
              </a:ext>
            </a:extLst>
          </p:cNvPr>
          <p:cNvSpPr txBox="1"/>
          <p:nvPr/>
        </p:nvSpPr>
        <p:spPr>
          <a:xfrm>
            <a:off x="7364510" y="1554079"/>
            <a:ext cx="222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/>
              <a:t>Densímetros</a:t>
            </a:r>
          </a:p>
        </p:txBody>
      </p:sp>
    </p:spTree>
    <p:extLst>
      <p:ext uri="{BB962C8B-B14F-4D97-AF65-F5344CB8AC3E}">
        <p14:creationId xmlns:p14="http://schemas.microsoft.com/office/powerpoint/2010/main" val="32818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>
            <a:extLst>
              <a:ext uri="{FF2B5EF4-FFF2-40B4-BE49-F238E27FC236}">
                <a16:creationId xmlns:a16="http://schemas.microsoft.com/office/drawing/2014/main" id="{0CD5BBA8-BA92-EE08-DB01-57A269A5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57955"/>
            <a:ext cx="6324600" cy="5447645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85750" eaLnBrk="1" hangingPunct="1">
              <a:spcBef>
                <a:spcPct val="50000"/>
              </a:spcBef>
              <a:buSzPct val="70000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Automatización del monitoreo del grado Brix: 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Requiere sensores de presión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Infraestructura en los fermentadores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Conexión de los sensores a una terminal de recepción de datos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Representa un área de muestreo mayor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monitoreo es continuo e inmediato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depende del número de personal disponible</a:t>
            </a:r>
          </a:p>
          <a:p>
            <a:pPr lvl="1"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endParaRPr lang="es-ES_trad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 descr="A large metal tank with holes&#10;&#10;Description automatically generated">
            <a:extLst>
              <a:ext uri="{FF2B5EF4-FFF2-40B4-BE49-F238E27FC236}">
                <a16:creationId xmlns:a16="http://schemas.microsoft.com/office/drawing/2014/main" id="{C6522E8A-890C-BC11-2467-EA9CAF79A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79291"/>
            <a:ext cx="3810000" cy="5080000"/>
          </a:xfrm>
          <a:prstGeom prst="rect">
            <a:avLst/>
          </a:prstGeom>
        </p:spPr>
      </p:pic>
      <p:sp>
        <p:nvSpPr>
          <p:cNvPr id="11" name="Pie 10">
            <a:extLst>
              <a:ext uri="{FF2B5EF4-FFF2-40B4-BE49-F238E27FC236}">
                <a16:creationId xmlns:a16="http://schemas.microsoft.com/office/drawing/2014/main" id="{732C9915-3330-1A83-7B08-3D7CB0DADC38}"/>
              </a:ext>
            </a:extLst>
          </p:cNvPr>
          <p:cNvSpPr/>
          <p:nvPr/>
        </p:nvSpPr>
        <p:spPr>
          <a:xfrm>
            <a:off x="5715000" y="1279291"/>
            <a:ext cx="4648200" cy="3368909"/>
          </a:xfrm>
          <a:prstGeom prst="pie">
            <a:avLst>
              <a:gd name="adj1" fmla="val 21585400"/>
              <a:gd name="adj2" fmla="val 5351017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  <a:alpha val="1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C00000">
                <a:alpha val="2424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2" name="Pie 11">
            <a:extLst>
              <a:ext uri="{FF2B5EF4-FFF2-40B4-BE49-F238E27FC236}">
                <a16:creationId xmlns:a16="http://schemas.microsoft.com/office/drawing/2014/main" id="{2DA4F4B6-8207-1621-E5D1-C55954562CCC}"/>
              </a:ext>
            </a:extLst>
          </p:cNvPr>
          <p:cNvSpPr/>
          <p:nvPr/>
        </p:nvSpPr>
        <p:spPr>
          <a:xfrm>
            <a:off x="5715000" y="3124200"/>
            <a:ext cx="4659923" cy="2313431"/>
          </a:xfrm>
          <a:prstGeom prst="pie">
            <a:avLst>
              <a:gd name="adj1" fmla="val 21340961"/>
              <a:gd name="adj2" fmla="val 5319040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33114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60000"/>
                <a:lumOff val="40000"/>
                <a:alpha val="4013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6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lver metal object with a round tube&#10;&#10;Description automatically generated with medium confidence">
            <a:extLst>
              <a:ext uri="{FF2B5EF4-FFF2-40B4-BE49-F238E27FC236}">
                <a16:creationId xmlns:a16="http://schemas.microsoft.com/office/drawing/2014/main" id="{D6334496-01B3-B621-9E20-ECB6E2337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7225" y="2492375"/>
            <a:ext cx="2419350" cy="3225800"/>
          </a:xfrm>
          <a:prstGeom prst="rect">
            <a:avLst/>
          </a:prstGeom>
        </p:spPr>
      </p:pic>
      <p:pic>
        <p:nvPicPr>
          <p:cNvPr id="5" name="Picture 4" descr="A large metal tank with holes&#10;&#10;Description automatically generated">
            <a:extLst>
              <a:ext uri="{FF2B5EF4-FFF2-40B4-BE49-F238E27FC236}">
                <a16:creationId xmlns:a16="http://schemas.microsoft.com/office/drawing/2014/main" id="{11A80C91-1C7A-8640-30BA-934BEEC4F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44600"/>
            <a:ext cx="4114800" cy="5486400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318AD77F-8FD8-95BC-975C-24E3C27C7B0A}"/>
              </a:ext>
            </a:extLst>
          </p:cNvPr>
          <p:cNvSpPr/>
          <p:nvPr/>
        </p:nvSpPr>
        <p:spPr>
          <a:xfrm>
            <a:off x="4757613" y="3835400"/>
            <a:ext cx="1676399" cy="1524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7B1CA422-5ECB-EB12-595E-1838F8E5B563}"/>
              </a:ext>
            </a:extLst>
          </p:cNvPr>
          <p:cNvSpPr/>
          <p:nvPr/>
        </p:nvSpPr>
        <p:spPr>
          <a:xfrm rot="1769880">
            <a:off x="4693138" y="5051046"/>
            <a:ext cx="1676399" cy="1524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15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D134FEF9-39D3-BC6B-5B4D-E89DF728C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72" y="1219200"/>
            <a:ext cx="9984828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Relación del diferencial de presión con la gravedad especifica del jugo/mosto de uva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0FC2C54-BC28-2E2E-0A04-EFE0EF5AA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1" t="38427" r="9805" b="7452"/>
          <a:stretch/>
        </p:blipFill>
        <p:spPr>
          <a:xfrm>
            <a:off x="630050" y="2362200"/>
            <a:ext cx="5485794" cy="4099436"/>
          </a:xfrm>
          <a:prstGeom prst="rect">
            <a:avLst/>
          </a:prstGeom>
        </p:spPr>
      </p:pic>
      <p:pic>
        <p:nvPicPr>
          <p:cNvPr id="2" name="Picture 1" descr="A large metal tank with holes&#10;&#10;Description automatically generated">
            <a:extLst>
              <a:ext uri="{FF2B5EF4-FFF2-40B4-BE49-F238E27FC236}">
                <a16:creationId xmlns:a16="http://schemas.microsoft.com/office/drawing/2014/main" id="{BC04897C-32B9-47F6-7F7C-7DD83191F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400" y="1847245"/>
            <a:ext cx="3731172" cy="497489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70DED61-2C75-F97B-71A7-F66BE2B1CC4C}"/>
              </a:ext>
            </a:extLst>
          </p:cNvPr>
          <p:cNvCxnSpPr/>
          <p:nvPr/>
        </p:nvCxnSpPr>
        <p:spPr>
          <a:xfrm>
            <a:off x="7772400" y="4191000"/>
            <a:ext cx="0" cy="1676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0433038-6A42-7C59-5A5E-0BBEE51AC64F}"/>
              </a:ext>
            </a:extLst>
          </p:cNvPr>
          <p:cNvSpPr txBox="1"/>
          <p:nvPr/>
        </p:nvSpPr>
        <p:spPr>
          <a:xfrm>
            <a:off x="7545415" y="4771411"/>
            <a:ext cx="4539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dirty="0" err="1">
                <a:latin typeface="Symbol" pitchFamily="2" charset="2"/>
              </a:rPr>
              <a:t>D</a:t>
            </a:r>
            <a:r>
              <a:rPr lang="es-ES_tradnl" dirty="0" err="1"/>
              <a:t>h</a:t>
            </a:r>
            <a:endParaRPr lang="es-ES_trad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76007-7C0C-AB97-0CE0-F57DA7DBA278}"/>
              </a:ext>
            </a:extLst>
          </p:cNvPr>
          <p:cNvSpPr txBox="1"/>
          <p:nvPr/>
        </p:nvSpPr>
        <p:spPr>
          <a:xfrm>
            <a:off x="6115844" y="5943574"/>
            <a:ext cx="189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latin typeface="Symbol" pitchFamily="2" charset="2"/>
              </a:rPr>
              <a:t>D</a:t>
            </a:r>
            <a:r>
              <a:rPr lang="es-ES_tradnl" dirty="0">
                <a:cs typeface="Arial" panose="020B0604020202020204" pitchFamily="34" charset="0"/>
              </a:rPr>
              <a:t>P = </a:t>
            </a:r>
            <a:r>
              <a:rPr lang="es-ES_tradnl" dirty="0" err="1">
                <a:cs typeface="Arial" panose="020B0604020202020204" pitchFamily="34" charset="0"/>
              </a:rPr>
              <a:t>P</a:t>
            </a:r>
            <a:r>
              <a:rPr lang="es-ES_tradnl" i="1" dirty="0" err="1">
                <a:cs typeface="Arial" panose="020B0604020202020204" pitchFamily="34" charset="0"/>
              </a:rPr>
              <a:t>bot</a:t>
            </a:r>
            <a:r>
              <a:rPr lang="es-ES_tradnl" i="1" dirty="0">
                <a:cs typeface="Arial" panose="020B0604020202020204" pitchFamily="34" charset="0"/>
              </a:rPr>
              <a:t> </a:t>
            </a:r>
            <a:r>
              <a:rPr lang="es-ES_tradnl" dirty="0">
                <a:cs typeface="Arial" panose="020B0604020202020204" pitchFamily="34" charset="0"/>
              </a:rPr>
              <a:t>- </a:t>
            </a:r>
            <a:r>
              <a:rPr lang="es-ES_tradnl" dirty="0" err="1">
                <a:cs typeface="Arial" panose="020B0604020202020204" pitchFamily="34" charset="0"/>
              </a:rPr>
              <a:t>P</a:t>
            </a:r>
            <a:r>
              <a:rPr lang="es-ES_tradnl" i="1" dirty="0" err="1">
                <a:cs typeface="Arial" panose="020B0604020202020204" pitchFamily="34" charset="0"/>
              </a:rPr>
              <a:t>top</a:t>
            </a:r>
            <a:endParaRPr lang="es-ES_tradnl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D134FEF9-39D3-BC6B-5B4D-E89DF728C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23" y="1143000"/>
            <a:ext cx="11366938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_tradnl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Modelo Matemático de Boulton de la Fermentación</a:t>
            </a:r>
            <a:endParaRPr lang="es-ES_trad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0CD5BBA8-BA92-EE08-DB01-57A269A5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19" y="2031370"/>
            <a:ext cx="5314791" cy="3220112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Calcula la velocidad de producción de etanol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endParaRPr lang="es-ES_tradnl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Calcula el efecto de la transferencia de calor</a:t>
            </a: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endParaRPr lang="es-ES_tradnl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r>
              <a:rPr lang="es-ES_trad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Calcula el cambio de densidad a través del tiempo</a:t>
            </a:r>
            <a:endParaRPr lang="es-ES_tradnl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  <a:buSzPct val="70000"/>
              <a:buFontTx/>
              <a:buChar char="•"/>
              <a:defRPr/>
            </a:pPr>
            <a:endParaRPr lang="es-ES_tradnl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AC73FF-784A-1A09-D196-EF348BCD03CE}"/>
              </a:ext>
            </a:extLst>
          </p:cNvPr>
          <p:cNvSpPr txBox="1"/>
          <p:nvPr/>
        </p:nvSpPr>
        <p:spPr>
          <a:xfrm>
            <a:off x="685800" y="57150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Boulton, R. (1980). The prediction of fermentation behavior by a kinetic model. </a:t>
            </a:r>
            <a:r>
              <a:rPr lang="en-US" i="1" dirty="0"/>
              <a:t>American Journal of Enology and Viticulture</a:t>
            </a:r>
            <a:r>
              <a:rPr lang="en-US" dirty="0"/>
              <a:t>, 31 (1), 40-45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523F1A5-41E6-BD48-8DF9-D9C9423EC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4" t="30129" r="32649" b="32912"/>
          <a:stretch/>
        </p:blipFill>
        <p:spPr>
          <a:xfrm>
            <a:off x="5719527" y="2031370"/>
            <a:ext cx="6243057" cy="32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1529E37F0B6844BE581A8E5E57E09C" ma:contentTypeVersion="20" ma:contentTypeDescription="Create a new document." ma:contentTypeScope="" ma:versionID="c177999b18f989991e505207453bc6d9">
  <xsd:schema xmlns:xsd="http://www.w3.org/2001/XMLSchema" xmlns:xs="http://www.w3.org/2001/XMLSchema" xmlns:p="http://schemas.microsoft.com/office/2006/metadata/properties" xmlns:ns1="http://schemas.microsoft.com/sharepoint/v3" xmlns:ns2="986d2df0-7854-4426-a8f5-9e3d3380399b" xmlns:ns3="e9e5e87a-4acd-4530-9121-52987b7c744c" targetNamespace="http://schemas.microsoft.com/office/2006/metadata/properties" ma:root="true" ma:fieldsID="27be32c84be7081c1af1ed4b74d325d5" ns1:_="" ns2:_="" ns3:_="">
    <xsd:import namespace="http://schemas.microsoft.com/sharepoint/v3"/>
    <xsd:import namespace="986d2df0-7854-4426-a8f5-9e3d3380399b"/>
    <xsd:import namespace="e9e5e87a-4acd-4530-9121-52987b7c74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6d2df0-7854-4426-a8f5-9e3d338039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fb13520-43c6-47af-a59c-5077eb3837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5e87a-4acd-4530-9121-52987b7c744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2da5304f-ceeb-441a-b5ea-386044d0c3f1}" ma:internalName="TaxCatchAll" ma:showField="CatchAllData" ma:web="e9e5e87a-4acd-4530-9121-52987b7c74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5243A146-112E-4AA2-8163-B7E8060ED9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0756B8-E26E-4528-BA69-82B6F1D8E6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86d2df0-7854-4426-a8f5-9e3d3380399b"/>
    <ds:schemaRef ds:uri="e9e5e87a-4acd-4530-9121-52987b7c74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C91A79-4D6E-40A0-926B-5D9B5EB761E6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41715</TotalTime>
  <Words>1480</Words>
  <Application>Microsoft Office PowerPoint</Application>
  <PresentationFormat>Widescreen</PresentationFormat>
  <Paragraphs>160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Uso de Tecnología en la Educación de Enología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Control de la Temperatura</vt:lpstr>
      <vt:lpstr>Enfriamiento pulsante</vt:lpstr>
      <vt:lpstr>PowerPoint Presentation</vt:lpstr>
      <vt:lpstr>PowerPoint Presentation</vt:lpstr>
      <vt:lpstr>PowerPoint Presentation</vt:lpstr>
      <vt:lpstr>Beneficios del Enfriamiento Pulsante</vt:lpstr>
      <vt:lpstr>Agradecimientos</vt:lpstr>
    </vt:vector>
  </TitlesOfParts>
  <Company>ASEV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stephanie</dc:creator>
  <cp:lastModifiedBy>Jerry Sypkens</cp:lastModifiedBy>
  <cp:revision>55</cp:revision>
  <cp:lastPrinted>2024-01-16T16:37:36Z</cp:lastPrinted>
  <dcterms:created xsi:type="dcterms:W3CDTF">2008-09-25T23:33:29Z</dcterms:created>
  <dcterms:modified xsi:type="dcterms:W3CDTF">2024-02-29T23:31:46Z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Daniel Friedlander</vt:lpwstr>
  </property>
  <property fmtid="{D5CDD505-2E9C-101B-9397-08002B2CF9AE}" pid="3" name="Order">
    <vt:lpwstr>12476800.0000000</vt:lpwstr>
  </property>
  <property fmtid="{D5CDD505-2E9C-101B-9397-08002B2CF9AE}" pid="4" name="display_urn:schemas-microsoft-com:office:office#Author">
    <vt:lpwstr>Daniel Friedlander</vt:lpwstr>
  </property>
</Properties>
</file>