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7" r:id="rId4"/>
    <p:sldId id="261" r:id="rId5"/>
    <p:sldId id="278" r:id="rId6"/>
    <p:sldId id="287" r:id="rId7"/>
    <p:sldId id="279" r:id="rId8"/>
    <p:sldId id="273" r:id="rId9"/>
    <p:sldId id="280" r:id="rId10"/>
    <p:sldId id="270" r:id="rId11"/>
    <p:sldId id="281" r:id="rId12"/>
    <p:sldId id="268" r:id="rId13"/>
    <p:sldId id="258" r:id="rId14"/>
    <p:sldId id="263" r:id="rId15"/>
    <p:sldId id="282" r:id="rId16"/>
    <p:sldId id="283" r:id="rId17"/>
    <p:sldId id="284" r:id="rId18"/>
    <p:sldId id="285" r:id="rId19"/>
    <p:sldId id="286" r:id="rId20"/>
    <p:sldId id="25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2ECB6"/>
    <a:srgbClr val="500000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775ABF-2651-4B6C-A891-08B2A453F5FD}" v="8" dt="2024-02-23T23:39:52.8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sui, Jeff - FPAC-RMA, CA" userId="aa6f15cb-176d-4edc-9458-4e30d035d35c" providerId="ADAL" clId="{85775ABF-2651-4B6C-A891-08B2A453F5FD}"/>
    <pc:docChg chg="undo custSel modSld">
      <pc:chgData name="Yasui, Jeff - FPAC-RMA, CA" userId="aa6f15cb-176d-4edc-9458-4e30d035d35c" providerId="ADAL" clId="{85775ABF-2651-4B6C-A891-08B2A453F5FD}" dt="2024-02-23T23:40:20.753" v="1016" actId="208"/>
      <pc:docMkLst>
        <pc:docMk/>
      </pc:docMkLst>
      <pc:sldChg chg="delSp modSp mod">
        <pc:chgData name="Yasui, Jeff - FPAC-RMA, CA" userId="aa6f15cb-176d-4edc-9458-4e30d035d35c" providerId="ADAL" clId="{85775ABF-2651-4B6C-A891-08B2A453F5FD}" dt="2024-02-22T16:00:17.936" v="923" actId="1036"/>
        <pc:sldMkLst>
          <pc:docMk/>
          <pc:sldMk cId="4042098497" sldId="258"/>
        </pc:sldMkLst>
        <pc:spChg chg="mod">
          <ac:chgData name="Yasui, Jeff - FPAC-RMA, CA" userId="aa6f15cb-176d-4edc-9458-4e30d035d35c" providerId="ADAL" clId="{85775ABF-2651-4B6C-A891-08B2A453F5FD}" dt="2024-02-22T15:59:59.025" v="890" actId="6549"/>
          <ac:spMkLst>
            <pc:docMk/>
            <pc:sldMk cId="4042098497" sldId="258"/>
            <ac:spMk id="7" creationId="{A78F4ED0-43FE-ADFD-CD29-CCD90CB92385}"/>
          </ac:spMkLst>
        </pc:spChg>
        <pc:spChg chg="del mod">
          <ac:chgData name="Yasui, Jeff - FPAC-RMA, CA" userId="aa6f15cb-176d-4edc-9458-4e30d035d35c" providerId="ADAL" clId="{85775ABF-2651-4B6C-A891-08B2A453F5FD}" dt="2024-02-22T16:00:11.094" v="891" actId="478"/>
          <ac:spMkLst>
            <pc:docMk/>
            <pc:sldMk cId="4042098497" sldId="258"/>
            <ac:spMk id="23" creationId="{4A04BA0E-01E3-CEE8-F1E0-22C70F65513B}"/>
          </ac:spMkLst>
        </pc:spChg>
        <pc:spChg chg="mod">
          <ac:chgData name="Yasui, Jeff - FPAC-RMA, CA" userId="aa6f15cb-176d-4edc-9458-4e30d035d35c" providerId="ADAL" clId="{85775ABF-2651-4B6C-A891-08B2A453F5FD}" dt="2024-02-22T16:00:17.936" v="923" actId="1036"/>
          <ac:spMkLst>
            <pc:docMk/>
            <pc:sldMk cId="4042098497" sldId="258"/>
            <ac:spMk id="24" creationId="{98C76C7C-CF8C-C9B7-9C60-ED0B1D2B6AA4}"/>
          </ac:spMkLst>
        </pc:spChg>
        <pc:graphicFrameChg chg="mod">
          <ac:chgData name="Yasui, Jeff - FPAC-RMA, CA" userId="aa6f15cb-176d-4edc-9458-4e30d035d35c" providerId="ADAL" clId="{85775ABF-2651-4B6C-A891-08B2A453F5FD}" dt="2024-02-22T15:06:00.295" v="643" actId="113"/>
          <ac:graphicFrameMkLst>
            <pc:docMk/>
            <pc:sldMk cId="4042098497" sldId="258"/>
            <ac:graphicFrameMk id="11" creationId="{12F50237-3D1B-A5B0-B57C-82A878E8CA6D}"/>
          </ac:graphicFrameMkLst>
        </pc:graphicFrameChg>
      </pc:sldChg>
      <pc:sldChg chg="addSp modSp mod">
        <pc:chgData name="Yasui, Jeff - FPAC-RMA, CA" userId="aa6f15cb-176d-4edc-9458-4e30d035d35c" providerId="ADAL" clId="{85775ABF-2651-4B6C-A891-08B2A453F5FD}" dt="2024-02-23T23:40:20.753" v="1016" actId="208"/>
        <pc:sldMkLst>
          <pc:docMk/>
          <pc:sldMk cId="1551779486" sldId="263"/>
        </pc:sldMkLst>
        <pc:spChg chg="mod">
          <ac:chgData name="Yasui, Jeff - FPAC-RMA, CA" userId="aa6f15cb-176d-4edc-9458-4e30d035d35c" providerId="ADAL" clId="{85775ABF-2651-4B6C-A891-08B2A453F5FD}" dt="2024-02-22T00:00:19.428" v="58" actId="20577"/>
          <ac:spMkLst>
            <pc:docMk/>
            <pc:sldMk cId="1551779486" sldId="263"/>
            <ac:spMk id="7" creationId="{A78F4ED0-43FE-ADFD-CD29-CCD90CB92385}"/>
          </ac:spMkLst>
        </pc:spChg>
        <pc:spChg chg="add mod">
          <ac:chgData name="Yasui, Jeff - FPAC-RMA, CA" userId="aa6f15cb-176d-4edc-9458-4e30d035d35c" providerId="ADAL" clId="{85775ABF-2651-4B6C-A891-08B2A453F5FD}" dt="2024-02-23T23:40:20.753" v="1016" actId="208"/>
          <ac:spMkLst>
            <pc:docMk/>
            <pc:sldMk cId="1551779486" sldId="263"/>
            <ac:spMk id="13" creationId="{B9DEF256-2A3A-4F9D-2949-D1EC167169DC}"/>
          </ac:spMkLst>
        </pc:spChg>
      </pc:sldChg>
      <pc:sldChg chg="modSp mod">
        <pc:chgData name="Yasui, Jeff - FPAC-RMA, CA" userId="aa6f15cb-176d-4edc-9458-4e30d035d35c" providerId="ADAL" clId="{85775ABF-2651-4B6C-A891-08B2A453F5FD}" dt="2024-02-22T14:26:47.715" v="109" actId="20577"/>
        <pc:sldMkLst>
          <pc:docMk/>
          <pc:sldMk cId="192268706" sldId="267"/>
        </pc:sldMkLst>
        <pc:spChg chg="mod">
          <ac:chgData name="Yasui, Jeff - FPAC-RMA, CA" userId="aa6f15cb-176d-4edc-9458-4e30d035d35c" providerId="ADAL" clId="{85775ABF-2651-4B6C-A891-08B2A453F5FD}" dt="2024-02-22T14:26:47.715" v="109" actId="20577"/>
          <ac:spMkLst>
            <pc:docMk/>
            <pc:sldMk cId="192268706" sldId="267"/>
            <ac:spMk id="3" creationId="{7A7085D0-3DDB-EE00-2F1C-F8DD35B63730}"/>
          </ac:spMkLst>
        </pc:spChg>
      </pc:sldChg>
      <pc:sldChg chg="addSp delSp modSp mod">
        <pc:chgData name="Yasui, Jeff - FPAC-RMA, CA" userId="aa6f15cb-176d-4edc-9458-4e30d035d35c" providerId="ADAL" clId="{85775ABF-2651-4B6C-A891-08B2A453F5FD}" dt="2024-02-22T15:03:58.588" v="639" actId="20577"/>
        <pc:sldMkLst>
          <pc:docMk/>
          <pc:sldMk cId="3233489603" sldId="268"/>
        </pc:sldMkLst>
        <pc:spChg chg="mod">
          <ac:chgData name="Yasui, Jeff - FPAC-RMA, CA" userId="aa6f15cb-176d-4edc-9458-4e30d035d35c" providerId="ADAL" clId="{85775ABF-2651-4B6C-A891-08B2A453F5FD}" dt="2024-02-22T15:03:58.588" v="639" actId="20577"/>
          <ac:spMkLst>
            <pc:docMk/>
            <pc:sldMk cId="3233489603" sldId="268"/>
            <ac:spMk id="3" creationId="{7A7085D0-3DDB-EE00-2F1C-F8DD35B63730}"/>
          </ac:spMkLst>
        </pc:spChg>
        <pc:spChg chg="add mod">
          <ac:chgData name="Yasui, Jeff - FPAC-RMA, CA" userId="aa6f15cb-176d-4edc-9458-4e30d035d35c" providerId="ADAL" clId="{85775ABF-2651-4B6C-A891-08B2A453F5FD}" dt="2024-02-22T15:03:43.462" v="638" actId="1076"/>
          <ac:spMkLst>
            <pc:docMk/>
            <pc:sldMk cId="3233489603" sldId="268"/>
            <ac:spMk id="4" creationId="{56E07030-D2F2-5C84-98BF-5FAC99999C36}"/>
          </ac:spMkLst>
        </pc:spChg>
        <pc:spChg chg="add del mod">
          <ac:chgData name="Yasui, Jeff - FPAC-RMA, CA" userId="aa6f15cb-176d-4edc-9458-4e30d035d35c" providerId="ADAL" clId="{85775ABF-2651-4B6C-A891-08B2A453F5FD}" dt="2024-02-22T15:03:20.736" v="635" actId="14100"/>
          <ac:spMkLst>
            <pc:docMk/>
            <pc:sldMk cId="3233489603" sldId="268"/>
            <ac:spMk id="7" creationId="{6EE16BC7-62FA-9C30-436D-DDEBFDA7C997}"/>
          </ac:spMkLst>
        </pc:spChg>
      </pc:sldChg>
      <pc:sldChg chg="modSp mod">
        <pc:chgData name="Yasui, Jeff - FPAC-RMA, CA" userId="aa6f15cb-176d-4edc-9458-4e30d035d35c" providerId="ADAL" clId="{85775ABF-2651-4B6C-A891-08B2A453F5FD}" dt="2024-02-22T20:57:35.592" v="989" actId="6549"/>
        <pc:sldMkLst>
          <pc:docMk/>
          <pc:sldMk cId="1285868003" sldId="270"/>
        </pc:sldMkLst>
        <pc:spChg chg="mod">
          <ac:chgData name="Yasui, Jeff - FPAC-RMA, CA" userId="aa6f15cb-176d-4edc-9458-4e30d035d35c" providerId="ADAL" clId="{85775ABF-2651-4B6C-A891-08B2A453F5FD}" dt="2024-02-21T23:56:41.809" v="40" actId="20577"/>
          <ac:spMkLst>
            <pc:docMk/>
            <pc:sldMk cId="1285868003" sldId="270"/>
            <ac:spMk id="2" creationId="{97349BAA-537B-792A-36FC-43B6A04D0CAE}"/>
          </ac:spMkLst>
        </pc:spChg>
        <pc:spChg chg="mod">
          <ac:chgData name="Yasui, Jeff - FPAC-RMA, CA" userId="aa6f15cb-176d-4edc-9458-4e30d035d35c" providerId="ADAL" clId="{85775ABF-2651-4B6C-A891-08B2A453F5FD}" dt="2024-02-22T20:57:35.592" v="989" actId="6549"/>
          <ac:spMkLst>
            <pc:docMk/>
            <pc:sldMk cId="1285868003" sldId="270"/>
            <ac:spMk id="3" creationId="{7A7085D0-3DDB-EE00-2F1C-F8DD35B63730}"/>
          </ac:spMkLst>
        </pc:spChg>
        <pc:spChg chg="mod">
          <ac:chgData name="Yasui, Jeff - FPAC-RMA, CA" userId="aa6f15cb-176d-4edc-9458-4e30d035d35c" providerId="ADAL" clId="{85775ABF-2651-4B6C-A891-08B2A453F5FD}" dt="2024-02-22T16:02:21.262" v="925" actId="27636"/>
          <ac:spMkLst>
            <pc:docMk/>
            <pc:sldMk cId="1285868003" sldId="270"/>
            <ac:spMk id="4" creationId="{E808EE66-27D9-1785-BB3B-D170CBA6204D}"/>
          </ac:spMkLst>
        </pc:spChg>
      </pc:sldChg>
      <pc:sldChg chg="addSp modSp mod">
        <pc:chgData name="Yasui, Jeff - FPAC-RMA, CA" userId="aa6f15cb-176d-4edc-9458-4e30d035d35c" providerId="ADAL" clId="{85775ABF-2651-4B6C-A891-08B2A453F5FD}" dt="2024-02-22T14:37:14.921" v="241" actId="14100"/>
        <pc:sldMkLst>
          <pc:docMk/>
          <pc:sldMk cId="3786800571" sldId="273"/>
        </pc:sldMkLst>
        <pc:spChg chg="mod">
          <ac:chgData name="Yasui, Jeff - FPAC-RMA, CA" userId="aa6f15cb-176d-4edc-9458-4e30d035d35c" providerId="ADAL" clId="{85775ABF-2651-4B6C-A891-08B2A453F5FD}" dt="2024-02-21T23:55:23.312" v="0" actId="6549"/>
          <ac:spMkLst>
            <pc:docMk/>
            <pc:sldMk cId="3786800571" sldId="273"/>
            <ac:spMk id="3" creationId="{7A7085D0-3DDB-EE00-2F1C-F8DD35B63730}"/>
          </ac:spMkLst>
        </pc:spChg>
        <pc:spChg chg="add mod">
          <ac:chgData name="Yasui, Jeff - FPAC-RMA, CA" userId="aa6f15cb-176d-4edc-9458-4e30d035d35c" providerId="ADAL" clId="{85775ABF-2651-4B6C-A891-08B2A453F5FD}" dt="2024-02-22T14:30:36.339" v="144" actId="208"/>
          <ac:spMkLst>
            <pc:docMk/>
            <pc:sldMk cId="3786800571" sldId="273"/>
            <ac:spMk id="7" creationId="{EB40EC2A-A904-0060-C928-4142B53A65CE}"/>
          </ac:spMkLst>
        </pc:spChg>
        <pc:spChg chg="add mod">
          <ac:chgData name="Yasui, Jeff - FPAC-RMA, CA" userId="aa6f15cb-176d-4edc-9458-4e30d035d35c" providerId="ADAL" clId="{85775ABF-2651-4B6C-A891-08B2A453F5FD}" dt="2024-02-22T14:37:14.921" v="241" actId="14100"/>
          <ac:spMkLst>
            <pc:docMk/>
            <pc:sldMk cId="3786800571" sldId="273"/>
            <ac:spMk id="11" creationId="{DA553FDF-8287-5F0E-CAA0-0094DD71598C}"/>
          </ac:spMkLst>
        </pc:spChg>
        <pc:graphicFrameChg chg="mod">
          <ac:chgData name="Yasui, Jeff - FPAC-RMA, CA" userId="aa6f15cb-176d-4edc-9458-4e30d035d35c" providerId="ADAL" clId="{85775ABF-2651-4B6C-A891-08B2A453F5FD}" dt="2024-02-22T14:30:59.093" v="146"/>
          <ac:graphicFrameMkLst>
            <pc:docMk/>
            <pc:sldMk cId="3786800571" sldId="273"/>
            <ac:graphicFrameMk id="4" creationId="{81FF06D9-1722-A0F9-6E04-E9195FFE9364}"/>
          </ac:graphicFrameMkLst>
        </pc:graphicFrameChg>
      </pc:sldChg>
      <pc:sldChg chg="modSp mod">
        <pc:chgData name="Yasui, Jeff - FPAC-RMA, CA" userId="aa6f15cb-176d-4edc-9458-4e30d035d35c" providerId="ADAL" clId="{85775ABF-2651-4B6C-A891-08B2A453F5FD}" dt="2024-02-22T14:28:00.057" v="140" actId="20577"/>
        <pc:sldMkLst>
          <pc:docMk/>
          <pc:sldMk cId="4025254189" sldId="278"/>
        </pc:sldMkLst>
        <pc:spChg chg="mod">
          <ac:chgData name="Yasui, Jeff - FPAC-RMA, CA" userId="aa6f15cb-176d-4edc-9458-4e30d035d35c" providerId="ADAL" clId="{85775ABF-2651-4B6C-A891-08B2A453F5FD}" dt="2024-02-22T14:28:00.057" v="140" actId="20577"/>
          <ac:spMkLst>
            <pc:docMk/>
            <pc:sldMk cId="4025254189" sldId="278"/>
            <ac:spMk id="3" creationId="{7A7085D0-3DDB-EE00-2F1C-F8DD35B63730}"/>
          </ac:spMkLst>
        </pc:spChg>
      </pc:sldChg>
      <pc:sldChg chg="modSp mod">
        <pc:chgData name="Yasui, Jeff - FPAC-RMA, CA" userId="aa6f15cb-176d-4edc-9458-4e30d035d35c" providerId="ADAL" clId="{85775ABF-2651-4B6C-A891-08B2A453F5FD}" dt="2024-02-22T20:39:52.838" v="987" actId="115"/>
        <pc:sldMkLst>
          <pc:docMk/>
          <pc:sldMk cId="1769218445" sldId="279"/>
        </pc:sldMkLst>
        <pc:spChg chg="mod">
          <ac:chgData name="Yasui, Jeff - FPAC-RMA, CA" userId="aa6f15cb-176d-4edc-9458-4e30d035d35c" providerId="ADAL" clId="{85775ABF-2651-4B6C-A891-08B2A453F5FD}" dt="2024-02-22T20:39:52.838" v="987" actId="115"/>
          <ac:spMkLst>
            <pc:docMk/>
            <pc:sldMk cId="1769218445" sldId="279"/>
            <ac:spMk id="11" creationId="{6656F86C-9330-EF61-1F4E-79092A6ADEF2}"/>
          </ac:spMkLst>
        </pc:spChg>
      </pc:sldChg>
      <pc:sldChg chg="modSp mod">
        <pc:chgData name="Yasui, Jeff - FPAC-RMA, CA" userId="aa6f15cb-176d-4edc-9458-4e30d035d35c" providerId="ADAL" clId="{85775ABF-2651-4B6C-A891-08B2A453F5FD}" dt="2024-02-23T23:37:10.881" v="1011" actId="27636"/>
        <pc:sldMkLst>
          <pc:docMk/>
          <pc:sldMk cId="1850031370" sldId="281"/>
        </pc:sldMkLst>
        <pc:spChg chg="mod">
          <ac:chgData name="Yasui, Jeff - FPAC-RMA, CA" userId="aa6f15cb-176d-4edc-9458-4e30d035d35c" providerId="ADAL" clId="{85775ABF-2651-4B6C-A891-08B2A453F5FD}" dt="2024-02-23T23:37:10.881" v="1011" actId="27636"/>
          <ac:spMkLst>
            <pc:docMk/>
            <pc:sldMk cId="1850031370" sldId="281"/>
            <ac:spMk id="3" creationId="{7A7085D0-3DDB-EE00-2F1C-F8DD35B63730}"/>
          </ac:spMkLst>
        </pc:spChg>
        <pc:spChg chg="mod">
          <ac:chgData name="Yasui, Jeff - FPAC-RMA, CA" userId="aa6f15cb-176d-4edc-9458-4e30d035d35c" providerId="ADAL" clId="{85775ABF-2651-4B6C-A891-08B2A453F5FD}" dt="2024-02-22T14:40:55.681" v="293" actId="20577"/>
          <ac:spMkLst>
            <pc:docMk/>
            <pc:sldMk cId="1850031370" sldId="281"/>
            <ac:spMk id="6" creationId="{6E111ECD-7726-11D7-14A3-8F045ADE7854}"/>
          </ac:spMkLst>
        </pc:spChg>
      </pc:sldChg>
      <pc:sldChg chg="modSp mod">
        <pc:chgData name="Yasui, Jeff - FPAC-RMA, CA" userId="aa6f15cb-176d-4edc-9458-4e30d035d35c" providerId="ADAL" clId="{85775ABF-2651-4B6C-A891-08B2A453F5FD}" dt="2024-02-22T15:55:09.171" v="872" actId="20577"/>
        <pc:sldMkLst>
          <pc:docMk/>
          <pc:sldMk cId="1586290299" sldId="282"/>
        </pc:sldMkLst>
        <pc:spChg chg="mod">
          <ac:chgData name="Yasui, Jeff - FPAC-RMA, CA" userId="aa6f15cb-176d-4edc-9458-4e30d035d35c" providerId="ADAL" clId="{85775ABF-2651-4B6C-A891-08B2A453F5FD}" dt="2024-02-22T15:55:09.171" v="872" actId="20577"/>
          <ac:spMkLst>
            <pc:docMk/>
            <pc:sldMk cId="1586290299" sldId="282"/>
            <ac:spMk id="2" creationId="{97349BAA-537B-792A-36FC-43B6A04D0CAE}"/>
          </ac:spMkLst>
        </pc:spChg>
        <pc:spChg chg="mod">
          <ac:chgData name="Yasui, Jeff - FPAC-RMA, CA" userId="aa6f15cb-176d-4edc-9458-4e30d035d35c" providerId="ADAL" clId="{85775ABF-2651-4B6C-A891-08B2A453F5FD}" dt="2024-02-22T15:55:00.754" v="871" actId="14100"/>
          <ac:spMkLst>
            <pc:docMk/>
            <pc:sldMk cId="1586290299" sldId="282"/>
            <ac:spMk id="19" creationId="{F07BE416-6213-EB0A-CBEC-B03560E72CA9}"/>
          </ac:spMkLst>
        </pc:spChg>
        <pc:graphicFrameChg chg="mod">
          <ac:chgData name="Yasui, Jeff - FPAC-RMA, CA" userId="aa6f15cb-176d-4edc-9458-4e30d035d35c" providerId="ADAL" clId="{85775ABF-2651-4B6C-A891-08B2A453F5FD}" dt="2024-02-22T15:54:44.668" v="866" actId="1076"/>
          <ac:graphicFrameMkLst>
            <pc:docMk/>
            <pc:sldMk cId="1586290299" sldId="282"/>
            <ac:graphicFrameMk id="15" creationId="{2D7581DC-2355-8944-DE13-C910A663FD41}"/>
          </ac:graphicFrameMkLst>
        </pc:graphicFrameChg>
      </pc:sldChg>
      <pc:sldChg chg="modSp mod">
        <pc:chgData name="Yasui, Jeff - FPAC-RMA, CA" userId="aa6f15cb-176d-4edc-9458-4e30d035d35c" providerId="ADAL" clId="{85775ABF-2651-4B6C-A891-08B2A453F5FD}" dt="2024-02-22T15:56:15.038" v="889" actId="20577"/>
        <pc:sldMkLst>
          <pc:docMk/>
          <pc:sldMk cId="3013577681" sldId="284"/>
        </pc:sldMkLst>
        <pc:spChg chg="mod">
          <ac:chgData name="Yasui, Jeff - FPAC-RMA, CA" userId="aa6f15cb-176d-4edc-9458-4e30d035d35c" providerId="ADAL" clId="{85775ABF-2651-4B6C-A891-08B2A453F5FD}" dt="2024-02-22T15:56:15.038" v="889" actId="20577"/>
          <ac:spMkLst>
            <pc:docMk/>
            <pc:sldMk cId="3013577681" sldId="284"/>
            <ac:spMk id="7" creationId="{A78F4ED0-43FE-ADFD-CD29-CCD90CB92385}"/>
          </ac:spMkLst>
        </pc:spChg>
      </pc:sldChg>
      <pc:sldChg chg="modSp mod">
        <pc:chgData name="Yasui, Jeff - FPAC-RMA, CA" userId="aa6f15cb-176d-4edc-9458-4e30d035d35c" providerId="ADAL" clId="{85775ABF-2651-4B6C-A891-08B2A453F5FD}" dt="2024-02-22T20:39:02.850" v="986" actId="20577"/>
        <pc:sldMkLst>
          <pc:docMk/>
          <pc:sldMk cId="1349713183" sldId="287"/>
        </pc:sldMkLst>
        <pc:spChg chg="mod">
          <ac:chgData name="Yasui, Jeff - FPAC-RMA, CA" userId="aa6f15cb-176d-4edc-9458-4e30d035d35c" providerId="ADAL" clId="{85775ABF-2651-4B6C-A891-08B2A453F5FD}" dt="2024-02-22T20:39:02.850" v="986" actId="20577"/>
          <ac:spMkLst>
            <pc:docMk/>
            <pc:sldMk cId="1349713183" sldId="287"/>
            <ac:spMk id="3" creationId="{7A7085D0-3DDB-EE00-2F1C-F8DD35B6373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 Insured Acres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Acres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Sheet1!$A$3:$A$37</c:f>
              <c:strCach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strCache>
            </c:strRef>
          </c:cat>
          <c:val>
            <c:numRef>
              <c:f>Sheet1!$B$3:$B$37</c:f>
              <c:numCache>
                <c:formatCode>General</c:formatCode>
                <c:ptCount val="35"/>
                <c:pt idx="0">
                  <c:v>35585</c:v>
                </c:pt>
                <c:pt idx="1">
                  <c:v>35944</c:v>
                </c:pt>
                <c:pt idx="2">
                  <c:v>50802</c:v>
                </c:pt>
                <c:pt idx="3">
                  <c:v>42451</c:v>
                </c:pt>
                <c:pt idx="4">
                  <c:v>38774</c:v>
                </c:pt>
                <c:pt idx="5">
                  <c:v>45257</c:v>
                </c:pt>
                <c:pt idx="6">
                  <c:v>272584</c:v>
                </c:pt>
                <c:pt idx="7">
                  <c:v>315756</c:v>
                </c:pt>
                <c:pt idx="8">
                  <c:v>355804</c:v>
                </c:pt>
                <c:pt idx="9">
                  <c:v>408530</c:v>
                </c:pt>
                <c:pt idx="10">
                  <c:v>473153</c:v>
                </c:pt>
                <c:pt idx="11">
                  <c:v>497850</c:v>
                </c:pt>
                <c:pt idx="12">
                  <c:v>492039</c:v>
                </c:pt>
                <c:pt idx="13">
                  <c:v>496900</c:v>
                </c:pt>
                <c:pt idx="14">
                  <c:v>468019</c:v>
                </c:pt>
                <c:pt idx="15">
                  <c:v>468284</c:v>
                </c:pt>
                <c:pt idx="16">
                  <c:v>472183</c:v>
                </c:pt>
                <c:pt idx="17">
                  <c:v>475182</c:v>
                </c:pt>
                <c:pt idx="18">
                  <c:v>475263</c:v>
                </c:pt>
                <c:pt idx="19">
                  <c:v>474656</c:v>
                </c:pt>
                <c:pt idx="20">
                  <c:v>476255</c:v>
                </c:pt>
                <c:pt idx="21">
                  <c:v>481080</c:v>
                </c:pt>
                <c:pt idx="22">
                  <c:v>475508</c:v>
                </c:pt>
                <c:pt idx="23">
                  <c:v>482769</c:v>
                </c:pt>
                <c:pt idx="24">
                  <c:v>450070</c:v>
                </c:pt>
                <c:pt idx="25">
                  <c:v>456546</c:v>
                </c:pt>
                <c:pt idx="26">
                  <c:v>435361</c:v>
                </c:pt>
                <c:pt idx="27">
                  <c:v>425159</c:v>
                </c:pt>
                <c:pt idx="28">
                  <c:v>467378</c:v>
                </c:pt>
                <c:pt idx="29">
                  <c:v>454541</c:v>
                </c:pt>
                <c:pt idx="30">
                  <c:v>454269</c:v>
                </c:pt>
                <c:pt idx="31">
                  <c:v>428692</c:v>
                </c:pt>
                <c:pt idx="32">
                  <c:v>439050</c:v>
                </c:pt>
                <c:pt idx="33">
                  <c:v>436057</c:v>
                </c:pt>
                <c:pt idx="34">
                  <c:v>431299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5D-4269-8078-B6745153C8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2847487"/>
        <c:axId val="167650895"/>
      </c:lineChart>
      <c:catAx>
        <c:axId val="162847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650895"/>
        <c:crosses val="autoZero"/>
        <c:auto val="1"/>
        <c:lblAlgn val="ctr"/>
        <c:lblOffset val="100"/>
        <c:noMultiLvlLbl val="0"/>
      </c:catAx>
      <c:valAx>
        <c:axId val="1676508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8474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CA</a:t>
            </a:r>
            <a:r>
              <a:rPr lang="en-US" baseline="0" dirty="0"/>
              <a:t> WFRP Producer Premium Vs Indemnity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Sheet1!$Z$2</c:f>
              <c:strCache>
                <c:ptCount val="1"/>
                <c:pt idx="0">
                  <c:v>Producer Paid Premium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Sheet1!$Y$3:$Y$11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Sheet1!$Z$3:$Z$11</c:f>
              <c:numCache>
                <c:formatCode>General</c:formatCode>
                <c:ptCount val="9"/>
                <c:pt idx="0">
                  <c:v>641577</c:v>
                </c:pt>
                <c:pt idx="1">
                  <c:v>4959687</c:v>
                </c:pt>
                <c:pt idx="2">
                  <c:v>5450129</c:v>
                </c:pt>
                <c:pt idx="3">
                  <c:v>5424243</c:v>
                </c:pt>
                <c:pt idx="4">
                  <c:v>4302980</c:v>
                </c:pt>
                <c:pt idx="5">
                  <c:v>4866297</c:v>
                </c:pt>
                <c:pt idx="6">
                  <c:v>3479535</c:v>
                </c:pt>
                <c:pt idx="7">
                  <c:v>3285080</c:v>
                </c:pt>
                <c:pt idx="8">
                  <c:v>4493688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47-4159-9140-97F2278B435E}"/>
            </c:ext>
          </c:extLst>
        </c:ser>
        <c:ser>
          <c:idx val="1"/>
          <c:order val="1"/>
          <c:tx>
            <c:strRef>
              <c:f>Sheet1!$AA$2</c:f>
              <c:strCache>
                <c:ptCount val="1"/>
                <c:pt idx="0">
                  <c:v>Indemnity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Sheet1!$Y$3:$Y$11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Sheet1!$AA$3:$AA$11</c:f>
              <c:numCache>
                <c:formatCode>General</c:formatCode>
                <c:ptCount val="9"/>
                <c:pt idx="0">
                  <c:v>5916593</c:v>
                </c:pt>
                <c:pt idx="1">
                  <c:v>21724986</c:v>
                </c:pt>
                <c:pt idx="2">
                  <c:v>28524203</c:v>
                </c:pt>
                <c:pt idx="3">
                  <c:v>21634188</c:v>
                </c:pt>
                <c:pt idx="4">
                  <c:v>15851831</c:v>
                </c:pt>
                <c:pt idx="5">
                  <c:v>17769019</c:v>
                </c:pt>
                <c:pt idx="6">
                  <c:v>5725141</c:v>
                </c:pt>
                <c:pt idx="7">
                  <c:v>10889724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47-4159-9140-97F2278B43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154224"/>
        <c:axId val="37175312"/>
      </c:barChart>
      <c:catAx>
        <c:axId val="2915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75312"/>
        <c:crosses val="autoZero"/>
        <c:auto val="1"/>
        <c:lblAlgn val="ctr"/>
        <c:lblOffset val="100"/>
        <c:noMultiLvlLbl val="0"/>
      </c:catAx>
      <c:valAx>
        <c:axId val="37175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5422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 WFRP PLR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Sheet1!$Z$17</c:f>
              <c:strCache>
                <c:ptCount val="1"/>
                <c:pt idx="0">
                  <c:v>PLR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Sheet1!$Y$18:$Y$26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Sheet1!$Z$18:$Z$26</c:f>
              <c:numCache>
                <c:formatCode>0.00</c:formatCode>
                <c:ptCount val="9"/>
                <c:pt idx="0">
                  <c:v>9.2219530937050429</c:v>
                </c:pt>
                <c:pt idx="1">
                  <c:v>4.3803139190033562</c:v>
                </c:pt>
                <c:pt idx="2">
                  <c:v>5.2336748359534244</c:v>
                </c:pt>
                <c:pt idx="3">
                  <c:v>3.9884252973179852</c:v>
                </c:pt>
                <c:pt idx="4">
                  <c:v>3.6839192838451491</c:v>
                </c:pt>
                <c:pt idx="5">
                  <c:v>3.6514456474810313</c:v>
                </c:pt>
                <c:pt idx="6">
                  <c:v>1.6453753159545743</c:v>
                </c:pt>
                <c:pt idx="7">
                  <c:v>3.3149037466363072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A8-46DA-A1A3-49382E43D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176784"/>
        <c:axId val="1161332400"/>
      </c:barChart>
      <c:lineChart>
        <c:grouping val="standard"/>
        <c:varyColors val="0"/>
        <c:ser>
          <c:idx val="1"/>
          <c:order val="1"/>
          <c:tx>
            <c:strRef>
              <c:f>Sheet1!$AA$17</c:f>
              <c:strCache>
                <c:ptCount val="1"/>
                <c:pt idx="0">
                  <c:v>Break Even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Sheet1!$Y$18:$Y$26</c:f>
              <c:strCach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strCache>
            </c:strRef>
          </c:cat>
          <c:val>
            <c:numRef>
              <c:f>Sheet1!$AA$18:$AA$26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5A8-46DA-A1A3-49382E43D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176784"/>
        <c:axId val="1161332400"/>
      </c:lineChart>
      <c:catAx>
        <c:axId val="2917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1332400"/>
        <c:crosses val="autoZero"/>
        <c:auto val="1"/>
        <c:lblAlgn val="ctr"/>
        <c:lblOffset val="100"/>
        <c:noMultiLvlLbl val="0"/>
      </c:catAx>
      <c:valAx>
        <c:axId val="1161332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76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46636437590079"/>
          <c:y val="0.85026826716420223"/>
          <c:w val="0.50796390559320748"/>
          <c:h val="0.110458038479974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Grapevine</a:t>
            </a:r>
            <a:r>
              <a:rPr lang="en-US" baseline="0"/>
              <a:t> Liability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Sheet1!$R$2</c:f>
              <c:strCache>
                <c:ptCount val="1"/>
                <c:pt idx="0">
                  <c:v>Lake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Sheet1!$Q$3:$Q$6</c:f>
              <c:strCache>
                <c:ptCount val="4"/>
                <c:pt idx="0">
                  <c:v>CA</c:v>
                </c:pt>
                <c:pt idx="1">
                  <c:v>OR</c:v>
                </c:pt>
                <c:pt idx="2">
                  <c:v>TX</c:v>
                </c:pt>
                <c:pt idx="3">
                  <c:v>WA</c:v>
                </c:pt>
              </c:strCache>
            </c:strRef>
          </c:cat>
          <c:val>
            <c:numRef>
              <c:f>Sheet1!$R$3:$R$6</c:f>
              <c:numCache>
                <c:formatCode>General</c:formatCode>
                <c:ptCount val="4"/>
                <c:pt idx="0" formatCode="_(* #,##0_);_(* \(#,##0\);_(* &quot;-&quot;??_);_(@_)">
                  <c:v>5133074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A6-4BEA-BC02-E023F08CCE1C}"/>
            </c:ext>
          </c:extLst>
        </c:ser>
        <c:ser>
          <c:idx val="1"/>
          <c:order val="1"/>
          <c:tx>
            <c:strRef>
              <c:f>Sheet1!$S$2</c:f>
              <c:strCache>
                <c:ptCount val="1"/>
                <c:pt idx="0">
                  <c:v>Mendocino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625-493E-B410-38F311AE07D7}"/>
              </c:ext>
            </c:extLst>
          </c:dPt>
          <c:cat>
            <c:strRef>
              <c:f>Sheet1!$Q$3:$Q$6</c:f>
              <c:strCache>
                <c:ptCount val="4"/>
                <c:pt idx="0">
                  <c:v>CA</c:v>
                </c:pt>
                <c:pt idx="1">
                  <c:v>OR</c:v>
                </c:pt>
                <c:pt idx="2">
                  <c:v>TX</c:v>
                </c:pt>
                <c:pt idx="3">
                  <c:v>WA</c:v>
                </c:pt>
              </c:strCache>
            </c:strRef>
          </c:cat>
          <c:val>
            <c:numRef>
              <c:f>Sheet1!$S$3:$S$6</c:f>
              <c:numCache>
                <c:formatCode>General</c:formatCode>
                <c:ptCount val="4"/>
                <c:pt idx="0" formatCode="_(* #,##0_);_(* \(#,##0\);_(* &quot;-&quot;??_);_(@_)">
                  <c:v>3560592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A6-4BEA-BC02-E023F08CCE1C}"/>
            </c:ext>
          </c:extLst>
        </c:ser>
        <c:ser>
          <c:idx val="2"/>
          <c:order val="2"/>
          <c:tx>
            <c:strRef>
              <c:f>Sheet1!$T$2</c:f>
              <c:strCache>
                <c:ptCount val="1"/>
                <c:pt idx="0">
                  <c:v>Monterey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Sheet1!$Q$3:$Q$6</c:f>
              <c:strCache>
                <c:ptCount val="4"/>
                <c:pt idx="0">
                  <c:v>CA</c:v>
                </c:pt>
                <c:pt idx="1">
                  <c:v>OR</c:v>
                </c:pt>
                <c:pt idx="2">
                  <c:v>TX</c:v>
                </c:pt>
                <c:pt idx="3">
                  <c:v>WA</c:v>
                </c:pt>
              </c:strCache>
            </c:strRef>
          </c:cat>
          <c:val>
            <c:numRef>
              <c:f>Sheet1!$T$3:$T$6</c:f>
              <c:numCache>
                <c:formatCode>General</c:formatCode>
                <c:ptCount val="4"/>
                <c:pt idx="0" formatCode="_(* #,##0_);_(* \(#,##0\);_(* &quot;-&quot;??_);_(@_)">
                  <c:v>690364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A6-4BEA-BC02-E023F08CCE1C}"/>
            </c:ext>
          </c:extLst>
        </c:ser>
        <c:ser>
          <c:idx val="3"/>
          <c:order val="3"/>
          <c:tx>
            <c:strRef>
              <c:f>Sheet1!$U$2</c:f>
              <c:strCache>
                <c:ptCount val="1"/>
                <c:pt idx="0">
                  <c:v>Napa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Sheet1!$Q$3:$Q$6</c:f>
              <c:strCache>
                <c:ptCount val="4"/>
                <c:pt idx="0">
                  <c:v>CA</c:v>
                </c:pt>
                <c:pt idx="1">
                  <c:v>OR</c:v>
                </c:pt>
                <c:pt idx="2">
                  <c:v>TX</c:v>
                </c:pt>
                <c:pt idx="3">
                  <c:v>WA</c:v>
                </c:pt>
              </c:strCache>
            </c:strRef>
          </c:cat>
          <c:val>
            <c:numRef>
              <c:f>Sheet1!$U$3:$U$6</c:f>
              <c:numCache>
                <c:formatCode>General</c:formatCode>
                <c:ptCount val="4"/>
                <c:pt idx="0" formatCode="_(* #,##0_);_(* \(#,##0\);_(* &quot;-&quot;??_);_(@_)">
                  <c:v>10650069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A6-4BEA-BC02-E023F08CCE1C}"/>
            </c:ext>
          </c:extLst>
        </c:ser>
        <c:ser>
          <c:idx val="4"/>
          <c:order val="4"/>
          <c:tx>
            <c:strRef>
              <c:f>Sheet1!$V$2</c:f>
              <c:strCache>
                <c:ptCount val="1"/>
                <c:pt idx="0">
                  <c:v>San Luis Obispo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Sheet1!$Q$3:$Q$6</c:f>
              <c:strCache>
                <c:ptCount val="4"/>
                <c:pt idx="0">
                  <c:v>CA</c:v>
                </c:pt>
                <c:pt idx="1">
                  <c:v>OR</c:v>
                </c:pt>
                <c:pt idx="2">
                  <c:v>TX</c:v>
                </c:pt>
                <c:pt idx="3">
                  <c:v>WA</c:v>
                </c:pt>
              </c:strCache>
            </c:strRef>
          </c:cat>
          <c:val>
            <c:numRef>
              <c:f>Sheet1!$V$3:$V$6</c:f>
              <c:numCache>
                <c:formatCode>General</c:formatCode>
                <c:ptCount val="4"/>
                <c:pt idx="0" formatCode="_(* #,##0_);_(* \(#,##0\);_(* &quot;-&quot;??_);_(@_)">
                  <c:v>45168045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A6-4BEA-BC02-E023F08CCE1C}"/>
            </c:ext>
          </c:extLst>
        </c:ser>
        <c:ser>
          <c:idx val="5"/>
          <c:order val="5"/>
          <c:tx>
            <c:strRef>
              <c:f>Sheet1!$W$2</c:f>
              <c:strCache>
                <c:ptCount val="1"/>
                <c:pt idx="0">
                  <c:v>Sonoma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Sheet1!$Q$3:$Q$6</c:f>
              <c:strCache>
                <c:ptCount val="4"/>
                <c:pt idx="0">
                  <c:v>CA</c:v>
                </c:pt>
                <c:pt idx="1">
                  <c:v>OR</c:v>
                </c:pt>
                <c:pt idx="2">
                  <c:v>TX</c:v>
                </c:pt>
                <c:pt idx="3">
                  <c:v>WA</c:v>
                </c:pt>
              </c:strCache>
            </c:strRef>
          </c:cat>
          <c:val>
            <c:numRef>
              <c:f>Sheet1!$W$3:$W$6</c:f>
              <c:numCache>
                <c:formatCode>General</c:formatCode>
                <c:ptCount val="4"/>
                <c:pt idx="0" formatCode="_(* #,##0_);_(* \(#,##0\);_(* &quot;-&quot;??_);_(@_)">
                  <c:v>4765854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A6-4BEA-BC02-E023F08CCE1C}"/>
            </c:ext>
          </c:extLst>
        </c:ser>
        <c:ser>
          <c:idx val="6"/>
          <c:order val="6"/>
          <c:tx>
            <c:strRef>
              <c:f>Sheet1!$X$2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Sheet1!$Q$3:$Q$6</c:f>
              <c:strCache>
                <c:ptCount val="4"/>
                <c:pt idx="0">
                  <c:v>CA</c:v>
                </c:pt>
                <c:pt idx="1">
                  <c:v>OR</c:v>
                </c:pt>
                <c:pt idx="2">
                  <c:v>TX</c:v>
                </c:pt>
                <c:pt idx="3">
                  <c:v>WA</c:v>
                </c:pt>
              </c:strCache>
            </c:strRef>
          </c:cat>
          <c:val>
            <c:numRef>
              <c:f>Sheet1!$X$3:$X$6</c:f>
              <c:numCache>
                <c:formatCode>General</c:formatCode>
                <c:ptCount val="4"/>
                <c:pt idx="1">
                  <c:v>15635988</c:v>
                </c:pt>
                <c:pt idx="2">
                  <c:v>131056</c:v>
                </c:pt>
                <c:pt idx="3">
                  <c:v>4832844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A6-4BEA-BC02-E023F08CCE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7737296"/>
        <c:axId val="107794768"/>
      </c:barChart>
      <c:catAx>
        <c:axId val="20773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794768"/>
        <c:crosses val="autoZero"/>
        <c:auto val="1"/>
        <c:lblAlgn val="ctr"/>
        <c:lblOffset val="100"/>
        <c:noMultiLvlLbl val="0"/>
      </c:catAx>
      <c:valAx>
        <c:axId val="10779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73729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D2ECB6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Policies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CA9-4292-998F-D3DD8652E09F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CA9-4292-998F-D3DD8652E09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CA9-4292-998F-D3DD8652E09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CA9-4292-998F-D3DD8652E09F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CA9-4292-998F-D3DD8652E09F}"/>
              </c:ext>
            </c:extLst>
          </c:dPt>
          <c:cat>
            <c:strRef>
              <c:f>Sheet1!$Y$11:$Y$16</c:f>
              <c:strCache>
                <c:ptCount val="6"/>
                <c:pt idx="0">
                  <c:v>Lake</c:v>
                </c:pt>
                <c:pt idx="1">
                  <c:v>Mendocino</c:v>
                </c:pt>
                <c:pt idx="2">
                  <c:v>Monterey</c:v>
                </c:pt>
                <c:pt idx="3">
                  <c:v>Napa</c:v>
                </c:pt>
                <c:pt idx="4">
                  <c:v>San Luis Obispo</c:v>
                </c:pt>
                <c:pt idx="5">
                  <c:v>Sonoma</c:v>
                </c:pt>
              </c:strCache>
            </c:strRef>
          </c:cat>
          <c:val>
            <c:numRef>
              <c:f>Sheet1!$Z$11:$Z$16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12</c:v>
                </c:pt>
                <c:pt idx="4">
                  <c:v>6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A9-4292-998F-D3DD8652E0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1211456"/>
        <c:axId val="238998192"/>
      </c:barChart>
      <c:catAx>
        <c:axId val="24121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998192"/>
        <c:crosses val="autoZero"/>
        <c:auto val="1"/>
        <c:lblAlgn val="ctr"/>
        <c:lblOffset val="100"/>
        <c:noMultiLvlLbl val="0"/>
      </c:catAx>
      <c:valAx>
        <c:axId val="238998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1211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Causes of Loss – CA Grapes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6720141203406802E-2"/>
          <c:y val="5.7897575197674939E-2"/>
          <c:w val="0.8203134322548451"/>
          <c:h val="0.7664787203564201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'cause_of_loss_jyasui_2023-09-25'!$G$1</c:f>
              <c:strCache>
                <c:ptCount val="1"/>
                <c:pt idx="0">
                  <c:v>Fire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208272472546144E-3"/>
                  <c:y val="5.59395936652096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2A-40CA-A651-31EB58A0131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2A-40CA-A651-31EB58A0131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2A-40CA-A651-31EB58A013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'cause_of_loss_jyasui_2023-09-25'!$F$2:$F$5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'cause_of_loss_jyasui_2023-09-25'!$G$2:$G$5</c:f>
              <c:numCache>
                <c:formatCode>_("$"* #,##0_);_("$"* \(#,##0\);_("$"* "-"??_);_(@_)</c:formatCode>
                <c:ptCount val="4"/>
                <c:pt idx="0">
                  <c:v>253732759</c:v>
                </c:pt>
                <c:pt idx="1">
                  <c:v>910272</c:v>
                </c:pt>
                <c:pt idx="2">
                  <c:v>791781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80-4FA1-85A3-BBA63BEB3806}"/>
            </c:ext>
          </c:extLst>
        </c:ser>
        <c:ser>
          <c:idx val="1"/>
          <c:order val="1"/>
          <c:tx>
            <c:strRef>
              <c:f>'cause_of_loss_jyasui_2023-09-25'!$H$1</c:f>
              <c:strCache>
                <c:ptCount val="1"/>
                <c:pt idx="0">
                  <c:v>Too Cold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-1.6208272472546441E-3"/>
                  <c:y val="6.56682186504635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2A-40CA-A651-31EB58A013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'cause_of_loss_jyasui_2023-09-25'!$F$2:$F$5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'cause_of_loss_jyasui_2023-09-25'!$H$2:$H$5</c:f>
              <c:numCache>
                <c:formatCode>_("$"* #,##0_);_("$"* \(#,##0\);_("$"* "-"??_);_(@_)</c:formatCode>
                <c:ptCount val="4"/>
                <c:pt idx="0">
                  <c:v>15189974</c:v>
                </c:pt>
                <c:pt idx="1">
                  <c:v>11339528</c:v>
                </c:pt>
                <c:pt idx="2">
                  <c:v>60945553</c:v>
                </c:pt>
                <c:pt idx="3" formatCode="General">
                  <c:v>15857621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80-4FA1-85A3-BBA63BEB3806}"/>
            </c:ext>
          </c:extLst>
        </c:ser>
        <c:ser>
          <c:idx val="2"/>
          <c:order val="2"/>
          <c:tx>
            <c:strRef>
              <c:f>'cause_of_loss_jyasui_2023-09-25'!$I$1</c:f>
              <c:strCache>
                <c:ptCount val="1"/>
                <c:pt idx="0">
                  <c:v>Too Hot Dry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4.62109686799559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196327486230944E-2"/>
                      <c:h val="3.40138008588767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22A-40CA-A651-31EB58A01316}"/>
                </c:ext>
              </c:extLst>
            </c:dLbl>
            <c:dLbl>
              <c:idx val="1"/>
              <c:layout>
                <c:manualLayout>
                  <c:x val="-1.620763435158355E-3"/>
                  <c:y val="5.35074374188962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542118217013449E-2"/>
                      <c:h val="3.88781133515036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22A-40CA-A651-31EB58A01316}"/>
                </c:ext>
              </c:extLst>
            </c:dLbl>
            <c:dLbl>
              <c:idx val="2"/>
              <c:layout>
                <c:manualLayout>
                  <c:x val="1.6208272472546442E-2"/>
                  <c:y val="3.89144999410153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2A-40CA-A651-31EB58A0131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8D-4FC5-A073-B50E84A903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'cause_of_loss_jyasui_2023-09-25'!$F$2:$F$5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'cause_of_loss_jyasui_2023-09-25'!$I$2:$I$5</c:f>
              <c:numCache>
                <c:formatCode>_("$"* #,##0_);_("$"* \(#,##0\);_("$"* "-"??_);_(@_)</c:formatCode>
                <c:ptCount val="4"/>
                <c:pt idx="0">
                  <c:v>29177528</c:v>
                </c:pt>
                <c:pt idx="1">
                  <c:v>78028851</c:v>
                </c:pt>
                <c:pt idx="2">
                  <c:v>53794013</c:v>
                </c:pt>
                <c:pt idx="3" formatCode="General">
                  <c:v>3768580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80-4FA1-85A3-BBA63BEB3806}"/>
            </c:ext>
          </c:extLst>
        </c:ser>
        <c:ser>
          <c:idx val="3"/>
          <c:order val="3"/>
          <c:tx>
            <c:strRef>
              <c:f>'cause_of_loss_jyasui_2023-09-25'!$J$1</c:f>
              <c:strCache>
                <c:ptCount val="1"/>
                <c:pt idx="0">
                  <c:v>Too Wet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cat>
            <c:numRef>
              <c:f>'cause_of_loss_jyasui_2023-09-25'!$F$2:$F$5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'cause_of_loss_jyasui_2023-09-25'!$J$2:$J$5</c:f>
              <c:numCache>
                <c:formatCode>_("$"* #,##0_);_("$"* \(#,##0\);_("$"* "-"??_);_(@_)</c:formatCode>
                <c:ptCount val="4"/>
                <c:pt idx="0">
                  <c:v>7869804</c:v>
                </c:pt>
                <c:pt idx="1">
                  <c:v>1628094</c:v>
                </c:pt>
                <c:pt idx="2">
                  <c:v>6245340</c:v>
                </c:pt>
                <c:pt idx="3" formatCode="General">
                  <c:v>11978006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80-4FA1-85A3-BBA63BEB3806}"/>
            </c:ext>
          </c:extLst>
        </c:ser>
        <c:ser>
          <c:idx val="4"/>
          <c:order val="4"/>
          <c:tx>
            <c:strRef>
              <c:f>'cause_of_loss_jyasui_2023-09-25'!$K$1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numRef>
              <c:f>'cause_of_loss_jyasui_2023-09-25'!$F$2:$F$5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'cause_of_loss_jyasui_2023-09-25'!$K$2:$K$5</c:f>
              <c:numCache>
                <c:formatCode>_("$"* #,##0_);_("$"* \(#,##0\);_("$"* "-"??_);_(@_)</c:formatCode>
                <c:ptCount val="4"/>
                <c:pt idx="0">
                  <c:v>2033403</c:v>
                </c:pt>
                <c:pt idx="1">
                  <c:v>1398429</c:v>
                </c:pt>
                <c:pt idx="2">
                  <c:v>3076384</c:v>
                </c:pt>
                <c:pt idx="3" formatCode="General">
                  <c:v>803980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80-4FA1-85A3-BBA63BEB38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9095359"/>
        <c:axId val="13187520"/>
        <c:axId val="169101760"/>
      </c:bar3DChart>
      <c:catAx>
        <c:axId val="759095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87520"/>
        <c:crosses val="autoZero"/>
        <c:auto val="1"/>
        <c:lblAlgn val="ctr"/>
        <c:lblOffset val="100"/>
        <c:noMultiLvlLbl val="0"/>
      </c:catAx>
      <c:valAx>
        <c:axId val="1318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9095359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erAx>
        <c:axId val="1691017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875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CA</a:t>
            </a:r>
            <a:r>
              <a:rPr lang="en-US" b="1" baseline="0" dirty="0"/>
              <a:t> </a:t>
            </a:r>
            <a:r>
              <a:rPr lang="en-US" b="1" i="0" baseline="0" dirty="0"/>
              <a:t>Insured </a:t>
            </a:r>
            <a:r>
              <a:rPr lang="en-US" b="1" dirty="0"/>
              <a:t>Acreage </a:t>
            </a:r>
          </a:p>
        </c:rich>
      </c:tx>
      <c:layout>
        <c:manualLayout>
          <c:xMode val="edge"/>
          <c:yMode val="edge"/>
          <c:x val="7.8464081552448536E-2"/>
          <c:y val="5.92525110213046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0756514160827886"/>
          <c:y val="0.18827477961804581"/>
          <c:w val="0.6249083869961285"/>
          <c:h val="0.8102468103254650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'summary_jyasui_2024-01-18_17-04'!$S$2</c:f>
              <c:strCache>
                <c:ptCount val="1"/>
                <c:pt idx="0">
                  <c:v>Conventional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'summary_jyasui_2024-01-18_17-04'!$R$3:$R$14</c:f>
              <c:strCache>
                <c:ptCount val="12"/>
                <c:pt idx="0">
                  <c:v>Cabernet Sauvignon</c:v>
                </c:pt>
                <c:pt idx="1">
                  <c:v>Chardonnay</c:v>
                </c:pt>
                <c:pt idx="2">
                  <c:v>Pinot Noir</c:v>
                </c:pt>
                <c:pt idx="3">
                  <c:v>Thompson Seedless</c:v>
                </c:pt>
                <c:pt idx="4">
                  <c:v>Zinfandel</c:v>
                </c:pt>
                <c:pt idx="5">
                  <c:v>Merlot</c:v>
                </c:pt>
                <c:pt idx="6">
                  <c:v>Pinot Gris/Pinot Grigio</c:v>
                </c:pt>
                <c:pt idx="7">
                  <c:v>Sauvignon Blanc/Fume Blanc</c:v>
                </c:pt>
                <c:pt idx="8">
                  <c:v>Fiesta</c:v>
                </c:pt>
                <c:pt idx="9">
                  <c:v>French Colombard</c:v>
                </c:pt>
                <c:pt idx="10">
                  <c:v>Petite Sirah</c:v>
                </c:pt>
                <c:pt idx="11">
                  <c:v>Rubired</c:v>
                </c:pt>
              </c:strCache>
            </c:strRef>
          </c:cat>
          <c:val>
            <c:numRef>
              <c:f>'summary_jyasui_2024-01-18_17-04'!$S$3:$S$14</c:f>
              <c:numCache>
                <c:formatCode>_(* #,##0_);_(* \(#,##0\);_(* "-"??_);_(@_)</c:formatCode>
                <c:ptCount val="12"/>
                <c:pt idx="0">
                  <c:v>84461.6</c:v>
                </c:pt>
                <c:pt idx="1">
                  <c:v>64196.800000000003</c:v>
                </c:pt>
                <c:pt idx="2">
                  <c:v>43309.36</c:v>
                </c:pt>
                <c:pt idx="3">
                  <c:v>39489.589999999997</c:v>
                </c:pt>
                <c:pt idx="4">
                  <c:v>25491.63</c:v>
                </c:pt>
                <c:pt idx="5">
                  <c:v>19524.38</c:v>
                </c:pt>
                <c:pt idx="6">
                  <c:v>17185.98</c:v>
                </c:pt>
                <c:pt idx="7">
                  <c:v>15293.48</c:v>
                </c:pt>
                <c:pt idx="8">
                  <c:v>13969.84</c:v>
                </c:pt>
                <c:pt idx="9">
                  <c:v>13921.09</c:v>
                </c:pt>
                <c:pt idx="10">
                  <c:v>10305.130000000001</c:v>
                </c:pt>
                <c:pt idx="11">
                  <c:v>10407.83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46-4221-B72D-7DA9C5D977CC}"/>
            </c:ext>
          </c:extLst>
        </c:ser>
        <c:ser>
          <c:idx val="1"/>
          <c:order val="1"/>
          <c:tx>
            <c:strRef>
              <c:f>'summary_jyasui_2024-01-18_17-04'!$T$2</c:f>
              <c:strCache>
                <c:ptCount val="1"/>
                <c:pt idx="0">
                  <c:v>Organic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'summary_jyasui_2024-01-18_17-04'!$R$3:$R$14</c:f>
              <c:strCache>
                <c:ptCount val="12"/>
                <c:pt idx="0">
                  <c:v>Cabernet Sauvignon</c:v>
                </c:pt>
                <c:pt idx="1">
                  <c:v>Chardonnay</c:v>
                </c:pt>
                <c:pt idx="2">
                  <c:v>Pinot Noir</c:v>
                </c:pt>
                <c:pt idx="3">
                  <c:v>Thompson Seedless</c:v>
                </c:pt>
                <c:pt idx="4">
                  <c:v>Zinfandel</c:v>
                </c:pt>
                <c:pt idx="5">
                  <c:v>Merlot</c:v>
                </c:pt>
                <c:pt idx="6">
                  <c:v>Pinot Gris/Pinot Grigio</c:v>
                </c:pt>
                <c:pt idx="7">
                  <c:v>Sauvignon Blanc/Fume Blanc</c:v>
                </c:pt>
                <c:pt idx="8">
                  <c:v>Fiesta</c:v>
                </c:pt>
                <c:pt idx="9">
                  <c:v>French Colombard</c:v>
                </c:pt>
                <c:pt idx="10">
                  <c:v>Petite Sirah</c:v>
                </c:pt>
                <c:pt idx="11">
                  <c:v>Rubired</c:v>
                </c:pt>
              </c:strCache>
            </c:strRef>
          </c:cat>
          <c:val>
            <c:numRef>
              <c:f>'summary_jyasui_2024-01-18_17-04'!$T$3:$T$14</c:f>
              <c:numCache>
                <c:formatCode>_(* #,##0_);_(* \(#,##0\);_(* "-"??_);_(@_)</c:formatCode>
                <c:ptCount val="12"/>
                <c:pt idx="0">
                  <c:v>3382.82</c:v>
                </c:pt>
                <c:pt idx="1">
                  <c:v>1067.8399999999999</c:v>
                </c:pt>
                <c:pt idx="2">
                  <c:v>530.20999999999992</c:v>
                </c:pt>
                <c:pt idx="3">
                  <c:v>3108.2</c:v>
                </c:pt>
                <c:pt idx="4">
                  <c:v>820.23</c:v>
                </c:pt>
                <c:pt idx="5">
                  <c:v>327.58999999999997</c:v>
                </c:pt>
                <c:pt idx="6">
                  <c:v>71.199999999999989</c:v>
                </c:pt>
                <c:pt idx="7">
                  <c:v>731.37</c:v>
                </c:pt>
                <c:pt idx="8">
                  <c:v>517.4</c:v>
                </c:pt>
                <c:pt idx="9">
                  <c:v>27.4</c:v>
                </c:pt>
                <c:pt idx="10">
                  <c:v>421.45</c:v>
                </c:pt>
                <c:pt idx="11">
                  <c:v>76.2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46-4221-B72D-7DA9C5D977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1848416"/>
        <c:axId val="2123152096"/>
      </c:barChart>
      <c:catAx>
        <c:axId val="5518484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3152096"/>
        <c:crosses val="autoZero"/>
        <c:auto val="1"/>
        <c:lblAlgn val="ctr"/>
        <c:lblOffset val="100"/>
        <c:noMultiLvlLbl val="0"/>
      </c:catAx>
      <c:valAx>
        <c:axId val="212315209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84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79927894603420324"/>
          <c:y val="0.55054369415416227"/>
          <c:w val="0.13106112083616459"/>
          <c:h val="0.113436899168966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Acreage </a:t>
            </a:r>
            <a:r>
              <a:rPr lang="en-US" b="0" dirty="0"/>
              <a:t>b</a:t>
            </a:r>
            <a:r>
              <a:rPr lang="en-US" b="0" baseline="0" dirty="0"/>
              <a:t>y </a:t>
            </a:r>
          </a:p>
          <a:p>
            <a:pPr>
              <a:defRPr/>
            </a:pPr>
            <a:r>
              <a:rPr lang="en-US" b="0" baseline="0" dirty="0"/>
              <a:t>Coverage Level</a:t>
            </a:r>
            <a:endParaRPr lang="en-US" dirty="0"/>
          </a:p>
        </c:rich>
      </c:tx>
      <c:layout>
        <c:manualLayout>
          <c:xMode val="edge"/>
          <c:yMode val="edge"/>
          <c:x val="2.8963282835792008E-2"/>
          <c:y val="0.168451177636799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802342949897134"/>
          <c:y val="5.442478877283434E-2"/>
          <c:w val="0.59449703775974549"/>
          <c:h val="0.715706063228098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Acres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Sheet1!$B$3:$B$11</c:f>
              <c:strCache>
                <c:ptCount val="9"/>
                <c:pt idx="0">
                  <c:v>CAT</c:v>
                </c:pt>
                <c:pt idx="1">
                  <c:v>50%</c:v>
                </c:pt>
                <c:pt idx="2">
                  <c:v>55%</c:v>
                </c:pt>
                <c:pt idx="3">
                  <c:v>60%</c:v>
                </c:pt>
                <c:pt idx="4">
                  <c:v>65%</c:v>
                </c:pt>
                <c:pt idx="5">
                  <c:v>70%</c:v>
                </c:pt>
                <c:pt idx="6">
                  <c:v>75%</c:v>
                </c:pt>
                <c:pt idx="7">
                  <c:v>80%</c:v>
                </c:pt>
                <c:pt idx="8">
                  <c:v>85%</c:v>
                </c:pt>
              </c:strCache>
            </c:strRef>
          </c:cat>
          <c:val>
            <c:numRef>
              <c:f>Sheet1!$C$3:$C$11</c:f>
              <c:numCache>
                <c:formatCode>_(* #,##0_);_(* \(#,##0\);_(* "-"??_);_(@_)</c:formatCode>
                <c:ptCount val="9"/>
                <c:pt idx="0">
                  <c:v>117737</c:v>
                </c:pt>
                <c:pt idx="1">
                  <c:v>53103</c:v>
                </c:pt>
                <c:pt idx="2">
                  <c:v>9336</c:v>
                </c:pt>
                <c:pt idx="3">
                  <c:v>38270</c:v>
                </c:pt>
                <c:pt idx="4">
                  <c:v>57704</c:v>
                </c:pt>
                <c:pt idx="5">
                  <c:v>47212</c:v>
                </c:pt>
                <c:pt idx="6">
                  <c:v>75744</c:v>
                </c:pt>
                <c:pt idx="7">
                  <c:v>13727</c:v>
                </c:pt>
                <c:pt idx="8">
                  <c:v>18466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0F-4A14-B79C-BD051EFB61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2088096"/>
        <c:axId val="140627936"/>
      </c:barChart>
      <c:catAx>
        <c:axId val="120208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627936"/>
        <c:crosses val="autoZero"/>
        <c:auto val="1"/>
        <c:lblAlgn val="ctr"/>
        <c:lblOffset val="100"/>
        <c:noMultiLvlLbl val="0"/>
      </c:catAx>
      <c:valAx>
        <c:axId val="140627936"/>
        <c:scaling>
          <c:orientation val="minMax"/>
          <c:max val="12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2088096"/>
        <c:crosses val="autoZero"/>
        <c:crossBetween val="between"/>
        <c:majorUnit val="5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383901738617192E-2"/>
          <c:y val="7.0042406490629761E-2"/>
          <c:w val="0.72708409789984041"/>
          <c:h val="0.636585700920428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Napa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Sheet1!$E$2:$E$8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Sheet1!$F$2:$F$8</c:f>
              <c:numCache>
                <c:formatCode>General</c:formatCode>
                <c:ptCount val="7"/>
                <c:pt idx="0">
                  <c:v>2.8000000000000001E-2</c:v>
                </c:pt>
                <c:pt idx="1">
                  <c:v>0.03</c:v>
                </c:pt>
                <c:pt idx="2">
                  <c:v>0.03</c:v>
                </c:pt>
                <c:pt idx="3">
                  <c:v>0.03</c:v>
                </c:pt>
                <c:pt idx="4">
                  <c:v>3.5000000000000003E-2</c:v>
                </c:pt>
                <c:pt idx="5">
                  <c:v>3.7999999999999999E-2</c:v>
                </c:pt>
                <c:pt idx="6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9F-4E9D-8E2C-A29C0677C475}"/>
            </c:ext>
          </c:extLst>
        </c:ser>
        <c:ser>
          <c:idx val="1"/>
          <c:order val="1"/>
          <c:tx>
            <c:strRef>
              <c:f>Sheet1!$G$1</c:f>
              <c:strCache>
                <c:ptCount val="1"/>
                <c:pt idx="0">
                  <c:v>SJ Rate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Sheet1!$E$2:$E$8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Sheet1!$G$2:$G$8</c:f>
              <c:numCache>
                <c:formatCode>General</c:formatCode>
                <c:ptCount val="7"/>
                <c:pt idx="0">
                  <c:v>0.03</c:v>
                </c:pt>
                <c:pt idx="1">
                  <c:v>2.9000000000000001E-2</c:v>
                </c:pt>
                <c:pt idx="2">
                  <c:v>2.9000000000000001E-2</c:v>
                </c:pt>
                <c:pt idx="3">
                  <c:v>2.9000000000000001E-2</c:v>
                </c:pt>
                <c:pt idx="4">
                  <c:v>2.5999999999999999E-2</c:v>
                </c:pt>
                <c:pt idx="5">
                  <c:v>2.5999999999999999E-2</c:v>
                </c:pt>
                <c:pt idx="6">
                  <c:v>2.5999999999999999E-2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9F-4E9D-8E2C-A29C0677C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5367024"/>
        <c:axId val="857198720"/>
      </c:barChart>
      <c:catAx>
        <c:axId val="85536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7198720"/>
        <c:crosses val="autoZero"/>
        <c:auto val="1"/>
        <c:lblAlgn val="ctr"/>
        <c:lblOffset val="100"/>
        <c:noMultiLvlLbl val="0"/>
      </c:catAx>
      <c:valAx>
        <c:axId val="85719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536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5312036151241266"/>
          <c:y val="0.57417325392854179"/>
          <c:w val="0.14573281221607687"/>
          <c:h val="0.190229560602976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Paid Premium</a:t>
            </a:r>
            <a:r>
              <a:rPr lang="en-US" baseline="0"/>
              <a:t> Vs Indemnity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Paid Premium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Sheet1!$A$3:$A$12</c:f>
              <c:strCach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strCache>
            </c:strRef>
          </c:cat>
          <c:val>
            <c:numRef>
              <c:f>Sheet1!$B$3:$B$12</c:f>
              <c:numCache>
                <c:formatCode>_(* #,##0_);_(* \(#,##0\);_(* "-"??_);_(@_)</c:formatCode>
                <c:ptCount val="10"/>
                <c:pt idx="0">
                  <c:v>18031928</c:v>
                </c:pt>
                <c:pt idx="1">
                  <c:v>15410740</c:v>
                </c:pt>
                <c:pt idx="2">
                  <c:v>13837499</c:v>
                </c:pt>
                <c:pt idx="3">
                  <c:v>13607142</c:v>
                </c:pt>
                <c:pt idx="4">
                  <c:v>14742895</c:v>
                </c:pt>
                <c:pt idx="5">
                  <c:v>16766515</c:v>
                </c:pt>
                <c:pt idx="6">
                  <c:v>17400716</c:v>
                </c:pt>
                <c:pt idx="7">
                  <c:v>24479521</c:v>
                </c:pt>
                <c:pt idx="8">
                  <c:v>31738818</c:v>
                </c:pt>
                <c:pt idx="9">
                  <c:v>37253333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B0-4EDC-A079-44EBCF41B496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Indemnity ($)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Sheet1!$A$3:$A$12</c:f>
              <c:strCach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strCache>
            </c:strRef>
          </c:cat>
          <c:val>
            <c:numRef>
              <c:f>Sheet1!$C$3:$C$12</c:f>
              <c:numCache>
                <c:formatCode>_(* #,##0_);_(* \(#,##0\);_(* "-"??_);_(@_)</c:formatCode>
                <c:ptCount val="10"/>
                <c:pt idx="0">
                  <c:v>29145858</c:v>
                </c:pt>
                <c:pt idx="1">
                  <c:v>55229631</c:v>
                </c:pt>
                <c:pt idx="2">
                  <c:v>17497722</c:v>
                </c:pt>
                <c:pt idx="3">
                  <c:v>37457241</c:v>
                </c:pt>
                <c:pt idx="4">
                  <c:v>20536649</c:v>
                </c:pt>
                <c:pt idx="5">
                  <c:v>33886210</c:v>
                </c:pt>
                <c:pt idx="6" formatCode="General">
                  <c:v>150000000</c:v>
                </c:pt>
                <c:pt idx="7">
                  <c:v>90798353</c:v>
                </c:pt>
                <c:pt idx="8">
                  <c:v>126617332</c:v>
                </c:pt>
                <c:pt idx="9">
                  <c:v>55464763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B0-4EDC-A079-44EBCF41B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163306448"/>
        <c:axId val="1159995024"/>
      </c:barChart>
      <c:catAx>
        <c:axId val="116330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9995024"/>
        <c:crosses val="autoZero"/>
        <c:auto val="1"/>
        <c:lblAlgn val="ctr"/>
        <c:lblOffset val="100"/>
        <c:noMultiLvlLbl val="0"/>
      </c:catAx>
      <c:valAx>
        <c:axId val="1159995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330644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CA:  Indemnity / Producer Paid Premium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Sheet1!$S$2</c:f>
              <c:strCache>
                <c:ptCount val="1"/>
                <c:pt idx="0">
                  <c:v>PLR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Sheet1!$R$3:$R$37</c:f>
              <c:strCach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strCache>
            </c:strRef>
          </c:cat>
          <c:val>
            <c:numRef>
              <c:f>Sheet1!$S$3:$S$37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1.2219606993349077</c:v>
                </c:pt>
                <c:pt idx="3">
                  <c:v>0</c:v>
                </c:pt>
                <c:pt idx="4">
                  <c:v>0</c:v>
                </c:pt>
                <c:pt idx="5">
                  <c:v>1.740595581182129</c:v>
                </c:pt>
                <c:pt idx="6">
                  <c:v>1.0468195475576367</c:v>
                </c:pt>
                <c:pt idx="7">
                  <c:v>0</c:v>
                </c:pt>
                <c:pt idx="8">
                  <c:v>0</c:v>
                </c:pt>
                <c:pt idx="9">
                  <c:v>1.4392817306495698</c:v>
                </c:pt>
                <c:pt idx="10">
                  <c:v>1.671895607064857</c:v>
                </c:pt>
                <c:pt idx="11">
                  <c:v>0</c:v>
                </c:pt>
                <c:pt idx="12">
                  <c:v>2.5207683088227473</c:v>
                </c:pt>
                <c:pt idx="13">
                  <c:v>1.6235292922157685</c:v>
                </c:pt>
                <c:pt idx="14">
                  <c:v>1.9278347440368917</c:v>
                </c:pt>
                <c:pt idx="15">
                  <c:v>1.6598757449188235</c:v>
                </c:pt>
                <c:pt idx="16">
                  <c:v>0</c:v>
                </c:pt>
                <c:pt idx="17">
                  <c:v>1.232072022074747</c:v>
                </c:pt>
                <c:pt idx="18">
                  <c:v>0</c:v>
                </c:pt>
                <c:pt idx="19">
                  <c:v>2.4672026444112714</c:v>
                </c:pt>
                <c:pt idx="20">
                  <c:v>1.1285279972374618</c:v>
                </c:pt>
                <c:pt idx="21">
                  <c:v>1.3536378853207767</c:v>
                </c:pt>
                <c:pt idx="22">
                  <c:v>2.9492426707475539</c:v>
                </c:pt>
                <c:pt idx="23">
                  <c:v>0</c:v>
                </c:pt>
                <c:pt idx="24">
                  <c:v>0</c:v>
                </c:pt>
                <c:pt idx="25">
                  <c:v>1.6163472924248588</c:v>
                </c:pt>
                <c:pt idx="26">
                  <c:v>3.5838402957937125</c:v>
                </c:pt>
                <c:pt idx="27">
                  <c:v>1.2645147797300653</c:v>
                </c:pt>
                <c:pt idx="28">
                  <c:v>2.7527632915126481</c:v>
                </c:pt>
                <c:pt idx="29">
                  <c:v>1.3929861808009891</c:v>
                </c:pt>
                <c:pt idx="30">
                  <c:v>2.0210646040635161</c:v>
                </c:pt>
                <c:pt idx="31">
                  <c:v>5</c:v>
                </c:pt>
                <c:pt idx="32">
                  <c:v>3.709155624409481</c:v>
                </c:pt>
                <c:pt idx="33">
                  <c:v>3.9905132257918363</c:v>
                </c:pt>
                <c:pt idx="34">
                  <c:v>1.48885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18-4D07-BBE8-9C70AED0E69F}"/>
            </c:ext>
          </c:extLst>
        </c:ser>
        <c:ser>
          <c:idx val="1"/>
          <c:order val="1"/>
          <c:tx>
            <c:strRef>
              <c:f>Sheet1!$T$2</c:f>
              <c:strCache>
                <c:ptCount val="1"/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Sheet1!$R$3:$R$37</c:f>
              <c:strCach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strCache>
            </c:strRef>
          </c:cat>
          <c:val>
            <c:numRef>
              <c:f>Sheet1!$T$3:$T$37</c:f>
              <c:numCache>
                <c:formatCode>General</c:formatCode>
                <c:ptCount val="35"/>
                <c:pt idx="0">
                  <c:v>0.68764794410172159</c:v>
                </c:pt>
                <c:pt idx="1">
                  <c:v>0.93049892241379306</c:v>
                </c:pt>
                <c:pt idx="2">
                  <c:v>0</c:v>
                </c:pt>
                <c:pt idx="3">
                  <c:v>0.43945979678573482</c:v>
                </c:pt>
                <c:pt idx="4">
                  <c:v>0.45626263267492556</c:v>
                </c:pt>
                <c:pt idx="5">
                  <c:v>0</c:v>
                </c:pt>
                <c:pt idx="6">
                  <c:v>0</c:v>
                </c:pt>
                <c:pt idx="7">
                  <c:v>0.87274118316102112</c:v>
                </c:pt>
                <c:pt idx="8">
                  <c:v>0.11398100960168457</c:v>
                </c:pt>
                <c:pt idx="9">
                  <c:v>0</c:v>
                </c:pt>
                <c:pt idx="10">
                  <c:v>0</c:v>
                </c:pt>
                <c:pt idx="11">
                  <c:v>0.74137511837855985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0.44625630496959923</c:v>
                </c:pt>
                <c:pt idx="17">
                  <c:v>0</c:v>
                </c:pt>
                <c:pt idx="18">
                  <c:v>0.54599912871464351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0.74390851626314836</c:v>
                </c:pt>
                <c:pt idx="24">
                  <c:v>0.35934462328702849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18-4D07-BBE8-9C70AED0E6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02083776"/>
        <c:axId val="140634384"/>
      </c:barChart>
      <c:lineChart>
        <c:grouping val="standard"/>
        <c:varyColors val="0"/>
        <c:ser>
          <c:idx val="2"/>
          <c:order val="2"/>
          <c:tx>
            <c:strRef>
              <c:f>Sheet1!$U$2</c:f>
              <c:strCache>
                <c:ptCount val="1"/>
                <c:pt idx="0">
                  <c:v>Break Even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Sheet1!$R$3:$R$37</c:f>
              <c:strCach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strCache>
            </c:strRef>
          </c:cat>
          <c:val>
            <c:numRef>
              <c:f>Sheet1!$U$3:$U$37</c:f>
              <c:numCache>
                <c:formatCode>General</c:formatCode>
                <c:ptCount val="3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18-4D07-BBE8-9C70AED0E6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2083776"/>
        <c:axId val="140634384"/>
      </c:lineChart>
      <c:catAx>
        <c:axId val="120208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634384"/>
        <c:crosses val="autoZero"/>
        <c:auto val="1"/>
        <c:lblAlgn val="ctr"/>
        <c:lblOffset val="100"/>
        <c:noMultiLvlLbl val="0"/>
      </c:catAx>
      <c:valAx>
        <c:axId val="14063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2083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Avg Coverage Level for Buy Up Policies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049201778159611"/>
          <c:y val="0.17171296296296296"/>
          <c:w val="0.85320728744335994"/>
          <c:h val="0.6699617235345583"/>
        </c:manualLayout>
      </c:layout>
      <c:lineChart>
        <c:grouping val="standard"/>
        <c:varyColors val="0"/>
        <c:ser>
          <c:idx val="0"/>
          <c:order val="0"/>
          <c:tx>
            <c:strRef>
              <c:f>'summary_jyasui_2024-01-23_16-09'!$AA$1</c:f>
              <c:strCache>
                <c:ptCount val="1"/>
                <c:pt idx="0">
                  <c:v>Avg Coverage Level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'summary_jyasui_2024-01-23_16-09'!$Z$2:$Z$26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'summary_jyasui_2024-01-23_16-09'!$AA$2:$AA$26</c:f>
              <c:numCache>
                <c:formatCode>General</c:formatCode>
                <c:ptCount val="25"/>
                <c:pt idx="0">
                  <c:v>0.64</c:v>
                </c:pt>
                <c:pt idx="1">
                  <c:v>0.65</c:v>
                </c:pt>
                <c:pt idx="2">
                  <c:v>0.65</c:v>
                </c:pt>
                <c:pt idx="3">
                  <c:v>0.65</c:v>
                </c:pt>
                <c:pt idx="4">
                  <c:v>0.65</c:v>
                </c:pt>
                <c:pt idx="5">
                  <c:v>0.65</c:v>
                </c:pt>
                <c:pt idx="6">
                  <c:v>0.65</c:v>
                </c:pt>
                <c:pt idx="7">
                  <c:v>0.66</c:v>
                </c:pt>
                <c:pt idx="8">
                  <c:v>0.66</c:v>
                </c:pt>
                <c:pt idx="9">
                  <c:v>0.64</c:v>
                </c:pt>
                <c:pt idx="10">
                  <c:v>0.64</c:v>
                </c:pt>
                <c:pt idx="11">
                  <c:v>0.64</c:v>
                </c:pt>
                <c:pt idx="12">
                  <c:v>0.65</c:v>
                </c:pt>
                <c:pt idx="13">
                  <c:v>0.65</c:v>
                </c:pt>
                <c:pt idx="14">
                  <c:v>0.67</c:v>
                </c:pt>
                <c:pt idx="15">
                  <c:v>0.66</c:v>
                </c:pt>
                <c:pt idx="16">
                  <c:v>0.66</c:v>
                </c:pt>
                <c:pt idx="17">
                  <c:v>0.66</c:v>
                </c:pt>
                <c:pt idx="18">
                  <c:v>0.67</c:v>
                </c:pt>
                <c:pt idx="19">
                  <c:v>0.67</c:v>
                </c:pt>
                <c:pt idx="20">
                  <c:v>0.67</c:v>
                </c:pt>
                <c:pt idx="21">
                  <c:v>0.68</c:v>
                </c:pt>
                <c:pt idx="22">
                  <c:v>0.69</c:v>
                </c:pt>
                <c:pt idx="23">
                  <c:v>0.69</c:v>
                </c:pt>
                <c:pt idx="24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3A-4BED-A5DE-A74A97DAE1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0680016"/>
        <c:axId val="278874992"/>
      </c:lineChart>
      <c:catAx>
        <c:axId val="14068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8874992"/>
        <c:crosses val="autoZero"/>
        <c:auto val="1"/>
        <c:lblAlgn val="ctr"/>
        <c:lblOffset val="100"/>
        <c:noMultiLvlLbl val="0"/>
      </c:catAx>
      <c:valAx>
        <c:axId val="278874992"/>
        <c:scaling>
          <c:orientation val="minMax"/>
          <c:min val="0.630000000000000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680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CAT Acreage Vs Buyup Acreage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'summary_jyasui_2024-01-23_16-24'!$B$2</c:f>
              <c:strCache>
                <c:ptCount val="1"/>
                <c:pt idx="0">
                  <c:v>CAT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'summary_jyasui_2024-01-23_16-24'!$A$3:$A$27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'summary_jyasui_2024-01-23_16-24'!$B$3:$B$27</c:f>
              <c:numCache>
                <c:formatCode>_(* #,##0_);_(* \(#,##0\);_(* "-"??_);_(@_)</c:formatCode>
                <c:ptCount val="25"/>
                <c:pt idx="0">
                  <c:v>393022</c:v>
                </c:pt>
                <c:pt idx="1">
                  <c:v>376243</c:v>
                </c:pt>
                <c:pt idx="2">
                  <c:v>353665</c:v>
                </c:pt>
                <c:pt idx="3">
                  <c:v>351494</c:v>
                </c:pt>
                <c:pt idx="4">
                  <c:v>347957</c:v>
                </c:pt>
                <c:pt idx="5">
                  <c:v>348507</c:v>
                </c:pt>
                <c:pt idx="6">
                  <c:v>343896</c:v>
                </c:pt>
                <c:pt idx="7">
                  <c:v>342949</c:v>
                </c:pt>
                <c:pt idx="8">
                  <c:v>349055</c:v>
                </c:pt>
                <c:pt idx="9">
                  <c:v>325264</c:v>
                </c:pt>
                <c:pt idx="10">
                  <c:v>297148</c:v>
                </c:pt>
                <c:pt idx="11">
                  <c:v>279394</c:v>
                </c:pt>
                <c:pt idx="12">
                  <c:v>265434</c:v>
                </c:pt>
                <c:pt idx="13">
                  <c:v>260495</c:v>
                </c:pt>
                <c:pt idx="14">
                  <c:v>223470</c:v>
                </c:pt>
                <c:pt idx="15">
                  <c:v>219321</c:v>
                </c:pt>
                <c:pt idx="16">
                  <c:v>217903</c:v>
                </c:pt>
                <c:pt idx="17">
                  <c:v>217779</c:v>
                </c:pt>
                <c:pt idx="18">
                  <c:v>197666</c:v>
                </c:pt>
                <c:pt idx="19">
                  <c:v>193292</c:v>
                </c:pt>
                <c:pt idx="20">
                  <c:v>159260</c:v>
                </c:pt>
                <c:pt idx="21">
                  <c:v>133265</c:v>
                </c:pt>
                <c:pt idx="22">
                  <c:v>131582</c:v>
                </c:pt>
                <c:pt idx="23">
                  <c:v>117737</c:v>
                </c:pt>
                <c:pt idx="24">
                  <c:v>4054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CC-428E-9A4A-173BCEE58767}"/>
            </c:ext>
          </c:extLst>
        </c:ser>
        <c:ser>
          <c:idx val="1"/>
          <c:order val="1"/>
          <c:tx>
            <c:strRef>
              <c:f>'summary_jyasui_2024-01-23_16-24'!$C$2</c:f>
              <c:strCache>
                <c:ptCount val="1"/>
                <c:pt idx="0">
                  <c:v>Buyup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'summary_jyasui_2024-01-23_16-24'!$A$3:$A$27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'summary_jyasui_2024-01-23_16-24'!$C$3:$C$27</c:f>
              <c:numCache>
                <c:formatCode>_(* #,##0_);_(* \(#,##0\);_(* "-"??_);_(@_)</c:formatCode>
                <c:ptCount val="25"/>
                <c:pt idx="0">
                  <c:v>104828</c:v>
                </c:pt>
                <c:pt idx="1">
                  <c:v>115796</c:v>
                </c:pt>
                <c:pt idx="2">
                  <c:v>143235</c:v>
                </c:pt>
                <c:pt idx="3">
                  <c:v>116525</c:v>
                </c:pt>
                <c:pt idx="4">
                  <c:v>120327</c:v>
                </c:pt>
                <c:pt idx="5">
                  <c:v>123676</c:v>
                </c:pt>
                <c:pt idx="6">
                  <c:v>131286</c:v>
                </c:pt>
                <c:pt idx="7">
                  <c:v>132314</c:v>
                </c:pt>
                <c:pt idx="8">
                  <c:v>125601</c:v>
                </c:pt>
                <c:pt idx="9">
                  <c:v>150991</c:v>
                </c:pt>
                <c:pt idx="10">
                  <c:v>183932</c:v>
                </c:pt>
                <c:pt idx="11">
                  <c:v>196114</c:v>
                </c:pt>
                <c:pt idx="12">
                  <c:v>217335</c:v>
                </c:pt>
                <c:pt idx="13">
                  <c:v>189575</c:v>
                </c:pt>
                <c:pt idx="14">
                  <c:v>233076</c:v>
                </c:pt>
                <c:pt idx="15">
                  <c:v>216040</c:v>
                </c:pt>
                <c:pt idx="16">
                  <c:v>207256</c:v>
                </c:pt>
                <c:pt idx="17">
                  <c:v>249599</c:v>
                </c:pt>
                <c:pt idx="18">
                  <c:v>256875</c:v>
                </c:pt>
                <c:pt idx="19">
                  <c:v>260977</c:v>
                </c:pt>
                <c:pt idx="20">
                  <c:v>269432</c:v>
                </c:pt>
                <c:pt idx="21">
                  <c:v>305785</c:v>
                </c:pt>
                <c:pt idx="22">
                  <c:v>304475</c:v>
                </c:pt>
                <c:pt idx="23">
                  <c:v>313562</c:v>
                </c:pt>
                <c:pt idx="24">
                  <c:v>17392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CC-428E-9A4A-173BCEE58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514352"/>
        <c:axId val="1201488352"/>
      </c:barChart>
      <c:lineChart>
        <c:grouping val="standard"/>
        <c:varyColors val="0"/>
        <c:ser>
          <c:idx val="2"/>
          <c:order val="2"/>
          <c:tx>
            <c:strRef>
              <c:f>'summary_jyasui_2024-01-23_16-24'!$D$2</c:f>
              <c:strCache>
                <c:ptCount val="1"/>
                <c:pt idx="0">
                  <c:v>%Buyup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'summary_jyasui_2024-01-23_16-24'!$A$3:$A$27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'summary_jyasui_2024-01-23_16-24'!$D$3:$D$27</c:f>
              <c:numCache>
                <c:formatCode>0%</c:formatCode>
                <c:ptCount val="25"/>
                <c:pt idx="0">
                  <c:v>0.21056141408054635</c:v>
                </c:pt>
                <c:pt idx="1">
                  <c:v>0.23533906865106222</c:v>
                </c:pt>
                <c:pt idx="2">
                  <c:v>0.28825719460656068</c:v>
                </c:pt>
                <c:pt idx="3">
                  <c:v>0.24897493477828891</c:v>
                </c:pt>
                <c:pt idx="4">
                  <c:v>0.25695304558772025</c:v>
                </c:pt>
                <c:pt idx="5">
                  <c:v>0.26192387273578255</c:v>
                </c:pt>
                <c:pt idx="6">
                  <c:v>0.27628571789335454</c:v>
                </c:pt>
                <c:pt idx="7">
                  <c:v>0.27840164287983704</c:v>
                </c:pt>
                <c:pt idx="8">
                  <c:v>0.26461479471448796</c:v>
                </c:pt>
                <c:pt idx="9">
                  <c:v>0.31703814133184954</c:v>
                </c:pt>
                <c:pt idx="10">
                  <c:v>0.3823314209694853</c:v>
                </c:pt>
                <c:pt idx="11">
                  <c:v>0.41243049538598719</c:v>
                </c:pt>
                <c:pt idx="12">
                  <c:v>0.45018424961006198</c:v>
                </c:pt>
                <c:pt idx="13">
                  <c:v>0.42121225587130889</c:v>
                </c:pt>
                <c:pt idx="14">
                  <c:v>0.51052029806415999</c:v>
                </c:pt>
                <c:pt idx="15">
                  <c:v>0.4962318627529797</c:v>
                </c:pt>
                <c:pt idx="16">
                  <c:v>0.4874788020481749</c:v>
                </c:pt>
                <c:pt idx="17">
                  <c:v>0.53404096898014031</c:v>
                </c:pt>
                <c:pt idx="18">
                  <c:v>0.56513053827927517</c:v>
                </c:pt>
                <c:pt idx="19">
                  <c:v>0.57449881017634929</c:v>
                </c:pt>
                <c:pt idx="20">
                  <c:v>0.62849784927173824</c:v>
                </c:pt>
                <c:pt idx="21">
                  <c:v>0.69646965038150555</c:v>
                </c:pt>
                <c:pt idx="22">
                  <c:v>0.69824587152597017</c:v>
                </c:pt>
                <c:pt idx="23">
                  <c:v>0.72701768378781306</c:v>
                </c:pt>
                <c:pt idx="24">
                  <c:v>0.81096708010817864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DCC-428E-9A4A-173BCEE58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369872"/>
        <c:axId val="187202928"/>
      </c:lineChart>
      <c:catAx>
        <c:axId val="851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1488352"/>
        <c:crosses val="autoZero"/>
        <c:auto val="1"/>
        <c:lblAlgn val="ctr"/>
        <c:lblOffset val="100"/>
        <c:noMultiLvlLbl val="0"/>
      </c:catAx>
      <c:valAx>
        <c:axId val="120148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4352"/>
        <c:crosses val="autoZero"/>
        <c:crossBetween val="between"/>
      </c:valAx>
      <c:valAx>
        <c:axId val="187202928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69872"/>
        <c:crosses val="max"/>
        <c:crossBetween val="between"/>
      </c:valAx>
      <c:catAx>
        <c:axId val="139369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72029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291B2-2F5D-3816-36B8-CFC29097D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5A225A-23B3-8E39-A4CE-FEA925F57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DE9B3-9C1E-3A1B-B714-6E383563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9621-8FF3-4947-8410-EDA6CB72E3B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AB623-171E-5CD3-B744-BAA797751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883F7-3F05-4F54-ABAB-BF8247FF4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220B-47DD-4FFB-8E15-2E3B4DD4C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9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6F76E-3B24-019E-3D89-38567198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FE134E-7222-F16C-F252-3FAA90ECD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2512D-D3B1-9CB9-E441-5D936852F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9621-8FF3-4947-8410-EDA6CB72E3B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E97C-D3D4-B0EB-6196-DE9D548A9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C0C37-1BBE-1651-8EA7-F7B129283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220B-47DD-4FFB-8E15-2E3B4DD4C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0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F4453E-B53B-8C3D-F61D-74CA0A6969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913745-61DA-98D0-1732-5307176FE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29B75-1FE7-6B2A-000E-381508106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9621-8FF3-4947-8410-EDA6CB72E3B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F21AD-EC49-B42C-AFFF-70AC4088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B56F9-3DBB-7243-C097-7E077B923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220B-47DD-4FFB-8E15-2E3B4DD4C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7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4DB6-3C1F-F1DA-42E1-F4F36B61A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E053C-6BFF-F942-8F04-66B5E32C8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15A36-6C9E-C8BF-150C-102426267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9621-8FF3-4947-8410-EDA6CB72E3B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C1167-3693-AA5B-22E4-C629A22F2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64101-7F59-9436-22BF-50E6CA287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220B-47DD-4FFB-8E15-2E3B4DD4C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7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98FF3-B60D-CE99-4721-ED1AE8D7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26492-9BE0-F5CA-CA1D-D8A0B0346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22D80-2DEE-FEA6-A43F-B770D6418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9621-8FF3-4947-8410-EDA6CB72E3B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DA054-3AA5-699B-5EBC-E6A9ED9A9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74DFF-8DFF-F988-F9D3-431BF7217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220B-47DD-4FFB-8E15-2E3B4DD4C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2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5AEE8-DC35-D4A1-D21A-27D18EAED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668A0-0591-0656-1A80-647B4D3A19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28B0F-1FF5-2D10-9CC0-C4B6DA0AB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0DB27-34D5-0F93-8A83-3355A98AB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9621-8FF3-4947-8410-EDA6CB72E3B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2E20F-AC27-978F-EADE-61E56ADA0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DAC812-540D-5977-800D-FE00ADD32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220B-47DD-4FFB-8E15-2E3B4DD4C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4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5AECD-3D09-B688-C4DF-27EAA7C7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6F0B8-C70F-EE39-A945-EF25BD068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F45F1C-DDEA-E4A7-5CBD-23A1153DB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48207C-0D44-7F8B-0454-6D4FED449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97EF10-143A-3455-2412-DD52FF71FC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7E1F60-C7E3-F568-38A3-DBECAF1F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9621-8FF3-4947-8410-EDA6CB72E3B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245628-A4BF-1243-ADAC-8E4B5AE48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4D1543-227D-8CC9-4CF4-592D481A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220B-47DD-4FFB-8E15-2E3B4DD4C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2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1B2DA-331E-1B96-A7C5-7E46BA3F7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CF9F64-3362-C64F-3A0F-F63413767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9621-8FF3-4947-8410-EDA6CB72E3B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D55A87-008D-8EC9-B1F6-095DCD05D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C812FD-3574-E4B4-9EF8-7EE83B97C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220B-47DD-4FFB-8E15-2E3B4DD4C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4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3271A9-0E63-5AA1-5C0C-EC562962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9621-8FF3-4947-8410-EDA6CB72E3B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1DDA34-9F2A-D216-5796-E9FF6CFC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6C82A-5D27-41F4-21BC-A14ED891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220B-47DD-4FFB-8E15-2E3B4DD4C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1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0BF75-305E-5E97-1B0A-E3567DB79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9AEE3-B07F-8457-73D7-3F7B14BD3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B7ABD9-1DD5-C519-BE10-48585EE85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B230E-8158-D942-44F3-1223988A0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9621-8FF3-4947-8410-EDA6CB72E3B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F081E-8B6B-D921-AF79-06F57C05A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E60999-099C-4BD3-6918-2AC2A1C21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220B-47DD-4FFB-8E15-2E3B4DD4C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1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3AFFA-38E0-B734-CD2A-52FF437E2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862DC0-FE46-B2EC-3E95-AEA596C14E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3366D-809B-D31D-45E3-9D05EC4DD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82893-2AC6-9712-0F1A-DE69A5AC6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9621-8FF3-4947-8410-EDA6CB72E3B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E6A7F-50D2-3199-04D8-D3D5BA42F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991B4B-F315-E98F-4038-5FBF723DB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220B-47DD-4FFB-8E15-2E3B4DD4C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23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B859ED-B669-F828-FE5E-00EE2A1D0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346153-A499-AB04-D2FE-FC8FC348C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39D52-4547-4D5C-C16F-E3B29E297E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59621-8FF3-4947-8410-EDA6CB72E3B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A8D13-93D7-96E3-9639-AE5636CFB2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D47CD-5C32-B371-94B8-B8E6E87E1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A220B-47DD-4FFB-8E15-2E3B4DD4C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0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Jeff.Yasui@usda.gov" TargetMode="External"/><Relationship Id="rId2" Type="http://schemas.openxmlformats.org/officeDocument/2006/relationships/hyperlink" Target="mailto:RSOCA@usda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aura.Hernandez@usda.gov" TargetMode="External"/><Relationship Id="rId5" Type="http://schemas.openxmlformats.org/officeDocument/2006/relationships/hyperlink" Target="mailto:Thalia.Barajas@usda.gov" TargetMode="External"/><Relationship Id="rId4" Type="http://schemas.openxmlformats.org/officeDocument/2006/relationships/hyperlink" Target="mailto:Ruben.Saavedra@usda.g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C1F6C9-494A-DED5-870E-B70364C96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Unified Wine and Grape Symposium</a:t>
            </a:r>
            <a:br>
              <a:rPr lang="en-US" sz="4800" dirty="0">
                <a:solidFill>
                  <a:srgbClr val="FFFFFF"/>
                </a:solidFill>
              </a:rPr>
            </a:br>
            <a:br>
              <a:rPr lang="en-US" sz="4800">
                <a:solidFill>
                  <a:srgbClr val="FFFFFF"/>
                </a:solidFill>
              </a:rPr>
            </a:br>
            <a:r>
              <a:rPr lang="en-US" sz="3600">
                <a:solidFill>
                  <a:srgbClr val="FFFFFF"/>
                </a:solidFill>
              </a:rPr>
              <a:t>Sacramento, CA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January 24, 2024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7D8F14-AFCB-4006-FF3E-FDA08DF17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USDA / Risk Management Agency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1C59ABA-6934-F203-6808-5BD70C88520B}"/>
              </a:ext>
            </a:extLst>
          </p:cNvPr>
          <p:cNvSpPr txBox="1">
            <a:spLocks/>
          </p:cNvSpPr>
          <p:nvPr/>
        </p:nvSpPr>
        <p:spPr>
          <a:xfrm>
            <a:off x="8767009" y="4797187"/>
            <a:ext cx="3144253" cy="1845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AD6BBB-71A6-DD3F-F879-4EC0CA700607}"/>
              </a:ext>
            </a:extLst>
          </p:cNvPr>
          <p:cNvSpPr txBox="1"/>
          <p:nvPr/>
        </p:nvSpPr>
        <p:spPr>
          <a:xfrm>
            <a:off x="8767009" y="6383252"/>
            <a:ext cx="345178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</a:rPr>
              <a:t>Jeff Yasui, Director Davis Regional Office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33305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49BAA-537B-792A-36FC-43B6A04D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516761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Estimated Premiums</a:t>
            </a:r>
          </a:p>
        </p:txBody>
      </p:sp>
      <p:pic>
        <p:nvPicPr>
          <p:cNvPr id="5" name="Graphic 4" descr="Grapes outline">
            <a:extLst>
              <a:ext uri="{FF2B5EF4-FFF2-40B4-BE49-F238E27FC236}">
                <a16:creationId xmlns:a16="http://schemas.microsoft.com/office/drawing/2014/main" id="{485D585B-8F84-816B-D2FF-D0CF1F27F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17129" y="5505030"/>
            <a:ext cx="1339977" cy="133997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E111ECD-7726-11D7-14A3-8F045ADE7854}"/>
              </a:ext>
            </a:extLst>
          </p:cNvPr>
          <p:cNvSpPr/>
          <p:nvPr/>
        </p:nvSpPr>
        <p:spPr>
          <a:xfrm rot="20293151">
            <a:off x="1194091" y="1298536"/>
            <a:ext cx="2467938" cy="8763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$?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85D0-3DDB-EE00-2F1C-F8DD35B63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915019" cy="1413977"/>
          </a:xfrm>
        </p:spPr>
        <p:txBody>
          <a:bodyPr anchor="t">
            <a:normAutofit/>
          </a:bodyPr>
          <a:lstStyle/>
          <a:p>
            <a:r>
              <a:rPr lang="en-US" sz="1800" dirty="0"/>
              <a:t>Estimates from RMA website (</a:t>
            </a:r>
            <a:r>
              <a:rPr lang="en-US" sz="1800" dirty="0" err="1"/>
              <a:t>RMA.USDA.Gov</a:t>
            </a:r>
            <a:r>
              <a:rPr lang="en-US" sz="1800" dirty="0"/>
              <a:t> &gt; Tools &gt; Cost Estimator &gt; Plan Comparison)</a:t>
            </a:r>
          </a:p>
          <a:p>
            <a:pPr lvl="1"/>
            <a:endParaRPr lang="en-US" sz="100" dirty="0"/>
          </a:p>
          <a:p>
            <a:pPr lvl="1"/>
            <a:r>
              <a:rPr lang="en-US" sz="1600" dirty="0"/>
              <a:t>Estimated amounts without adjustments.  Contact an agent for the actual premium amounts and to inquire about indemnity scenarios.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F6C85F2-B2C1-57BF-680C-33191936A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798007"/>
              </p:ext>
            </p:extLst>
          </p:nvPr>
        </p:nvGraphicFramePr>
        <p:xfrm>
          <a:off x="4690709" y="1982372"/>
          <a:ext cx="7187028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253">
                  <a:extLst>
                    <a:ext uri="{9D8B030D-6E8A-4147-A177-3AD203B41FA5}">
                      <a16:colId xmlns:a16="http://schemas.microsoft.com/office/drawing/2014/main" val="3637613632"/>
                    </a:ext>
                  </a:extLst>
                </a:gridCol>
                <a:gridCol w="1206661">
                  <a:extLst>
                    <a:ext uri="{9D8B030D-6E8A-4147-A177-3AD203B41FA5}">
                      <a16:colId xmlns:a16="http://schemas.microsoft.com/office/drawing/2014/main" val="1088805709"/>
                    </a:ext>
                  </a:extLst>
                </a:gridCol>
                <a:gridCol w="1302427">
                  <a:extLst>
                    <a:ext uri="{9D8B030D-6E8A-4147-A177-3AD203B41FA5}">
                      <a16:colId xmlns:a16="http://schemas.microsoft.com/office/drawing/2014/main" val="2576072942"/>
                    </a:ext>
                  </a:extLst>
                </a:gridCol>
                <a:gridCol w="1532912">
                  <a:extLst>
                    <a:ext uri="{9D8B030D-6E8A-4147-A177-3AD203B41FA5}">
                      <a16:colId xmlns:a16="http://schemas.microsoft.com/office/drawing/2014/main" val="887699682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589724499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40740268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FFFF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Coverage Level % (Guar. tons)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Price Election % </a:t>
                      </a:r>
                      <a:r>
                        <a:rPr lang="en-US" sz="1200" dirty="0"/>
                        <a:t>(Amount/ton)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Producer Premium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per acre </a:t>
                      </a:r>
                      <a:r>
                        <a:rPr lang="en-US" sz="1400" dirty="0"/>
                        <a:t>(PP w/o Subsidy)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Indemnity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05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Prev 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80% (640)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90% ($583)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$89/a (171/a)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$23,328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$186,560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48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 Buyup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85% (680)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100% ($648)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$148/a (239/a)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$51,840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$233,280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172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70% (560)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80% ($518)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$38/a (92/a)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$124,320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080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Min Buyup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50% (400)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100% ($648)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$13/a (39/a)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$51,840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673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60% Linkage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60% (480)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100% ($648)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$24/a (67/a)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$103,680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774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50% (400)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55% ($356)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$655 FEE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$28,480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365328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4995ED17-D149-B72E-2344-4FA1B0412830}"/>
              </a:ext>
            </a:extLst>
          </p:cNvPr>
          <p:cNvSpPr txBox="1"/>
          <p:nvPr/>
        </p:nvSpPr>
        <p:spPr>
          <a:xfrm>
            <a:off x="9939392" y="2292720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6 t/a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25% Loss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068C4C-2ADF-C106-6919-A2CE9B9167BA}"/>
              </a:ext>
            </a:extLst>
          </p:cNvPr>
          <p:cNvSpPr txBox="1"/>
          <p:nvPr/>
        </p:nvSpPr>
        <p:spPr>
          <a:xfrm>
            <a:off x="11017129" y="2307282"/>
            <a:ext cx="760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3.2 t/a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60% Loss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808EE66-27D9-1785-BB3B-D170CBA6204D}"/>
              </a:ext>
            </a:extLst>
          </p:cNvPr>
          <p:cNvSpPr txBox="1">
            <a:spLocks/>
          </p:cNvSpPr>
          <p:nvPr/>
        </p:nvSpPr>
        <p:spPr>
          <a:xfrm>
            <a:off x="4690710" y="5132173"/>
            <a:ext cx="6640436" cy="159684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Coverage Level has more impact than price election on cost</a:t>
            </a: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Subsidy factor decreases as Coverage Level increases</a:t>
            </a: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CAT coverage affordable but covers only the most severe losses</a:t>
            </a: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Buyup could be less expensive than CAT for small acreage policies</a:t>
            </a: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Options can increase or decrease the premium amount.</a:t>
            </a:r>
          </a:p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3699D1-1FFB-7207-4E3A-30CD209DDA01}"/>
              </a:ext>
            </a:extLst>
          </p:cNvPr>
          <p:cNvSpPr txBox="1"/>
          <p:nvPr/>
        </p:nvSpPr>
        <p:spPr>
          <a:xfrm>
            <a:off x="2661558" y="5063146"/>
            <a:ext cx="117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99"/>
                </a:solidFill>
              </a:rPr>
              <a:t>Takeaways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C93E5E4-AF23-FF47-F7F6-84A02246E2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945" y="280790"/>
            <a:ext cx="3511926" cy="23206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F5E79FD-3138-D062-2D2A-0CC2DE3B0FB2}"/>
              </a:ext>
            </a:extLst>
          </p:cNvPr>
          <p:cNvSpPr/>
          <p:nvPr/>
        </p:nvSpPr>
        <p:spPr>
          <a:xfrm>
            <a:off x="4512046" y="1859783"/>
            <a:ext cx="1316870" cy="9607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99"/>
                </a:solidFill>
              </a:rPr>
              <a:t>2024 SJ Cab </a:t>
            </a:r>
            <a:r>
              <a:rPr lang="en-US" sz="1400" b="1" dirty="0" err="1">
                <a:solidFill>
                  <a:srgbClr val="FFFF99"/>
                </a:solidFill>
              </a:rPr>
              <a:t>Sv</a:t>
            </a:r>
            <a:endParaRPr lang="en-US" sz="1400" b="1" dirty="0">
              <a:solidFill>
                <a:srgbClr val="FFFF99"/>
              </a:solidFill>
            </a:endParaRPr>
          </a:p>
          <a:p>
            <a:pPr algn="ctr"/>
            <a:r>
              <a:rPr lang="en-US" sz="1400" b="1" dirty="0">
                <a:solidFill>
                  <a:srgbClr val="FFFF99"/>
                </a:solidFill>
              </a:rPr>
              <a:t>100 acres, 8 t/a</a:t>
            </a:r>
          </a:p>
          <a:p>
            <a:pPr algn="ctr"/>
            <a:r>
              <a:rPr lang="en-US" sz="1400" b="1" dirty="0">
                <a:solidFill>
                  <a:srgbClr val="FFFF99"/>
                </a:solidFill>
              </a:rPr>
              <a:t>No options</a:t>
            </a:r>
          </a:p>
        </p:txBody>
      </p:sp>
    </p:spTree>
    <p:extLst>
      <p:ext uri="{BB962C8B-B14F-4D97-AF65-F5344CB8AC3E}">
        <p14:creationId xmlns:p14="http://schemas.microsoft.com/office/powerpoint/2010/main" val="1285868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49BAA-537B-792A-36FC-43B6A04D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4466408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Paid Premiums vs Indemnities</a:t>
            </a:r>
          </a:p>
        </p:txBody>
      </p:sp>
      <p:pic>
        <p:nvPicPr>
          <p:cNvPr id="5" name="Graphic 4" descr="Grapes outline">
            <a:extLst>
              <a:ext uri="{FF2B5EF4-FFF2-40B4-BE49-F238E27FC236}">
                <a16:creationId xmlns:a16="http://schemas.microsoft.com/office/drawing/2014/main" id="{485D585B-8F84-816B-D2FF-D0CF1F27F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17129" y="5505030"/>
            <a:ext cx="1339977" cy="133997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E111ECD-7726-11D7-14A3-8F045ADE7854}"/>
              </a:ext>
            </a:extLst>
          </p:cNvPr>
          <p:cNvSpPr/>
          <p:nvPr/>
        </p:nvSpPr>
        <p:spPr>
          <a:xfrm rot="20293151">
            <a:off x="1194091" y="1298536"/>
            <a:ext cx="2467938" cy="8763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CaliforniaGrapes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85D0-3DDB-EE00-2F1C-F8DD35B63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064" y="1771651"/>
            <a:ext cx="6436208" cy="4600574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2023 not yet complete (as of Feb 22, 2024)</a:t>
            </a:r>
          </a:p>
          <a:p>
            <a:endParaRPr lang="en-US" dirty="0"/>
          </a:p>
          <a:p>
            <a:r>
              <a:rPr lang="en-US" dirty="0"/>
              <a:t>More indemnity was paid than premium was collected in these years</a:t>
            </a:r>
          </a:p>
          <a:p>
            <a:pPr lvl="1"/>
            <a:endParaRPr lang="en-US" dirty="0"/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064CC8EE-2939-8A12-B62D-63BAF60AA4FC}"/>
              </a:ext>
            </a:extLst>
          </p:cNvPr>
          <p:cNvSpPr/>
          <p:nvPr/>
        </p:nvSpPr>
        <p:spPr>
          <a:xfrm>
            <a:off x="9050916" y="718232"/>
            <a:ext cx="245483" cy="725077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F14034A-DEDC-4226-1939-04277E1B132F}"/>
              </a:ext>
            </a:extLst>
          </p:cNvPr>
          <p:cNvSpPr/>
          <p:nvPr/>
        </p:nvSpPr>
        <p:spPr>
          <a:xfrm>
            <a:off x="8921204" y="371475"/>
            <a:ext cx="504908" cy="228600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301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DD68255-E6B9-0BF1-4057-0D9539D82E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5699114"/>
              </p:ext>
            </p:extLst>
          </p:nvPr>
        </p:nvGraphicFramePr>
        <p:xfrm>
          <a:off x="4895529" y="718232"/>
          <a:ext cx="6249165" cy="3207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50031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Grapes outline">
            <a:extLst>
              <a:ext uri="{FF2B5EF4-FFF2-40B4-BE49-F238E27FC236}">
                <a16:creationId xmlns:a16="http://schemas.microsoft.com/office/drawing/2014/main" id="{485D585B-8F84-816B-D2FF-D0CF1F27F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17129" y="5505030"/>
            <a:ext cx="1339977" cy="133997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E111ECD-7726-11D7-14A3-8F045ADE7854}"/>
              </a:ext>
            </a:extLst>
          </p:cNvPr>
          <p:cNvSpPr/>
          <p:nvPr/>
        </p:nvSpPr>
        <p:spPr>
          <a:xfrm rot="20293151">
            <a:off x="784939" y="631785"/>
            <a:ext cx="2467938" cy="8763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Works!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85D0-3DDB-EE00-2F1C-F8DD35B63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1"/>
            <a:ext cx="6555347" cy="155634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/>
              <a:t>Indemnity to Paid Premium Ratio:</a:t>
            </a:r>
          </a:p>
          <a:p>
            <a:pPr lvl="1"/>
            <a:r>
              <a:rPr lang="en-US" sz="1600" dirty="0"/>
              <a:t>Represents amount of indemnity paid per $1 of </a:t>
            </a:r>
            <a:r>
              <a:rPr lang="en-US" sz="1600" dirty="0">
                <a:highlight>
                  <a:srgbClr val="FFFF00"/>
                </a:highlight>
              </a:rPr>
              <a:t>paid</a:t>
            </a:r>
            <a:r>
              <a:rPr lang="en-US" sz="1600" dirty="0"/>
              <a:t> premium</a:t>
            </a:r>
          </a:p>
          <a:p>
            <a:pPr lvl="1"/>
            <a:r>
              <a:rPr lang="en-US" sz="1600" dirty="0"/>
              <a:t>Excluding 2020, $2.38 indemnity paid for ever dollar of premium collected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91397D8-8E95-01C3-B3CE-FF1C5E0B3B58}"/>
              </a:ext>
            </a:extLst>
          </p:cNvPr>
          <p:cNvSpPr txBox="1">
            <a:spLocks/>
          </p:cNvSpPr>
          <p:nvPr/>
        </p:nvSpPr>
        <p:spPr>
          <a:xfrm>
            <a:off x="466722" y="586855"/>
            <a:ext cx="3201366" cy="44664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>
                <a:solidFill>
                  <a:srgbClr val="FFFFFF"/>
                </a:solidFill>
              </a:rPr>
              <a:t>Paid Premiums vs Indemnities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B90E930-F19C-508B-7133-F68DA2A066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8396794"/>
              </p:ext>
            </p:extLst>
          </p:nvPr>
        </p:nvGraphicFramePr>
        <p:xfrm>
          <a:off x="5282010" y="2405175"/>
          <a:ext cx="5662750" cy="3831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1854B38-E7F8-25C8-9696-F38150CA13F8}"/>
              </a:ext>
            </a:extLst>
          </p:cNvPr>
          <p:cNvSpPr txBox="1"/>
          <p:nvPr/>
        </p:nvSpPr>
        <p:spPr>
          <a:xfrm>
            <a:off x="9866639" y="2979415"/>
            <a:ext cx="828676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$17.29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E07030-D2F2-5C84-98BF-5FAC99999C36}"/>
              </a:ext>
            </a:extLst>
          </p:cNvPr>
          <p:cNvSpPr txBox="1"/>
          <p:nvPr/>
        </p:nvSpPr>
        <p:spPr>
          <a:xfrm>
            <a:off x="4134810" y="4868597"/>
            <a:ext cx="1246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Break even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6EE16BC7-62FA-9C30-436D-DDEBFDA7C997}"/>
              </a:ext>
            </a:extLst>
          </p:cNvPr>
          <p:cNvSpPr/>
          <p:nvPr/>
        </p:nvSpPr>
        <p:spPr>
          <a:xfrm>
            <a:off x="10821608" y="3429001"/>
            <a:ext cx="1339977" cy="1160334"/>
          </a:xfrm>
          <a:prstGeom prst="wedgeRoundRectCallout">
            <a:avLst>
              <a:gd name="adj1" fmla="val -49970"/>
              <a:gd name="adj2" fmla="val 73676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2023 to date: $1.49 paid out per dollar of paid premium</a:t>
            </a:r>
          </a:p>
        </p:txBody>
      </p:sp>
    </p:spTree>
    <p:extLst>
      <p:ext uri="{BB962C8B-B14F-4D97-AF65-F5344CB8AC3E}">
        <p14:creationId xmlns:p14="http://schemas.microsoft.com/office/powerpoint/2010/main" val="3233489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49BAA-537B-792A-36FC-43B6A04D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Trends</a:t>
            </a:r>
          </a:p>
        </p:txBody>
      </p:sp>
      <p:pic>
        <p:nvPicPr>
          <p:cNvPr id="5" name="Graphic 4" descr="Grapes outline">
            <a:extLst>
              <a:ext uri="{FF2B5EF4-FFF2-40B4-BE49-F238E27FC236}">
                <a16:creationId xmlns:a16="http://schemas.microsoft.com/office/drawing/2014/main" id="{485D585B-8F84-816B-D2FF-D0CF1F27F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98054" y="5349000"/>
            <a:ext cx="1339977" cy="133997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E111ECD-7726-11D7-14A3-8F045ADE7854}"/>
              </a:ext>
            </a:extLst>
          </p:cNvPr>
          <p:cNvSpPr/>
          <p:nvPr/>
        </p:nvSpPr>
        <p:spPr>
          <a:xfrm rot="20293151">
            <a:off x="730188" y="642319"/>
            <a:ext cx="2524715" cy="8763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Popular!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78F4ED0-43FE-ADFD-CD29-CCD90CB92385}"/>
              </a:ext>
            </a:extLst>
          </p:cNvPr>
          <p:cNvSpPr txBox="1">
            <a:spLocks/>
          </p:cNvSpPr>
          <p:nvPr/>
        </p:nvSpPr>
        <p:spPr>
          <a:xfrm>
            <a:off x="4320977" y="655977"/>
            <a:ext cx="3710560" cy="2743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Average Coverage Levels – Increasing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Buyup vs CAT Acreage % - More policies with buyup than CAT coverage</a:t>
            </a:r>
          </a:p>
          <a:p>
            <a:pPr lvl="1"/>
            <a:endParaRPr lang="en-US" sz="1600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E100918-43DA-8651-27C4-782AF8766D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1332621"/>
              </p:ext>
            </p:extLst>
          </p:nvPr>
        </p:nvGraphicFramePr>
        <p:xfrm>
          <a:off x="8034585" y="302968"/>
          <a:ext cx="389233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2F50237-3D1B-A5B0-B57C-82A878E8CA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011666"/>
              </p:ext>
            </p:extLst>
          </p:nvPr>
        </p:nvGraphicFramePr>
        <p:xfrm>
          <a:off x="4367695" y="3580216"/>
          <a:ext cx="549135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Arrow: Up 12">
            <a:extLst>
              <a:ext uri="{FF2B5EF4-FFF2-40B4-BE49-F238E27FC236}">
                <a16:creationId xmlns:a16="http://schemas.microsoft.com/office/drawing/2014/main" id="{A1AA51DC-6960-47EA-1DF4-5DF0220065EF}"/>
              </a:ext>
            </a:extLst>
          </p:cNvPr>
          <p:cNvSpPr/>
          <p:nvPr/>
        </p:nvSpPr>
        <p:spPr>
          <a:xfrm>
            <a:off x="4573361" y="959567"/>
            <a:ext cx="166801" cy="188113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Up 23">
            <a:extLst>
              <a:ext uri="{FF2B5EF4-FFF2-40B4-BE49-F238E27FC236}">
                <a16:creationId xmlns:a16="http://schemas.microsoft.com/office/drawing/2014/main" id="{98C76C7C-CF8C-C9B7-9C60-ED0B1D2B6AA4}"/>
              </a:ext>
            </a:extLst>
          </p:cNvPr>
          <p:cNvSpPr/>
          <p:nvPr/>
        </p:nvSpPr>
        <p:spPr>
          <a:xfrm rot="3775154">
            <a:off x="4558697" y="1934686"/>
            <a:ext cx="166801" cy="188113"/>
          </a:xfrm>
          <a:prstGeom prst="upArrow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98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49BAA-537B-792A-36FC-43B6A04D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Recent Program Improvements and the Future (?)</a:t>
            </a:r>
          </a:p>
        </p:txBody>
      </p:sp>
      <p:pic>
        <p:nvPicPr>
          <p:cNvPr id="5" name="Graphic 4" descr="Grapes outline">
            <a:extLst>
              <a:ext uri="{FF2B5EF4-FFF2-40B4-BE49-F238E27FC236}">
                <a16:creationId xmlns:a16="http://schemas.microsoft.com/office/drawing/2014/main" id="{485D585B-8F84-816B-D2FF-D0CF1F27F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98054" y="5349000"/>
            <a:ext cx="1339977" cy="1339977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78F4ED0-43FE-ADFD-CD29-CCD90CB92385}"/>
              </a:ext>
            </a:extLst>
          </p:cNvPr>
          <p:cNvSpPr txBox="1">
            <a:spLocks/>
          </p:cNvSpPr>
          <p:nvPr/>
        </p:nvSpPr>
        <p:spPr>
          <a:xfrm>
            <a:off x="4810259" y="655977"/>
            <a:ext cx="6555347" cy="452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Program Improvements</a:t>
            </a:r>
          </a:p>
          <a:p>
            <a:pPr lvl="1"/>
            <a:r>
              <a:rPr lang="en-US" sz="2000" dirty="0"/>
              <a:t>Modified Unharvested Factors (2023)</a:t>
            </a:r>
          </a:p>
          <a:p>
            <a:pPr lvl="1"/>
            <a:r>
              <a:rPr lang="en-US" sz="2000" dirty="0"/>
              <a:t>Added another option to increase approved yields (2024)</a:t>
            </a:r>
          </a:p>
          <a:p>
            <a:pPr marL="457200" lvl="1" indent="0">
              <a:buNone/>
            </a:pPr>
            <a:endParaRPr lang="en-US" sz="100" dirty="0"/>
          </a:p>
          <a:p>
            <a:r>
              <a:rPr lang="en-US" sz="2400" dirty="0"/>
              <a:t>Future?</a:t>
            </a:r>
          </a:p>
          <a:p>
            <a:pPr lvl="1"/>
            <a:r>
              <a:rPr lang="en-US" sz="2000" dirty="0"/>
              <a:t>Adding option to provide coverage up to 95% in 2025</a:t>
            </a:r>
          </a:p>
          <a:p>
            <a:pPr lvl="1"/>
            <a:r>
              <a:rPr lang="en-US" sz="2000" dirty="0"/>
              <a:t>Analyzing Smoke-Taint Research by Universities</a:t>
            </a:r>
          </a:p>
          <a:p>
            <a:pPr lvl="1"/>
            <a:r>
              <a:rPr lang="en-US" sz="2000" dirty="0"/>
              <a:t>Potential Endorsement to easily cover some </a:t>
            </a:r>
            <a:r>
              <a:rPr lang="en-US" sz="2000"/>
              <a:t>of the smoke </a:t>
            </a:r>
            <a:r>
              <a:rPr lang="en-US" sz="2000" dirty="0"/>
              <a:t>damage</a:t>
            </a:r>
          </a:p>
          <a:p>
            <a:pPr lvl="2"/>
            <a:r>
              <a:rPr lang="en-US" sz="1600" dirty="0"/>
              <a:t>Program design similar to Hurricane Program</a:t>
            </a:r>
          </a:p>
          <a:p>
            <a:pPr lvl="2"/>
            <a:r>
              <a:rPr lang="en-US" sz="1600" dirty="0"/>
              <a:t>Utilizes satellite imagery on a county by county basis</a:t>
            </a:r>
          </a:p>
          <a:p>
            <a:pPr lvl="2"/>
            <a:r>
              <a:rPr lang="en-US" sz="1600" dirty="0"/>
              <a:t>No loss adjustment for the endorsement indemnity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659A3D-AC40-0322-28A7-381BFF5394AC}"/>
              </a:ext>
            </a:extLst>
          </p:cNvPr>
          <p:cNvSpPr/>
          <p:nvPr/>
        </p:nvSpPr>
        <p:spPr>
          <a:xfrm>
            <a:off x="5554884" y="5564406"/>
            <a:ext cx="447675" cy="95554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1FF86C-AD97-B91C-07CF-B8F64BBF2840}"/>
              </a:ext>
            </a:extLst>
          </p:cNvPr>
          <p:cNvSpPr/>
          <p:nvPr/>
        </p:nvSpPr>
        <p:spPr>
          <a:xfrm>
            <a:off x="5551836" y="5037695"/>
            <a:ext cx="527378" cy="5216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C86C7E-F84F-AEAA-3DB9-E162C429D071}"/>
              </a:ext>
            </a:extLst>
          </p:cNvPr>
          <p:cNvSpPr/>
          <p:nvPr/>
        </p:nvSpPr>
        <p:spPr>
          <a:xfrm>
            <a:off x="5557330" y="4866113"/>
            <a:ext cx="447675" cy="1614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DC4174-38D7-8E97-CED4-6655D1C2D06D}"/>
              </a:ext>
            </a:extLst>
          </p:cNvPr>
          <p:cNvSpPr txBox="1"/>
          <p:nvPr/>
        </p:nvSpPr>
        <p:spPr>
          <a:xfrm>
            <a:off x="6157115" y="5814372"/>
            <a:ext cx="3251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Individual Policy Covers Losses up to the Coverage Level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68479C-E362-E040-E966-E5E0140A2F5A}"/>
              </a:ext>
            </a:extLst>
          </p:cNvPr>
          <p:cNvSpPr txBox="1"/>
          <p:nvPr/>
        </p:nvSpPr>
        <p:spPr>
          <a:xfrm>
            <a:off x="6112787" y="4941323"/>
            <a:ext cx="5840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Endorsement will cover losses between 95% and the coverage level based on smoke “events”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9DEF256-2A3A-4F9D-2949-D1EC167169DC}"/>
              </a:ext>
            </a:extLst>
          </p:cNvPr>
          <p:cNvSpPr/>
          <p:nvPr/>
        </p:nvSpPr>
        <p:spPr>
          <a:xfrm>
            <a:off x="4811658" y="3521242"/>
            <a:ext cx="602553" cy="1668379"/>
          </a:xfrm>
          <a:custGeom>
            <a:avLst/>
            <a:gdLst>
              <a:gd name="connsiteX0" fmla="*/ 490258 w 602553"/>
              <a:gd name="connsiteY0" fmla="*/ 0 h 1668379"/>
              <a:gd name="connsiteX1" fmla="*/ 974 w 602553"/>
              <a:gd name="connsiteY1" fmla="*/ 994611 h 1668379"/>
              <a:gd name="connsiteX2" fmla="*/ 602553 w 602553"/>
              <a:gd name="connsiteY2" fmla="*/ 1668379 h 1668379"/>
              <a:gd name="connsiteX3" fmla="*/ 602553 w 602553"/>
              <a:gd name="connsiteY3" fmla="*/ 1668379 h 166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2553" h="1668379">
                <a:moveTo>
                  <a:pt x="490258" y="0"/>
                </a:moveTo>
                <a:cubicBezTo>
                  <a:pt x="236258" y="358274"/>
                  <a:pt x="-17742" y="716548"/>
                  <a:pt x="974" y="994611"/>
                </a:cubicBezTo>
                <a:cubicBezTo>
                  <a:pt x="19690" y="1272674"/>
                  <a:pt x="602553" y="1668379"/>
                  <a:pt x="602553" y="1668379"/>
                </a:cubicBezTo>
                <a:lnTo>
                  <a:pt x="602553" y="1668379"/>
                </a:lnTo>
              </a:path>
            </a:pathLst>
          </a:custGeom>
          <a:noFill/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79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49BAA-537B-792A-36FC-43B6A04D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Whole Farm Revenue Protection (WFRP) &amp; Micro Farm</a:t>
            </a:r>
          </a:p>
        </p:txBody>
      </p:sp>
      <p:pic>
        <p:nvPicPr>
          <p:cNvPr id="5" name="Graphic 4" descr="Grapes outline">
            <a:extLst>
              <a:ext uri="{FF2B5EF4-FFF2-40B4-BE49-F238E27FC236}">
                <a16:creationId xmlns:a16="http://schemas.microsoft.com/office/drawing/2014/main" id="{485D585B-8F84-816B-D2FF-D0CF1F27F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3739" y="5489186"/>
            <a:ext cx="1339977" cy="1339977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78F4ED0-43FE-ADFD-CD29-CCD90CB92385}"/>
              </a:ext>
            </a:extLst>
          </p:cNvPr>
          <p:cNvSpPr txBox="1">
            <a:spLocks/>
          </p:cNvSpPr>
          <p:nvPr/>
        </p:nvSpPr>
        <p:spPr>
          <a:xfrm>
            <a:off x="4810259" y="655977"/>
            <a:ext cx="6555347" cy="452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Revenue based program for considers revenue from all crops on a farm, including livestock</a:t>
            </a:r>
          </a:p>
          <a:p>
            <a:pPr lvl="1"/>
            <a:r>
              <a:rPr lang="en-US" sz="2000" dirty="0"/>
              <a:t>Guarantees your revenue for the year</a:t>
            </a:r>
          </a:p>
          <a:p>
            <a:pPr lvl="1"/>
            <a:r>
              <a:rPr lang="en-US" sz="2000" dirty="0"/>
              <a:t>Utilizes tax records (minimum five years with exceptions)</a:t>
            </a:r>
          </a:p>
          <a:p>
            <a:pPr lvl="1"/>
            <a:r>
              <a:rPr lang="en-US" sz="2000" dirty="0"/>
              <a:t>May be purchased with the grape policy or stand-alone</a:t>
            </a:r>
          </a:p>
          <a:p>
            <a:pPr lvl="1"/>
            <a:r>
              <a:rPr lang="en-US" sz="2000" dirty="0"/>
              <a:t>Subsidy factor depends on number of commodities and coverage level</a:t>
            </a:r>
          </a:p>
          <a:p>
            <a:pPr lvl="1"/>
            <a:r>
              <a:rPr lang="en-US" sz="2000" dirty="0"/>
              <a:t>Catastrophic WFRP coverage not available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BD3535-5D81-9409-1752-B6123B20D063}"/>
              </a:ext>
            </a:extLst>
          </p:cNvPr>
          <p:cNvSpPr txBox="1"/>
          <p:nvPr/>
        </p:nvSpPr>
        <p:spPr>
          <a:xfrm rot="20379251">
            <a:off x="355768" y="4375454"/>
            <a:ext cx="34685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Sales Closing Dates for </a:t>
            </a:r>
            <a:r>
              <a:rPr lang="en-US" b="1" dirty="0">
                <a:solidFill>
                  <a:srgbClr val="FFFF00"/>
                </a:solidFill>
              </a:rPr>
              <a:t>CA</a:t>
            </a:r>
            <a:r>
              <a:rPr lang="en-US" dirty="0">
                <a:solidFill>
                  <a:srgbClr val="FFFF00"/>
                </a:solidFill>
              </a:rPr>
              <a:t> Calendar Year and Early Fiscal Year Filers: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February 28 for WFRP </a:t>
            </a:r>
          </a:p>
          <a:p>
            <a:r>
              <a:rPr lang="en-US" dirty="0">
                <a:solidFill>
                  <a:srgbClr val="FFFF00"/>
                </a:solidFill>
              </a:rPr>
              <a:t>March 31 for Micro Farm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2D7581DC-2355-8944-DE13-C910A663FD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5850099"/>
              </p:ext>
            </p:extLst>
          </p:nvPr>
        </p:nvGraphicFramePr>
        <p:xfrm>
          <a:off x="4195371" y="380837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92ED1842-8C6E-6E62-6814-1C28B311BA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523205"/>
              </p:ext>
            </p:extLst>
          </p:nvPr>
        </p:nvGraphicFramePr>
        <p:xfrm>
          <a:off x="8728272" y="3895724"/>
          <a:ext cx="3058424" cy="1940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F07BE416-6213-EB0A-CBEC-B03560E72CA9}"/>
              </a:ext>
            </a:extLst>
          </p:cNvPr>
          <p:cNvSpPr/>
          <p:nvPr/>
        </p:nvSpPr>
        <p:spPr>
          <a:xfrm>
            <a:off x="8659372" y="6018988"/>
            <a:ext cx="2272366" cy="532589"/>
          </a:xfrm>
          <a:prstGeom prst="wedgeRectCallout">
            <a:avLst>
              <a:gd name="adj1" fmla="val -58931"/>
              <a:gd name="adj2" fmla="val -9961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196 Policies, Indemnities Pending</a:t>
            </a:r>
          </a:p>
        </p:txBody>
      </p:sp>
    </p:spTree>
    <p:extLst>
      <p:ext uri="{BB962C8B-B14F-4D97-AF65-F5344CB8AC3E}">
        <p14:creationId xmlns:p14="http://schemas.microsoft.com/office/powerpoint/2010/main" val="1586290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49BAA-537B-792A-36FC-43B6A04D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Whole Farm Revenue Protection (WFRP) &amp; Micro Farm</a:t>
            </a:r>
          </a:p>
        </p:txBody>
      </p:sp>
      <p:pic>
        <p:nvPicPr>
          <p:cNvPr id="5" name="Graphic 4" descr="Grapes outline">
            <a:extLst>
              <a:ext uri="{FF2B5EF4-FFF2-40B4-BE49-F238E27FC236}">
                <a16:creationId xmlns:a16="http://schemas.microsoft.com/office/drawing/2014/main" id="{485D585B-8F84-816B-D2FF-D0CF1F27F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98054" y="5349000"/>
            <a:ext cx="1339977" cy="1339977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78F4ED0-43FE-ADFD-CD29-CCD90CB92385}"/>
              </a:ext>
            </a:extLst>
          </p:cNvPr>
          <p:cNvSpPr txBox="1">
            <a:spLocks/>
          </p:cNvSpPr>
          <p:nvPr/>
        </p:nvSpPr>
        <p:spPr>
          <a:xfrm>
            <a:off x="4810259" y="655976"/>
            <a:ext cx="6555347" cy="575370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Micro Farm</a:t>
            </a:r>
          </a:p>
          <a:p>
            <a:pPr lvl="1"/>
            <a:r>
              <a:rPr lang="en-US" sz="2000" dirty="0"/>
              <a:t>WFRP for smaller operations</a:t>
            </a:r>
          </a:p>
          <a:p>
            <a:pPr lvl="1"/>
            <a:r>
              <a:rPr lang="en-US" sz="2000" dirty="0"/>
              <a:t>Only three years of tax records required</a:t>
            </a:r>
          </a:p>
          <a:p>
            <a:pPr lvl="1"/>
            <a:r>
              <a:rPr lang="en-US" sz="2000" dirty="0"/>
              <a:t>More beneficial subsidy factor structure (same as multiple commodity table for WFRP)</a:t>
            </a:r>
          </a:p>
          <a:p>
            <a:pPr lvl="1"/>
            <a:r>
              <a:rPr lang="en-US" sz="2000" dirty="0"/>
              <a:t>Option available to remove lower years of historic revenue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RMA made significant improvements for 2024, including:</a:t>
            </a:r>
          </a:p>
          <a:p>
            <a:pPr lvl="1"/>
            <a:r>
              <a:rPr lang="en-US" sz="2000" dirty="0"/>
              <a:t>Maximum WFRP coverage level of 85% available to all</a:t>
            </a:r>
          </a:p>
          <a:p>
            <a:pPr lvl="1"/>
            <a:r>
              <a:rPr lang="en-US" sz="2000" dirty="0"/>
              <a:t>Increased subsidy factors for single commodity WFRP producers</a:t>
            </a:r>
          </a:p>
          <a:p>
            <a:pPr lvl="1"/>
            <a:r>
              <a:rPr lang="en-US" sz="2000" dirty="0"/>
              <a:t>Underlying policies can be at  the CAT level for WFRP</a:t>
            </a:r>
          </a:p>
          <a:p>
            <a:pPr lvl="1"/>
            <a:r>
              <a:rPr lang="en-US" sz="2000" dirty="0"/>
              <a:t>Micro Farm Sales Closing Date moved back</a:t>
            </a:r>
          </a:p>
          <a:p>
            <a:pPr lvl="1"/>
            <a:r>
              <a:rPr lang="en-US" sz="2000" dirty="0"/>
              <a:t>Micro Farm can now be purchased with other crop insurance policies.</a:t>
            </a:r>
          </a:p>
          <a:p>
            <a:pPr lvl="1"/>
            <a:endParaRPr lang="en-US" sz="2000" dirty="0"/>
          </a:p>
          <a:p>
            <a:pPr lvl="1"/>
            <a:endParaRPr lang="en-US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ADFA48-1FF9-1B26-CF61-9B07B166FBB1}"/>
              </a:ext>
            </a:extLst>
          </p:cNvPr>
          <p:cNvSpPr txBox="1"/>
          <p:nvPr/>
        </p:nvSpPr>
        <p:spPr>
          <a:xfrm rot="20379251">
            <a:off x="355768" y="4375454"/>
            <a:ext cx="34685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Sales Closing Dates for </a:t>
            </a:r>
            <a:r>
              <a:rPr lang="en-US" b="1" dirty="0">
                <a:solidFill>
                  <a:srgbClr val="FFFF00"/>
                </a:solidFill>
              </a:rPr>
              <a:t>CA</a:t>
            </a:r>
            <a:r>
              <a:rPr lang="en-US" dirty="0">
                <a:solidFill>
                  <a:srgbClr val="FFFF00"/>
                </a:solidFill>
              </a:rPr>
              <a:t> Calendar Year and Early Fiscal Year Filers: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February 28 for WFRP </a:t>
            </a:r>
          </a:p>
          <a:p>
            <a:r>
              <a:rPr lang="en-US" dirty="0">
                <a:solidFill>
                  <a:srgbClr val="FFFF00"/>
                </a:solidFill>
              </a:rPr>
              <a:t>March 31 for Micro Farm</a:t>
            </a:r>
          </a:p>
        </p:txBody>
      </p:sp>
    </p:spTree>
    <p:extLst>
      <p:ext uri="{BB962C8B-B14F-4D97-AF65-F5344CB8AC3E}">
        <p14:creationId xmlns:p14="http://schemas.microsoft.com/office/powerpoint/2010/main" val="340012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49BAA-537B-792A-36FC-43B6A04D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Grapevine Crop Insurance Policy</a:t>
            </a:r>
          </a:p>
        </p:txBody>
      </p:sp>
      <p:pic>
        <p:nvPicPr>
          <p:cNvPr id="5" name="Graphic 4" descr="Grapes outline">
            <a:extLst>
              <a:ext uri="{FF2B5EF4-FFF2-40B4-BE49-F238E27FC236}">
                <a16:creationId xmlns:a16="http://schemas.microsoft.com/office/drawing/2014/main" id="{485D585B-8F84-816B-D2FF-D0CF1F27F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98054" y="5349000"/>
            <a:ext cx="1339977" cy="1339977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78F4ED0-43FE-ADFD-CD29-CCD90CB92385}"/>
              </a:ext>
            </a:extLst>
          </p:cNvPr>
          <p:cNvSpPr txBox="1">
            <a:spLocks/>
          </p:cNvSpPr>
          <p:nvPr/>
        </p:nvSpPr>
        <p:spPr>
          <a:xfrm>
            <a:off x="4810259" y="655976"/>
            <a:ext cx="6555347" cy="57537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Covers “destroyed” vines damaged within the insurance period (Dec – Nov) due to freeze, hail, flood, fire, or a naturally occurring failure of the irrigation water supply</a:t>
            </a:r>
          </a:p>
          <a:p>
            <a:pPr lvl="1"/>
            <a:r>
              <a:rPr lang="en-US" sz="2000" dirty="0"/>
              <a:t>Losses due to insects and disease not eligible</a:t>
            </a:r>
          </a:p>
          <a:p>
            <a:pPr lvl="1"/>
            <a:endParaRPr lang="en-US" sz="2000" dirty="0"/>
          </a:p>
          <a:p>
            <a:r>
              <a:rPr lang="en-US" sz="2400" dirty="0"/>
              <a:t>Eligible only in Lake, Mendocino, Monterey, Napa, San Luis Obispo, and Sonoma</a:t>
            </a:r>
          </a:p>
          <a:p>
            <a:pPr lvl="1"/>
            <a:r>
              <a:rPr lang="en-US" sz="2000" dirty="0"/>
              <a:t>Other counties being considered for future years</a:t>
            </a:r>
          </a:p>
          <a:p>
            <a:pPr lvl="1"/>
            <a:r>
              <a:rPr lang="en-US" sz="2000" dirty="0"/>
              <a:t>Doesn’t affect Grape Crop Insurance Policies</a:t>
            </a:r>
          </a:p>
          <a:p>
            <a:pPr lvl="1"/>
            <a:endParaRPr lang="en-US" sz="2000" dirty="0"/>
          </a:p>
          <a:p>
            <a:r>
              <a:rPr lang="en-US" sz="2400" dirty="0"/>
              <a:t>Vineyard must have 600 vines per acre</a:t>
            </a:r>
          </a:p>
          <a:p>
            <a:endParaRPr lang="en-US" sz="2400" dirty="0"/>
          </a:p>
          <a:p>
            <a:r>
              <a:rPr lang="en-US" sz="2400" dirty="0"/>
              <a:t>Coverage Levels Available:  CAT, 50% to 75%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ADFA48-1FF9-1B26-CF61-9B07B166FBB1}"/>
              </a:ext>
            </a:extLst>
          </p:cNvPr>
          <p:cNvSpPr txBox="1"/>
          <p:nvPr/>
        </p:nvSpPr>
        <p:spPr>
          <a:xfrm rot="20379251">
            <a:off x="355768" y="4652454"/>
            <a:ext cx="3468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Sales Closing Date Passed for 2024: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November 1, 2023</a:t>
            </a:r>
          </a:p>
        </p:txBody>
      </p:sp>
    </p:spTree>
    <p:extLst>
      <p:ext uri="{BB962C8B-B14F-4D97-AF65-F5344CB8AC3E}">
        <p14:creationId xmlns:p14="http://schemas.microsoft.com/office/powerpoint/2010/main" val="3013577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49BAA-537B-792A-36FC-43B6A04D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Grapevine Crop Insurance Policy</a:t>
            </a:r>
          </a:p>
        </p:txBody>
      </p:sp>
      <p:pic>
        <p:nvPicPr>
          <p:cNvPr id="5" name="Graphic 4" descr="Grapes outline">
            <a:extLst>
              <a:ext uri="{FF2B5EF4-FFF2-40B4-BE49-F238E27FC236}">
                <a16:creationId xmlns:a16="http://schemas.microsoft.com/office/drawing/2014/main" id="{485D585B-8F84-816B-D2FF-D0CF1F27F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98054" y="5349000"/>
            <a:ext cx="1339977" cy="1339977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78F4ED0-43FE-ADFD-CD29-CCD90CB92385}"/>
              </a:ext>
            </a:extLst>
          </p:cNvPr>
          <p:cNvSpPr txBox="1">
            <a:spLocks/>
          </p:cNvSpPr>
          <p:nvPr/>
        </p:nvSpPr>
        <p:spPr>
          <a:xfrm>
            <a:off x="4810259" y="655976"/>
            <a:ext cx="6555347" cy="57537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7.5 million Vines insured in CA in 2024</a:t>
            </a:r>
          </a:p>
          <a:p>
            <a:pPr lvl="1"/>
            <a:r>
              <a:rPr lang="en-US" sz="2000" dirty="0"/>
              <a:t>94% at the CAT level ($655 fee)</a:t>
            </a:r>
          </a:p>
          <a:p>
            <a:pPr lvl="1"/>
            <a:r>
              <a:rPr lang="en-US" sz="2000" dirty="0"/>
              <a:t>Average Paid Premium per vine insured at buyup coverage levels:  $0.21</a:t>
            </a:r>
          </a:p>
          <a:p>
            <a:pPr lvl="1"/>
            <a:endParaRPr lang="en-US" sz="2000" dirty="0"/>
          </a:p>
          <a:p>
            <a:pPr lvl="1"/>
            <a:endParaRPr lang="en-US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ADFA48-1FF9-1B26-CF61-9B07B166FBB1}"/>
              </a:ext>
            </a:extLst>
          </p:cNvPr>
          <p:cNvSpPr txBox="1"/>
          <p:nvPr/>
        </p:nvSpPr>
        <p:spPr>
          <a:xfrm rot="20379251">
            <a:off x="355768" y="4652454"/>
            <a:ext cx="3468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Sales Closing Date Passed for 2024: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November 1, 2023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C17533F-BAEF-F7ED-E703-DB1FA26A15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904306"/>
              </p:ext>
            </p:extLst>
          </p:nvPr>
        </p:nvGraphicFramePr>
        <p:xfrm>
          <a:off x="5447395" y="2157867"/>
          <a:ext cx="4572000" cy="2162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1C28182-3390-FCC9-B918-1110766818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165905"/>
              </p:ext>
            </p:extLst>
          </p:nvPr>
        </p:nvGraphicFramePr>
        <p:xfrm>
          <a:off x="5447395" y="4691642"/>
          <a:ext cx="4572000" cy="183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83795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49BAA-537B-792A-36FC-43B6A04D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A Few Other Takeaways…</a:t>
            </a:r>
          </a:p>
        </p:txBody>
      </p:sp>
      <p:pic>
        <p:nvPicPr>
          <p:cNvPr id="5" name="Graphic 4" descr="Grapes outline">
            <a:extLst>
              <a:ext uri="{FF2B5EF4-FFF2-40B4-BE49-F238E27FC236}">
                <a16:creationId xmlns:a16="http://schemas.microsoft.com/office/drawing/2014/main" id="{485D585B-8F84-816B-D2FF-D0CF1F27F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98054" y="5349000"/>
            <a:ext cx="1339977" cy="1339977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78F4ED0-43FE-ADFD-CD29-CCD90CB92385}"/>
              </a:ext>
            </a:extLst>
          </p:cNvPr>
          <p:cNvSpPr txBox="1">
            <a:spLocks/>
          </p:cNvSpPr>
          <p:nvPr/>
        </p:nvSpPr>
        <p:spPr>
          <a:xfrm>
            <a:off x="4810259" y="655976"/>
            <a:ext cx="6555347" cy="575370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400" dirty="0"/>
              <a:t>Grape Policy has many unique features that are beneficial and can be customized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Rates are not calculated to result in a profit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Cost of the insurance does not vary by company or by agent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Losses can't be the result of marketing issues or farming practices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Future premiums are not based on your own losses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 good business decision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We hear you…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1019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49BAA-537B-792A-36FC-43B6A04D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624198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Benefits of Crop Insurance</a:t>
            </a:r>
          </a:p>
        </p:txBody>
      </p:sp>
      <p:pic>
        <p:nvPicPr>
          <p:cNvPr id="5" name="Graphic 4" descr="Grapes outline">
            <a:extLst>
              <a:ext uri="{FF2B5EF4-FFF2-40B4-BE49-F238E27FC236}">
                <a16:creationId xmlns:a16="http://schemas.microsoft.com/office/drawing/2014/main" id="{485D585B-8F84-816B-D2FF-D0CF1F27F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17129" y="5505030"/>
            <a:ext cx="1339977" cy="133997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E111ECD-7726-11D7-14A3-8F045ADE7854}"/>
              </a:ext>
            </a:extLst>
          </p:cNvPr>
          <p:cNvSpPr/>
          <p:nvPr/>
        </p:nvSpPr>
        <p:spPr>
          <a:xfrm rot="20293151">
            <a:off x="784939" y="631785"/>
            <a:ext cx="2467938" cy="8763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Safety Net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7E34E92-526D-5234-EC29-BDE47FA1B656}"/>
              </a:ext>
            </a:extLst>
          </p:cNvPr>
          <p:cNvSpPr/>
          <p:nvPr/>
        </p:nvSpPr>
        <p:spPr>
          <a:xfrm rot="20888663">
            <a:off x="4681622" y="634792"/>
            <a:ext cx="3362742" cy="54851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 Place: Legislated and Funded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EC0F53A-76BB-8020-8607-FB5660CCC395}"/>
              </a:ext>
            </a:extLst>
          </p:cNvPr>
          <p:cNvSpPr/>
          <p:nvPr/>
        </p:nvSpPr>
        <p:spPr>
          <a:xfrm rot="20888663">
            <a:off x="4678575" y="1862467"/>
            <a:ext cx="3362742" cy="54851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Interaction with FSA Disaster Programs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A5649BD-352B-484A-D6B4-E66BBF24DD6D}"/>
              </a:ext>
            </a:extLst>
          </p:cNvPr>
          <p:cNvSpPr/>
          <p:nvPr/>
        </p:nvSpPr>
        <p:spPr>
          <a:xfrm rot="20888663">
            <a:off x="4675526" y="3090142"/>
            <a:ext cx="3362742" cy="54851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May be required for loans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FD75F1AF-AA55-CCA0-05C1-6AAF01F3F9A9}"/>
              </a:ext>
            </a:extLst>
          </p:cNvPr>
          <p:cNvSpPr/>
          <p:nvPr/>
        </p:nvSpPr>
        <p:spPr>
          <a:xfrm rot="20888663">
            <a:off x="4681621" y="4317816"/>
            <a:ext cx="3362742" cy="54851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Peace of Mind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5F5543A5-26CD-B899-1ED7-2975AAF48200}"/>
              </a:ext>
            </a:extLst>
          </p:cNvPr>
          <p:cNvSpPr/>
          <p:nvPr/>
        </p:nvSpPr>
        <p:spPr>
          <a:xfrm rot="20888663">
            <a:off x="8445528" y="478984"/>
            <a:ext cx="3362742" cy="54851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Low Premiums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585CA568-95F3-3800-B617-9421F1CECA35}"/>
              </a:ext>
            </a:extLst>
          </p:cNvPr>
          <p:cNvSpPr/>
          <p:nvPr/>
        </p:nvSpPr>
        <p:spPr>
          <a:xfrm rot="20888663">
            <a:off x="8442479" y="1706659"/>
            <a:ext cx="3362742" cy="54851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Flexible and Adaptable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9340B11-C3D8-8965-8976-FC0DD40942BF}"/>
              </a:ext>
            </a:extLst>
          </p:cNvPr>
          <p:cNvSpPr/>
          <p:nvPr/>
        </p:nvSpPr>
        <p:spPr>
          <a:xfrm rot="20888663">
            <a:off x="8436383" y="2934334"/>
            <a:ext cx="3362742" cy="54851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Uses your yields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7A0C91A0-D25C-31DD-63C2-78585F6A4CBF}"/>
              </a:ext>
            </a:extLst>
          </p:cNvPr>
          <p:cNvSpPr/>
          <p:nvPr/>
        </p:nvSpPr>
        <p:spPr>
          <a:xfrm rot="20888663">
            <a:off x="8436384" y="4162010"/>
            <a:ext cx="3362742" cy="54851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Responsive</a:t>
            </a:r>
          </a:p>
        </p:txBody>
      </p:sp>
    </p:spTree>
    <p:extLst>
      <p:ext uri="{BB962C8B-B14F-4D97-AF65-F5344CB8AC3E}">
        <p14:creationId xmlns:p14="http://schemas.microsoft.com/office/powerpoint/2010/main" val="2978398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49BAA-537B-792A-36FC-43B6A04D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Risk Management Agency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B7C0C-9A12-A024-EDAB-249282156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b="1" u="sng" dirty="0"/>
              <a:t>Davis Regional Office (AZ, CA, HI, NV, UT)</a:t>
            </a:r>
          </a:p>
          <a:p>
            <a:r>
              <a:rPr lang="en-US" sz="2000" dirty="0">
                <a:hlinkClick r:id="rId2"/>
              </a:rPr>
              <a:t>RSOCA@usda.gov</a:t>
            </a:r>
            <a:endParaRPr lang="en-US" sz="2000" dirty="0"/>
          </a:p>
          <a:p>
            <a:r>
              <a:rPr lang="en-US" sz="2000" dirty="0"/>
              <a:t>Phone:  530-792-5870 </a:t>
            </a:r>
          </a:p>
          <a:p>
            <a:pPr lvl="1"/>
            <a:r>
              <a:rPr lang="en-US" sz="1600" dirty="0"/>
              <a:t>Voice Messages </a:t>
            </a:r>
            <a:r>
              <a:rPr lang="en-US" sz="1600"/>
              <a:t>Generate an Email 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Director Jeff Yasui</a:t>
            </a:r>
          </a:p>
          <a:p>
            <a:pPr lvl="1"/>
            <a:r>
              <a:rPr lang="en-US" sz="1600" dirty="0">
                <a:hlinkClick r:id="rId3"/>
              </a:rPr>
              <a:t>Jeff.Yasui@usda.gov</a:t>
            </a:r>
            <a:endParaRPr lang="en-US" sz="1600" dirty="0"/>
          </a:p>
          <a:p>
            <a:pPr lvl="1"/>
            <a:r>
              <a:rPr lang="en-US" sz="1600" dirty="0"/>
              <a:t>Phone and Voice Message: 530-792-5871</a:t>
            </a:r>
          </a:p>
          <a:p>
            <a:pPr lvl="1"/>
            <a:endParaRPr lang="en-US" sz="1600" dirty="0"/>
          </a:p>
          <a:p>
            <a:r>
              <a:rPr lang="en-US" sz="2000" dirty="0"/>
              <a:t>Deputy Director Ruben Saavedra</a:t>
            </a:r>
          </a:p>
          <a:p>
            <a:pPr lvl="1"/>
            <a:r>
              <a:rPr lang="en-US" sz="1600" dirty="0">
                <a:hlinkClick r:id="rId4"/>
              </a:rPr>
              <a:t>Ruben.Saavedra@usda.gov</a:t>
            </a:r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/>
              <a:t>Subject Matter Experts</a:t>
            </a:r>
          </a:p>
          <a:p>
            <a:pPr lvl="1"/>
            <a:r>
              <a:rPr lang="en-US" sz="1600" dirty="0"/>
              <a:t>Specialist </a:t>
            </a:r>
            <a:r>
              <a:rPr lang="en-US" sz="1600" dirty="0">
                <a:hlinkClick r:id="rId5"/>
              </a:rPr>
              <a:t>Thalia.Barajas@usda.gov</a:t>
            </a:r>
            <a:endParaRPr lang="en-US" sz="1600" dirty="0"/>
          </a:p>
          <a:p>
            <a:pPr lvl="1"/>
            <a:r>
              <a:rPr lang="en-US" sz="1600" dirty="0"/>
              <a:t>Senior Specialist </a:t>
            </a:r>
            <a:r>
              <a:rPr lang="en-US" sz="1600" dirty="0">
                <a:hlinkClick r:id="rId6"/>
              </a:rPr>
              <a:t>Laura.Hernandez@usda.gov</a:t>
            </a:r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9895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49BAA-537B-792A-36FC-43B6A04D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Grape Provisions 101</a:t>
            </a:r>
          </a:p>
        </p:txBody>
      </p:sp>
      <p:pic>
        <p:nvPicPr>
          <p:cNvPr id="5" name="Graphic 4" descr="Grapes outline">
            <a:extLst>
              <a:ext uri="{FF2B5EF4-FFF2-40B4-BE49-F238E27FC236}">
                <a16:creationId xmlns:a16="http://schemas.microsoft.com/office/drawing/2014/main" id="{485D585B-8F84-816B-D2FF-D0CF1F27F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17129" y="5505030"/>
            <a:ext cx="1339977" cy="133997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E111ECD-7726-11D7-14A3-8F045ADE7854}"/>
              </a:ext>
            </a:extLst>
          </p:cNvPr>
          <p:cNvSpPr/>
          <p:nvPr/>
        </p:nvSpPr>
        <p:spPr>
          <a:xfrm rot="20293151">
            <a:off x="784939" y="631785"/>
            <a:ext cx="2467938" cy="8763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85D0-3DDB-EE00-2F1C-F8DD35B63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t">
            <a:normAutofit/>
          </a:bodyPr>
          <a:lstStyle/>
          <a:p>
            <a:r>
              <a:rPr lang="en-US" sz="2000" dirty="0"/>
              <a:t>Available Since 1990</a:t>
            </a:r>
          </a:p>
          <a:p>
            <a:pPr lvl="1"/>
            <a:endParaRPr lang="en-US" sz="1600" dirty="0"/>
          </a:p>
          <a:p>
            <a:r>
              <a:rPr lang="en-US" sz="2000" dirty="0"/>
              <a:t>Insured in 23 states in 2023</a:t>
            </a:r>
          </a:p>
          <a:p>
            <a:endParaRPr lang="en-US" sz="2000" dirty="0"/>
          </a:p>
          <a:p>
            <a:r>
              <a:rPr lang="en-US" sz="2000" dirty="0"/>
              <a:t>Policies are provided by an Approved Insurance Provider and purchased from an agent</a:t>
            </a:r>
          </a:p>
          <a:p>
            <a:pPr lvl="1"/>
            <a:r>
              <a:rPr lang="en-US" sz="1600" dirty="0"/>
              <a:t>All policies utilize the same actuarial data, as provided by RMA</a:t>
            </a:r>
          </a:p>
          <a:p>
            <a:pPr lvl="1"/>
            <a:r>
              <a:rPr lang="en-US" sz="1600" dirty="0"/>
              <a:t>Agents and Insurance Providers compete with service</a:t>
            </a:r>
          </a:p>
          <a:p>
            <a:pPr lvl="1"/>
            <a:endParaRPr lang="en-US" sz="1600" dirty="0"/>
          </a:p>
          <a:p>
            <a:r>
              <a:rPr lang="en-US" sz="2400" dirty="0"/>
              <a:t>Insures grapes grown for wine, juice, or raisins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605F61B-35ED-5E99-FAFE-9EC1566991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0131692"/>
              </p:ext>
            </p:extLst>
          </p:nvPr>
        </p:nvGraphicFramePr>
        <p:xfrm>
          <a:off x="5156886" y="4085968"/>
          <a:ext cx="5556421" cy="2435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226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49BAA-537B-792A-36FC-43B6A04D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Grape Provisions 101</a:t>
            </a:r>
          </a:p>
        </p:txBody>
      </p:sp>
      <p:pic>
        <p:nvPicPr>
          <p:cNvPr id="5" name="Graphic 4" descr="Grapes outline">
            <a:extLst>
              <a:ext uri="{FF2B5EF4-FFF2-40B4-BE49-F238E27FC236}">
                <a16:creationId xmlns:a16="http://schemas.microsoft.com/office/drawing/2014/main" id="{485D585B-8F84-816B-D2FF-D0CF1F27F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17129" y="5505030"/>
            <a:ext cx="1339977" cy="133997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E111ECD-7726-11D7-14A3-8F045ADE7854}"/>
              </a:ext>
            </a:extLst>
          </p:cNvPr>
          <p:cNvSpPr/>
          <p:nvPr/>
        </p:nvSpPr>
        <p:spPr>
          <a:xfrm rot="20293151">
            <a:off x="784939" y="631785"/>
            <a:ext cx="2467938" cy="8763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85D0-3DDB-EE00-2F1C-F8DD35B63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t">
            <a:normAutofit/>
          </a:bodyPr>
          <a:lstStyle/>
          <a:p>
            <a:r>
              <a:rPr lang="en-US" sz="2000" dirty="0"/>
              <a:t>Indemnifies production and quality losses due to Adverse Weather, Natural Disasters, Wildfire (including Smoke)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6F698A8-E832-E3CD-84BB-194E8120B1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2319857"/>
              </p:ext>
            </p:extLst>
          </p:nvPr>
        </p:nvGraphicFramePr>
        <p:xfrm>
          <a:off x="4108845" y="1339517"/>
          <a:ext cx="7835505" cy="5221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093049D7-15C5-BFB6-4F72-B28E5103103F}"/>
              </a:ext>
            </a:extLst>
          </p:cNvPr>
          <p:cNvSpPr/>
          <p:nvPr/>
        </p:nvSpPr>
        <p:spPr>
          <a:xfrm>
            <a:off x="10588739" y="2059612"/>
            <a:ext cx="1221482" cy="1743075"/>
          </a:xfrm>
          <a:prstGeom prst="wedgeRoundRectCallout">
            <a:avLst>
              <a:gd name="adj1" fmla="val -20905"/>
              <a:gd name="adj2" fmla="val 78776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Disease</a:t>
            </a:r>
          </a:p>
          <a:p>
            <a:pPr algn="ctr"/>
            <a:r>
              <a:rPr lang="en-US" dirty="0"/>
              <a:t>Hail</a:t>
            </a:r>
          </a:p>
          <a:p>
            <a:pPr algn="ctr"/>
            <a:r>
              <a:rPr lang="en-US" dirty="0"/>
              <a:t>Insects</a:t>
            </a:r>
          </a:p>
          <a:p>
            <a:pPr algn="ctr"/>
            <a:r>
              <a:rPr lang="en-US" dirty="0"/>
              <a:t>Wildlife</a:t>
            </a:r>
          </a:p>
          <a:p>
            <a:pPr algn="ctr"/>
            <a:r>
              <a:rPr lang="en-US" dirty="0"/>
              <a:t>Wind</a:t>
            </a:r>
          </a:p>
          <a:p>
            <a:pPr algn="ctr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41978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49BAA-537B-792A-36FC-43B6A04D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Grape Provisions 101</a:t>
            </a:r>
          </a:p>
        </p:txBody>
      </p:sp>
      <p:pic>
        <p:nvPicPr>
          <p:cNvPr id="5" name="Graphic 4" descr="Grapes outline">
            <a:extLst>
              <a:ext uri="{FF2B5EF4-FFF2-40B4-BE49-F238E27FC236}">
                <a16:creationId xmlns:a16="http://schemas.microsoft.com/office/drawing/2014/main" id="{485D585B-8F84-816B-D2FF-D0CF1F27F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17129" y="5505030"/>
            <a:ext cx="1339977" cy="133997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E111ECD-7726-11D7-14A3-8F045ADE7854}"/>
              </a:ext>
            </a:extLst>
          </p:cNvPr>
          <p:cNvSpPr/>
          <p:nvPr/>
        </p:nvSpPr>
        <p:spPr>
          <a:xfrm rot="20293151">
            <a:off x="784939" y="631785"/>
            <a:ext cx="2467938" cy="8763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85D0-3DDB-EE00-2F1C-F8DD35B63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834257" cy="5070937"/>
          </a:xfrm>
        </p:spPr>
        <p:txBody>
          <a:bodyPr anchor="t">
            <a:normAutofit/>
          </a:bodyPr>
          <a:lstStyle/>
          <a:p>
            <a:r>
              <a:rPr lang="en-US" sz="2400" dirty="0"/>
              <a:t>California and Arizona:  </a:t>
            </a:r>
          </a:p>
          <a:p>
            <a:pPr lvl="1"/>
            <a:r>
              <a:rPr lang="en-US" sz="1800" dirty="0"/>
              <a:t>Insure by Type/Variety as a basic unit (46 Varieties + “All Others”) – Unique to CA and AZ</a:t>
            </a:r>
          </a:p>
          <a:p>
            <a:pPr lvl="1"/>
            <a:r>
              <a:rPr lang="en-US" sz="1800" dirty="0"/>
              <a:t>Insured over 430,000 acres in 2023 with total liabilities over $2 billion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endParaRPr lang="en-US" sz="1800" dirty="0"/>
          </a:p>
          <a:p>
            <a:endParaRPr lang="en-US" sz="24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4F38D95-BCBF-2F5D-0838-1E92186E82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116436"/>
              </p:ext>
            </p:extLst>
          </p:nvPr>
        </p:nvGraphicFramePr>
        <p:xfrm>
          <a:off x="4820853" y="2348275"/>
          <a:ext cx="6666630" cy="2832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25254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49BAA-537B-792A-36FC-43B6A04D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Grape Provisions 101</a:t>
            </a:r>
          </a:p>
        </p:txBody>
      </p:sp>
      <p:pic>
        <p:nvPicPr>
          <p:cNvPr id="5" name="Graphic 4" descr="Grapes outline">
            <a:extLst>
              <a:ext uri="{FF2B5EF4-FFF2-40B4-BE49-F238E27FC236}">
                <a16:creationId xmlns:a16="http://schemas.microsoft.com/office/drawing/2014/main" id="{485D585B-8F84-816B-D2FF-D0CF1F27F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17129" y="5505030"/>
            <a:ext cx="1339977" cy="133997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E111ECD-7726-11D7-14A3-8F045ADE7854}"/>
              </a:ext>
            </a:extLst>
          </p:cNvPr>
          <p:cNvSpPr/>
          <p:nvPr/>
        </p:nvSpPr>
        <p:spPr>
          <a:xfrm rot="20293151">
            <a:off x="784939" y="631785"/>
            <a:ext cx="2467938" cy="8763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85D0-3DDB-EE00-2F1C-F8DD35B63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312821"/>
            <a:ext cx="7202617" cy="6310401"/>
          </a:xfrm>
        </p:spPr>
        <p:txBody>
          <a:bodyPr anchor="t">
            <a:normAutofit fontScale="85000" lnSpcReduction="20000"/>
          </a:bodyPr>
          <a:lstStyle/>
          <a:p>
            <a:r>
              <a:rPr lang="en-US" sz="2600" dirty="0"/>
              <a:t>Flexible</a:t>
            </a:r>
          </a:p>
          <a:p>
            <a:pPr lvl="1"/>
            <a:r>
              <a:rPr lang="en-US" sz="2200" dirty="0"/>
              <a:t>Coverage levels from 50% to 85%.</a:t>
            </a:r>
          </a:p>
          <a:p>
            <a:pPr lvl="2"/>
            <a:r>
              <a:rPr lang="en-US" sz="1800" dirty="0"/>
              <a:t>Supplemental Coverage Option available to provide additional coverage between your elected coverage level and 86%</a:t>
            </a:r>
          </a:p>
          <a:p>
            <a:pPr lvl="2"/>
            <a:endParaRPr lang="en-US" sz="1800" dirty="0"/>
          </a:p>
          <a:p>
            <a:pPr lvl="1"/>
            <a:r>
              <a:rPr lang="en-US" sz="2200" dirty="0"/>
              <a:t>Price Elections from 59% to 100% of the RMA Price</a:t>
            </a:r>
          </a:p>
          <a:p>
            <a:pPr lvl="2"/>
            <a:r>
              <a:rPr lang="en-US" sz="1800" dirty="0"/>
              <a:t>Contract prices accepted</a:t>
            </a:r>
          </a:p>
          <a:p>
            <a:pPr lvl="2"/>
            <a:r>
              <a:rPr lang="en-US" sz="1800" dirty="0"/>
              <a:t>RMA Prices vary by crush district</a:t>
            </a:r>
            <a:endParaRPr lang="en-US" sz="1600" dirty="0"/>
          </a:p>
          <a:p>
            <a:pPr lvl="2"/>
            <a:endParaRPr lang="en-US" sz="1800" dirty="0"/>
          </a:p>
          <a:p>
            <a:pPr lvl="1"/>
            <a:r>
              <a:rPr lang="en-US" sz="2200" dirty="0"/>
              <a:t>Catastrophic Coverage Available</a:t>
            </a:r>
          </a:p>
          <a:p>
            <a:pPr lvl="2"/>
            <a:r>
              <a:rPr lang="en-US" sz="1800" dirty="0"/>
              <a:t>50% </a:t>
            </a:r>
            <a:r>
              <a:rPr lang="en-US" sz="1800" dirty="0" err="1"/>
              <a:t>CvL</a:t>
            </a:r>
            <a:r>
              <a:rPr lang="en-US" sz="1800" dirty="0"/>
              <a:t> / 55% PE @ $655 per crop per county</a:t>
            </a:r>
          </a:p>
          <a:p>
            <a:pPr lvl="3"/>
            <a:r>
              <a:rPr lang="en-US" sz="1600" dirty="0"/>
              <a:t>Must have a loss greater than 50% to receive indemnity</a:t>
            </a:r>
          </a:p>
          <a:p>
            <a:pPr lvl="2"/>
            <a:r>
              <a:rPr lang="en-US" sz="1800" dirty="0"/>
              <a:t>No options or endorsements</a:t>
            </a:r>
          </a:p>
          <a:p>
            <a:pPr lvl="2"/>
            <a:r>
              <a:rPr lang="en-US" sz="1800" dirty="0"/>
              <a:t>Does not meet FSA Linkage Requirements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r>
              <a:rPr lang="en-US" sz="2400" dirty="0"/>
              <a:t>Other requirements:  Minimum age (4</a:t>
            </a:r>
            <a:r>
              <a:rPr lang="en-US" sz="2400" baseline="30000" dirty="0"/>
              <a:t>th</a:t>
            </a:r>
            <a:r>
              <a:rPr lang="en-US" sz="2400" dirty="0"/>
              <a:t>/3</a:t>
            </a:r>
            <a:r>
              <a:rPr lang="en-US" sz="2400" baseline="30000" dirty="0"/>
              <a:t>rd</a:t>
            </a:r>
            <a:r>
              <a:rPr lang="en-US" sz="2400" dirty="0"/>
              <a:t> leaf grafted) and minimum production (2 tons/acre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400" dirty="0"/>
              <a:t> exceptions)</a:t>
            </a:r>
            <a:endParaRPr lang="en-US" sz="1800" dirty="0"/>
          </a:p>
          <a:p>
            <a:endParaRPr lang="en-US" sz="1800" dirty="0"/>
          </a:p>
          <a:p>
            <a:r>
              <a:rPr lang="en-US" sz="2400" dirty="0">
                <a:solidFill>
                  <a:srgbClr val="FF0000"/>
                </a:solidFill>
              </a:rPr>
              <a:t>Sales Closing Date:  January 31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Policy must be in effect before loss occurs</a:t>
            </a:r>
          </a:p>
          <a:p>
            <a:endParaRPr lang="en-US" sz="1800" dirty="0"/>
          </a:p>
          <a:p>
            <a:endParaRPr lang="en-US" sz="24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5A78579-8F9F-E8A5-CEA1-1FC3AF637F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631507"/>
              </p:ext>
            </p:extLst>
          </p:nvPr>
        </p:nvGraphicFramePr>
        <p:xfrm>
          <a:off x="5041907" y="3748606"/>
          <a:ext cx="5528586" cy="1281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49713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49BAA-537B-792A-36FC-43B6A04D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Grape Provisions 101</a:t>
            </a:r>
          </a:p>
        </p:txBody>
      </p:sp>
      <p:pic>
        <p:nvPicPr>
          <p:cNvPr id="5" name="Graphic 4" descr="Grapes outline">
            <a:extLst>
              <a:ext uri="{FF2B5EF4-FFF2-40B4-BE49-F238E27FC236}">
                <a16:creationId xmlns:a16="http://schemas.microsoft.com/office/drawing/2014/main" id="{485D585B-8F84-816B-D2FF-D0CF1F27F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17129" y="5505030"/>
            <a:ext cx="1339977" cy="133997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E111ECD-7726-11D7-14A3-8F045ADE7854}"/>
              </a:ext>
            </a:extLst>
          </p:cNvPr>
          <p:cNvSpPr/>
          <p:nvPr/>
        </p:nvSpPr>
        <p:spPr>
          <a:xfrm rot="20293151">
            <a:off x="784939" y="631785"/>
            <a:ext cx="2467938" cy="8763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85D0-3DDB-EE00-2F1C-F8DD35B63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7137612" cy="1063561"/>
          </a:xfrm>
        </p:spPr>
        <p:txBody>
          <a:bodyPr anchor="t">
            <a:normAutofit/>
          </a:bodyPr>
          <a:lstStyle/>
          <a:p>
            <a:r>
              <a:rPr lang="en-US" sz="2000" dirty="0"/>
              <a:t>Amount of Production to be indemnified = Difference between the Production Guarantee and the Production to Count</a:t>
            </a:r>
          </a:p>
          <a:p>
            <a:r>
              <a:rPr lang="en-US" sz="2000" dirty="0"/>
              <a:t>$ = Production Shortfall x Price Election.  Adjustments may apply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sz="1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56F86C-9330-EF61-1F4E-79092A6ADEF2}"/>
              </a:ext>
            </a:extLst>
          </p:cNvPr>
          <p:cNvSpPr/>
          <p:nvPr/>
        </p:nvSpPr>
        <p:spPr>
          <a:xfrm>
            <a:off x="5141494" y="2342147"/>
            <a:ext cx="1275347" cy="26664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Production Guarantee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u="sng" dirty="0"/>
              <a:t>Coverage Level </a:t>
            </a:r>
            <a:r>
              <a:rPr lang="en-US" dirty="0"/>
              <a:t>x Yield x Acres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8D3B569-F883-B6CA-A033-151AFB2BD7D3}"/>
              </a:ext>
            </a:extLst>
          </p:cNvPr>
          <p:cNvSpPr/>
          <p:nvPr/>
        </p:nvSpPr>
        <p:spPr>
          <a:xfrm>
            <a:off x="7281991" y="3021546"/>
            <a:ext cx="1275347" cy="196862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Production to Count</a:t>
            </a:r>
          </a:p>
          <a:p>
            <a:pPr algn="ctr"/>
            <a:endParaRPr lang="en-US" dirty="0"/>
          </a:p>
          <a:p>
            <a:pPr algn="ctr"/>
            <a:r>
              <a:rPr lang="en-US" sz="1200" dirty="0"/>
              <a:t>(Quality Adj may apply)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073DD71-494A-85D5-274B-158B708CF5A3}"/>
              </a:ext>
            </a:extLst>
          </p:cNvPr>
          <p:cNvCxnSpPr/>
          <p:nvPr/>
        </p:nvCxnSpPr>
        <p:spPr>
          <a:xfrm>
            <a:off x="7919664" y="2378575"/>
            <a:ext cx="0" cy="617621"/>
          </a:xfrm>
          <a:prstGeom prst="straightConnector1">
            <a:avLst/>
          </a:prstGeom>
          <a:ln w="60325">
            <a:solidFill>
              <a:schemeClr val="accent4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5EFD2A0-9EF8-5A1D-A8DD-0D91F389B348}"/>
              </a:ext>
            </a:extLst>
          </p:cNvPr>
          <p:cNvCxnSpPr>
            <a:cxnSpLocks/>
          </p:cNvCxnSpPr>
          <p:nvPr/>
        </p:nvCxnSpPr>
        <p:spPr>
          <a:xfrm>
            <a:off x="6416761" y="2342147"/>
            <a:ext cx="1730461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24C032F-4704-9359-2F30-9EECBEA8975D}"/>
              </a:ext>
            </a:extLst>
          </p:cNvPr>
          <p:cNvSpPr txBox="1"/>
          <p:nvPr/>
        </p:nvSpPr>
        <p:spPr>
          <a:xfrm>
            <a:off x="8087932" y="2362222"/>
            <a:ext cx="3817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Indemnity based on this amount times Price Election (Adjustments may apply)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C00EBD-D2CF-A6BE-02CF-1DC4DC5D8508}"/>
              </a:ext>
            </a:extLst>
          </p:cNvPr>
          <p:cNvSpPr txBox="1"/>
          <p:nvPr/>
        </p:nvSpPr>
        <p:spPr>
          <a:xfrm>
            <a:off x="600075" y="5059174"/>
            <a:ext cx="30680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92D050"/>
                </a:solidFill>
              </a:rPr>
              <a:t>SJ Cab </a:t>
            </a:r>
            <a:r>
              <a:rPr lang="en-US" u="sng" dirty="0" err="1">
                <a:solidFill>
                  <a:srgbClr val="92D050"/>
                </a:solidFill>
              </a:rPr>
              <a:t>Sauv</a:t>
            </a:r>
            <a:r>
              <a:rPr lang="en-US" u="sng" dirty="0">
                <a:solidFill>
                  <a:srgbClr val="92D050"/>
                </a:solidFill>
              </a:rPr>
              <a:t> Example</a:t>
            </a:r>
            <a:r>
              <a:rPr lang="en-US" dirty="0">
                <a:solidFill>
                  <a:srgbClr val="92D050"/>
                </a:solidFill>
              </a:rPr>
              <a:t>:  </a:t>
            </a:r>
          </a:p>
          <a:p>
            <a:r>
              <a:rPr lang="en-US" dirty="0">
                <a:solidFill>
                  <a:srgbClr val="92D050"/>
                </a:solidFill>
              </a:rPr>
              <a:t>100 Acres</a:t>
            </a:r>
          </a:p>
          <a:p>
            <a:r>
              <a:rPr lang="en-US" dirty="0">
                <a:solidFill>
                  <a:srgbClr val="92D050"/>
                </a:solidFill>
              </a:rPr>
              <a:t>8.0 Ton Yield</a:t>
            </a:r>
          </a:p>
          <a:p>
            <a:r>
              <a:rPr lang="en-US" dirty="0">
                <a:solidFill>
                  <a:srgbClr val="92D050"/>
                </a:solidFill>
              </a:rPr>
              <a:t>80% Coverage Level</a:t>
            </a:r>
          </a:p>
          <a:p>
            <a:r>
              <a:rPr lang="en-US" dirty="0">
                <a:solidFill>
                  <a:srgbClr val="92D050"/>
                </a:solidFill>
              </a:rPr>
              <a:t>90% Price Election ($648 Price)</a:t>
            </a:r>
          </a:p>
          <a:p>
            <a:r>
              <a:rPr lang="en-US" dirty="0">
                <a:solidFill>
                  <a:srgbClr val="92D050"/>
                </a:solidFill>
              </a:rPr>
              <a:t>Harv:  6 tons/acre (25% loss)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81EBCA6-C854-2BDA-4254-A3DB9E370CF9}"/>
              </a:ext>
            </a:extLst>
          </p:cNvPr>
          <p:cNvSpPr txBox="1"/>
          <p:nvPr/>
        </p:nvSpPr>
        <p:spPr>
          <a:xfrm>
            <a:off x="4591583" y="5062576"/>
            <a:ext cx="2470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Production Guarantee:  </a:t>
            </a:r>
          </a:p>
          <a:p>
            <a:r>
              <a:rPr lang="en-US" dirty="0">
                <a:solidFill>
                  <a:schemeClr val="accent1"/>
                </a:solidFill>
              </a:rPr>
              <a:t>80% x 8.0 x 100 = </a:t>
            </a:r>
            <a:r>
              <a:rPr lang="en-US" b="1" dirty="0">
                <a:solidFill>
                  <a:schemeClr val="accent1"/>
                </a:solidFill>
              </a:rPr>
              <a:t>640 tons (6.4 tons per acre)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AD190C0-858C-CAFB-4A4C-96C21957B238}"/>
              </a:ext>
            </a:extLst>
          </p:cNvPr>
          <p:cNvSpPr txBox="1"/>
          <p:nvPr/>
        </p:nvSpPr>
        <p:spPr>
          <a:xfrm>
            <a:off x="7232007" y="5071448"/>
            <a:ext cx="23485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Production:  </a:t>
            </a:r>
          </a:p>
          <a:p>
            <a:r>
              <a:rPr lang="en-US" dirty="0">
                <a:solidFill>
                  <a:srgbClr val="00B050"/>
                </a:solidFill>
              </a:rPr>
              <a:t>6 tons/acre x 100 acres </a:t>
            </a:r>
          </a:p>
          <a:p>
            <a:r>
              <a:rPr lang="en-US" b="1" dirty="0">
                <a:solidFill>
                  <a:srgbClr val="00B050"/>
                </a:solidFill>
              </a:rPr>
              <a:t>= 600 tons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060532-23F9-4A26-7BF3-1802B29A76D1}"/>
              </a:ext>
            </a:extLst>
          </p:cNvPr>
          <p:cNvSpPr txBox="1"/>
          <p:nvPr/>
        </p:nvSpPr>
        <p:spPr>
          <a:xfrm>
            <a:off x="9068939" y="3552731"/>
            <a:ext cx="2702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Indemnity:  </a:t>
            </a:r>
          </a:p>
          <a:p>
            <a:r>
              <a:rPr lang="en-US" dirty="0">
                <a:solidFill>
                  <a:schemeClr val="accent4"/>
                </a:solidFill>
              </a:rPr>
              <a:t>(640 – 600) x ($648 x 90%)</a:t>
            </a:r>
          </a:p>
          <a:p>
            <a:r>
              <a:rPr lang="en-US" b="1" dirty="0">
                <a:solidFill>
                  <a:schemeClr val="accent4"/>
                </a:solidFill>
              </a:rPr>
              <a:t>= $23,328</a:t>
            </a: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6332C063-E8C3-F304-FA27-EFC99CFC2155}"/>
              </a:ext>
            </a:extLst>
          </p:cNvPr>
          <p:cNvSpPr/>
          <p:nvPr/>
        </p:nvSpPr>
        <p:spPr>
          <a:xfrm>
            <a:off x="4591582" y="6235565"/>
            <a:ext cx="290686" cy="2181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B2DC772-C2D5-C9CA-9946-1A2F12356675}"/>
              </a:ext>
            </a:extLst>
          </p:cNvPr>
          <p:cNvSpPr txBox="1"/>
          <p:nvPr/>
        </p:nvSpPr>
        <p:spPr>
          <a:xfrm>
            <a:off x="4902031" y="6159988"/>
            <a:ext cx="185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Premium:  $8900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2B7CEB-F25F-A1FA-96C2-3BE8A187B700}"/>
              </a:ext>
            </a:extLst>
          </p:cNvPr>
          <p:cNvSpPr/>
          <p:nvPr/>
        </p:nvSpPr>
        <p:spPr>
          <a:xfrm>
            <a:off x="5142108" y="1767015"/>
            <a:ext cx="1275347" cy="57753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18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49BAA-537B-792A-36FC-43B6A04D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4466408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Favorable Premium Rates</a:t>
            </a:r>
          </a:p>
        </p:txBody>
      </p:sp>
      <p:pic>
        <p:nvPicPr>
          <p:cNvPr id="5" name="Graphic 4" descr="Grapes outline">
            <a:extLst>
              <a:ext uri="{FF2B5EF4-FFF2-40B4-BE49-F238E27FC236}">
                <a16:creationId xmlns:a16="http://schemas.microsoft.com/office/drawing/2014/main" id="{485D585B-8F84-816B-D2FF-D0CF1F27F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17129" y="5505030"/>
            <a:ext cx="1339977" cy="133997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E111ECD-7726-11D7-14A3-8F045ADE7854}"/>
              </a:ext>
            </a:extLst>
          </p:cNvPr>
          <p:cNvSpPr/>
          <p:nvPr/>
        </p:nvSpPr>
        <p:spPr>
          <a:xfrm rot="20293151">
            <a:off x="784939" y="631785"/>
            <a:ext cx="2467938" cy="8763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Affordable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85D0-3DDB-EE00-2F1C-F8DD35B63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1"/>
            <a:ext cx="6555347" cy="4219081"/>
          </a:xfrm>
        </p:spPr>
        <p:txBody>
          <a:bodyPr anchor="t">
            <a:normAutofit lnSpcReduction="10000"/>
          </a:bodyPr>
          <a:lstStyle/>
          <a:p>
            <a:r>
              <a:rPr lang="en-US" sz="2400" dirty="0"/>
              <a:t>Premium rates are reviewed and routinely adjusted</a:t>
            </a:r>
          </a:p>
          <a:p>
            <a:pPr lvl="1"/>
            <a:r>
              <a:rPr lang="en-US" sz="1800" dirty="0"/>
              <a:t>Rated by County</a:t>
            </a:r>
          </a:p>
          <a:p>
            <a:pPr lvl="1"/>
            <a:r>
              <a:rPr lang="en-US" sz="1800" dirty="0"/>
              <a:t>Actuarially Sound</a:t>
            </a:r>
          </a:p>
          <a:p>
            <a:pPr lvl="1"/>
            <a:r>
              <a:rPr lang="en-US" sz="1800" dirty="0"/>
              <a:t>Conceptually, premium rates are calculated so that the projected premium intake and indemnities “break-even”</a:t>
            </a:r>
            <a:endParaRPr lang="en-US" sz="1600" b="1" i="1" u="sng" dirty="0"/>
          </a:p>
          <a:p>
            <a:pPr lvl="1"/>
            <a:endParaRPr lang="en-US" sz="1800" b="1" dirty="0"/>
          </a:p>
          <a:p>
            <a:r>
              <a:rPr lang="en-US" sz="2400" dirty="0"/>
              <a:t>The “effective” premium rate cannot increase or decrease by more than 20% for any given year</a:t>
            </a:r>
          </a:p>
          <a:p>
            <a:endParaRPr lang="en-US" sz="2400" dirty="0"/>
          </a:p>
          <a:p>
            <a:r>
              <a:rPr lang="en-US" sz="2400" dirty="0"/>
              <a:t>Base Premium Rates:  High Loss County (Napa) vs Low Loss County (San Joaquin)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1FF06D9-1722-A0F9-6E04-E9195FFE93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2036413"/>
              </p:ext>
            </p:extLst>
          </p:nvPr>
        </p:nvGraphicFramePr>
        <p:xfrm>
          <a:off x="5181600" y="4868562"/>
          <a:ext cx="5321643" cy="1994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2DEE2848-D94C-02BD-878F-2D9D15D67610}"/>
              </a:ext>
            </a:extLst>
          </p:cNvPr>
          <p:cNvSpPr/>
          <p:nvPr/>
        </p:nvSpPr>
        <p:spPr>
          <a:xfrm>
            <a:off x="5927124" y="6573795"/>
            <a:ext cx="671384" cy="172994"/>
          </a:xfrm>
          <a:prstGeom prst="wedgeRoundRectCallout">
            <a:avLst>
              <a:gd name="adj1" fmla="val 92050"/>
              <a:gd name="adj2" fmla="val -85120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Fires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B40EC2A-A904-0060-C928-4142B53A65CE}"/>
              </a:ext>
            </a:extLst>
          </p:cNvPr>
          <p:cNvSpPr/>
          <p:nvPr/>
        </p:nvSpPr>
        <p:spPr>
          <a:xfrm>
            <a:off x="7764162" y="4901514"/>
            <a:ext cx="1602260" cy="37482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DA553FDF-8287-5F0E-CAA0-0094DD71598C}"/>
              </a:ext>
            </a:extLst>
          </p:cNvPr>
          <p:cNvSpPr/>
          <p:nvPr/>
        </p:nvSpPr>
        <p:spPr>
          <a:xfrm>
            <a:off x="9687696" y="4296033"/>
            <a:ext cx="2261287" cy="836140"/>
          </a:xfrm>
          <a:prstGeom prst="wedgeRectCallout">
            <a:avLst>
              <a:gd name="adj1" fmla="val -71351"/>
              <a:gd name="adj2" fmla="val 30594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Rates went up mostly due to high amount of indemnities paid in 2020</a:t>
            </a:r>
          </a:p>
        </p:txBody>
      </p:sp>
    </p:spTree>
    <p:extLst>
      <p:ext uri="{BB962C8B-B14F-4D97-AF65-F5344CB8AC3E}">
        <p14:creationId xmlns:p14="http://schemas.microsoft.com/office/powerpoint/2010/main" val="3786800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49BAA-537B-792A-36FC-43B6A04D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2984248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Premiums</a:t>
            </a:r>
          </a:p>
        </p:txBody>
      </p:sp>
      <p:pic>
        <p:nvPicPr>
          <p:cNvPr id="5" name="Graphic 4" descr="Grapes outline">
            <a:extLst>
              <a:ext uri="{FF2B5EF4-FFF2-40B4-BE49-F238E27FC236}">
                <a16:creationId xmlns:a16="http://schemas.microsoft.com/office/drawing/2014/main" id="{485D585B-8F84-816B-D2FF-D0CF1F27F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17129" y="5505030"/>
            <a:ext cx="1339977" cy="133997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E111ECD-7726-11D7-14A3-8F045ADE7854}"/>
              </a:ext>
            </a:extLst>
          </p:cNvPr>
          <p:cNvSpPr/>
          <p:nvPr/>
        </p:nvSpPr>
        <p:spPr>
          <a:xfrm rot="20293151">
            <a:off x="784939" y="631785"/>
            <a:ext cx="2467938" cy="8763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Affordable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085D0-3DDB-EE00-2F1C-F8DD35B63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756251" cy="5546047"/>
          </a:xfrm>
        </p:spPr>
        <p:txBody>
          <a:bodyPr anchor="t">
            <a:normAutofit/>
          </a:bodyPr>
          <a:lstStyle/>
          <a:p>
            <a:r>
              <a:rPr lang="en-US" sz="2000" dirty="0"/>
              <a:t>Actual premium based on:</a:t>
            </a:r>
          </a:p>
          <a:p>
            <a:pPr lvl="1"/>
            <a:r>
              <a:rPr lang="en-US" sz="1600" dirty="0"/>
              <a:t>Rate data in the Actuarial Documents, Acreage, Coverage Level, Price Election, and options/endorsements</a:t>
            </a:r>
          </a:p>
          <a:p>
            <a:pPr lvl="1"/>
            <a:r>
              <a:rPr lang="en-US" sz="1600" b="1" i="1" dirty="0">
                <a:solidFill>
                  <a:srgbClr val="00B050"/>
                </a:solidFill>
              </a:rPr>
              <a:t>Subsidy is deducted from the calculated premium (67% to 38%)</a:t>
            </a:r>
          </a:p>
          <a:p>
            <a:pPr lvl="1"/>
            <a:r>
              <a:rPr lang="en-US" sz="1600" dirty="0"/>
              <a:t>Subsidy amount is lower for higher coverage levels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/>
              <a:t>Beginning Farmer or Rancher / Veteran Farmer or Rancher</a:t>
            </a:r>
          </a:p>
          <a:p>
            <a:pPr lvl="1"/>
            <a:r>
              <a:rPr lang="en-US" sz="1600" dirty="0"/>
              <a:t>Not farmed/ranched more than 5  years or a Recent Veteran</a:t>
            </a:r>
          </a:p>
          <a:p>
            <a:pPr lvl="1"/>
            <a:r>
              <a:rPr lang="en-US" sz="1600" dirty="0"/>
              <a:t>As applicable, Reduced premium or Exemption from CAT fee</a:t>
            </a:r>
          </a:p>
          <a:p>
            <a:pPr lvl="1"/>
            <a:r>
              <a:rPr lang="en-US" sz="1600" dirty="0"/>
              <a:t>Yield adjustments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/>
              <a:t>No rebates, “special” deals, or “extras”!</a:t>
            </a:r>
          </a:p>
          <a:p>
            <a:pPr lvl="1"/>
            <a:r>
              <a:rPr lang="en-US" sz="1600" dirty="0"/>
              <a:t>Examples:  Superbowl tickets, cash, offer to pay the premium…</a:t>
            </a:r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89798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11040</TotalTime>
  <Words>1703</Words>
  <Application>Microsoft Office PowerPoint</Application>
  <PresentationFormat>Widescreen</PresentationFormat>
  <Paragraphs>343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Unified Wine and Grape Symposium  Sacramento, CA January 24, 2024</vt:lpstr>
      <vt:lpstr>Benefits of Crop Insurance</vt:lpstr>
      <vt:lpstr>Grape Provisions 101</vt:lpstr>
      <vt:lpstr>Grape Provisions 101</vt:lpstr>
      <vt:lpstr>Grape Provisions 101</vt:lpstr>
      <vt:lpstr>Grape Provisions 101</vt:lpstr>
      <vt:lpstr>Grape Provisions 101</vt:lpstr>
      <vt:lpstr>Favorable Premium Rates</vt:lpstr>
      <vt:lpstr>Premiums</vt:lpstr>
      <vt:lpstr>Estimated Premiums</vt:lpstr>
      <vt:lpstr>Paid Premiums vs Indemnities</vt:lpstr>
      <vt:lpstr>PowerPoint Presentation</vt:lpstr>
      <vt:lpstr>Trends</vt:lpstr>
      <vt:lpstr>Recent Program Improvements and the Future (?)</vt:lpstr>
      <vt:lpstr>Whole Farm Revenue Protection (WFRP) &amp; Micro Farm</vt:lpstr>
      <vt:lpstr>Whole Farm Revenue Protection (WFRP) &amp; Micro Farm</vt:lpstr>
      <vt:lpstr>Grapevine Crop Insurance Policy</vt:lpstr>
      <vt:lpstr>Grapevine Crop Insurance Policy</vt:lpstr>
      <vt:lpstr>A Few Other Takeaways…</vt:lpstr>
      <vt:lpstr>Risk Management Agency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Napa Valley Vintners  August 24, 2023 via TEAMS</dc:title>
  <dc:creator>Yasui, Jeff - FPAC-RMA, CA</dc:creator>
  <cp:lastModifiedBy>Yasui, Jeff - FPAC-RMA, CA</cp:lastModifiedBy>
  <cp:revision>4</cp:revision>
  <dcterms:created xsi:type="dcterms:W3CDTF">2023-08-17T20:01:10Z</dcterms:created>
  <dcterms:modified xsi:type="dcterms:W3CDTF">2024-02-23T23:40:30Z</dcterms:modified>
</cp:coreProperties>
</file>