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2"/>
  </p:notesMasterIdLst>
  <p:sldIdLst>
    <p:sldId id="261" r:id="rId3"/>
    <p:sldId id="393" r:id="rId4"/>
    <p:sldId id="346" r:id="rId5"/>
    <p:sldId id="395" r:id="rId6"/>
    <p:sldId id="320" r:id="rId7"/>
    <p:sldId id="336" r:id="rId8"/>
    <p:sldId id="319" r:id="rId9"/>
    <p:sldId id="398" r:id="rId10"/>
    <p:sldId id="400" r:id="rId11"/>
    <p:sldId id="404" r:id="rId12"/>
    <p:sldId id="405" r:id="rId13"/>
    <p:sldId id="325" r:id="rId14"/>
    <p:sldId id="417" r:id="rId15"/>
    <p:sldId id="418" r:id="rId16"/>
    <p:sldId id="419" r:id="rId17"/>
    <p:sldId id="371" r:id="rId18"/>
    <p:sldId id="387" r:id="rId19"/>
    <p:sldId id="28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789"/>
    <a:srgbClr val="93BFFF"/>
    <a:srgbClr val="B6CC1F"/>
    <a:srgbClr val="66FF99"/>
    <a:srgbClr val="F7E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4686" autoAdjust="0"/>
  </p:normalViewPr>
  <p:slideViewPr>
    <p:cSldViewPr snapToGrid="0">
      <p:cViewPr varScale="1">
        <p:scale>
          <a:sx n="55" d="100"/>
          <a:sy n="55" d="100"/>
        </p:scale>
        <p:origin x="96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926C9-13E8-4FBF-98BE-D15E591C65D0}" type="doc">
      <dgm:prSet loTypeId="urn:microsoft.com/office/officeart/2005/8/layout/gear1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65482412-7C10-4074-A8A2-607CA929BA68}">
      <dgm:prSet phldrT="[Text]" custT="1"/>
      <dgm:spPr>
        <a:xfrm>
          <a:off x="3362473" y="1953844"/>
          <a:ext cx="2388032" cy="2388032"/>
        </a:xfrm>
        <a:prstGeom prst="gear9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de-DE" sz="2000" b="1" dirty="0" err="1" smtClean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Breeding</a:t>
          </a:r>
          <a:endParaRPr lang="de-DE" sz="1000" b="1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A36B13C-078C-466C-9F16-D43733DEB164}" type="parTrans" cxnId="{B8FA75F7-D27E-45EB-9B24-DCB012E71D55}">
      <dgm:prSet/>
      <dgm:spPr/>
      <dgm:t>
        <a:bodyPr/>
        <a:lstStyle/>
        <a:p>
          <a:endParaRPr lang="de-DE"/>
        </a:p>
      </dgm:t>
    </dgm:pt>
    <dgm:pt modelId="{E88A48B8-9880-4742-8149-939933D82542}" type="sibTrans" cxnId="{B8FA75F7-D27E-45EB-9B24-DCB012E71D55}">
      <dgm:prSet/>
      <dgm:spPr>
        <a:xfrm>
          <a:off x="3180469" y="1592573"/>
          <a:ext cx="3056681" cy="3056681"/>
        </a:xfrm>
        <a:prstGeom prst="circularArrow">
          <a:avLst>
            <a:gd name="adj1" fmla="val 4688"/>
            <a:gd name="adj2" fmla="val 299029"/>
            <a:gd name="adj3" fmla="val 2519627"/>
            <a:gd name="adj4" fmla="val 15853841"/>
            <a:gd name="adj5" fmla="val 5469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88F8E553-13A1-436B-BFCA-1620A4E870EF}">
      <dgm:prSet phldrT="[Text]" custT="1"/>
      <dgm:spPr>
        <a:xfrm rot="20700000">
          <a:off x="2945830" y="191219"/>
          <a:ext cx="1701661" cy="1701661"/>
        </a:xfrm>
        <a:prstGeom prst="gear6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lIns="0" tIns="0" rIns="0" bIns="0"/>
        <a:lstStyle/>
        <a:p>
          <a:endParaRPr lang="de-DE" sz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E5A4D6A-803E-46EE-8602-791CD615C81B}" type="parTrans" cxnId="{E799458A-3D79-42BB-B1EA-EE7CE833E771}">
      <dgm:prSet/>
      <dgm:spPr/>
      <dgm:t>
        <a:bodyPr/>
        <a:lstStyle/>
        <a:p>
          <a:endParaRPr lang="de-DE"/>
        </a:p>
      </dgm:t>
    </dgm:pt>
    <dgm:pt modelId="{34479ADF-D4B3-4F15-B673-A0BAAB860703}" type="sibTrans" cxnId="{E799458A-3D79-42BB-B1EA-EE7CE833E771}">
      <dgm:prSet/>
      <dgm:spPr>
        <a:xfrm>
          <a:off x="2552218" y="-182141"/>
          <a:ext cx="2394545" cy="239454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1370A9CD-928D-400B-8C22-606EB3998D5F}">
      <dgm:prSet phldrT="[Text]" custT="1"/>
      <dgm:spPr>
        <a:xfrm>
          <a:off x="1973072" y="1389400"/>
          <a:ext cx="1736750" cy="1736750"/>
        </a:xfrm>
        <a:prstGeom prst="gear6">
          <a:avLst/>
        </a:prstGeom>
        <a:gradFill flip="none" rotWithShape="0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de-DE" sz="14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29A5573-F795-4986-A351-1868BD39F0F1}" type="sibTrans" cxnId="{91EC6981-7AB0-4A4B-B1D7-20BB652280AF}">
      <dgm:prSet/>
      <dgm:spPr>
        <a:xfrm>
          <a:off x="1665497" y="1004490"/>
          <a:ext cx="2220870" cy="22208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9139FCDA-4FA1-4D67-ADC6-C8FC3D9BD0B8}" type="parTrans" cxnId="{91EC6981-7AB0-4A4B-B1D7-20BB652280AF}">
      <dgm:prSet/>
      <dgm:spPr/>
      <dgm:t>
        <a:bodyPr/>
        <a:lstStyle/>
        <a:p>
          <a:endParaRPr lang="de-DE"/>
        </a:p>
      </dgm:t>
    </dgm:pt>
    <dgm:pt modelId="{7D4357F3-518F-403D-8015-14B90112DD57}" type="pres">
      <dgm:prSet presAssocID="{B41926C9-13E8-4FBF-98BE-D15E591C65D0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F5FE7C0-3AED-429C-A9C0-C6EB84414583}" type="pres">
      <dgm:prSet presAssocID="{65482412-7C10-4074-A8A2-607CA929BA68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D7A02B7-4248-4320-97B4-33BD2E273EAB}" type="pres">
      <dgm:prSet presAssocID="{65482412-7C10-4074-A8A2-607CA929BA68}" presName="gear1srcNode" presStyleLbl="node1" presStyleIdx="0" presStyleCnt="3"/>
      <dgm:spPr/>
      <dgm:t>
        <a:bodyPr/>
        <a:lstStyle/>
        <a:p>
          <a:endParaRPr lang="de-DE"/>
        </a:p>
      </dgm:t>
    </dgm:pt>
    <dgm:pt modelId="{B80E43A7-58DC-4193-AB91-C507AB25D030}" type="pres">
      <dgm:prSet presAssocID="{65482412-7C10-4074-A8A2-607CA929BA68}" presName="gear1dstNode" presStyleLbl="node1" presStyleIdx="0" presStyleCnt="3"/>
      <dgm:spPr/>
      <dgm:t>
        <a:bodyPr/>
        <a:lstStyle/>
        <a:p>
          <a:endParaRPr lang="de-DE"/>
        </a:p>
      </dgm:t>
    </dgm:pt>
    <dgm:pt modelId="{D2DB3BAB-571E-4574-BB0B-6158AD6BE252}" type="pres">
      <dgm:prSet presAssocID="{1370A9CD-928D-400B-8C22-606EB3998D5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AF9032F-9CF9-4B05-A34B-DFE903799C26}" type="pres">
      <dgm:prSet presAssocID="{1370A9CD-928D-400B-8C22-606EB3998D5F}" presName="gear2srcNode" presStyleLbl="node1" presStyleIdx="1" presStyleCnt="3"/>
      <dgm:spPr/>
      <dgm:t>
        <a:bodyPr/>
        <a:lstStyle/>
        <a:p>
          <a:endParaRPr lang="de-DE"/>
        </a:p>
      </dgm:t>
    </dgm:pt>
    <dgm:pt modelId="{DD2241EB-7B2B-4C37-AC8D-988091B755BE}" type="pres">
      <dgm:prSet presAssocID="{1370A9CD-928D-400B-8C22-606EB3998D5F}" presName="gear2dstNode" presStyleLbl="node1" presStyleIdx="1" presStyleCnt="3"/>
      <dgm:spPr/>
      <dgm:t>
        <a:bodyPr/>
        <a:lstStyle/>
        <a:p>
          <a:endParaRPr lang="de-DE"/>
        </a:p>
      </dgm:t>
    </dgm:pt>
    <dgm:pt modelId="{908A698E-C29E-4E2F-9FB8-98DA0245053E}" type="pres">
      <dgm:prSet presAssocID="{88F8E553-13A1-436B-BFCA-1620A4E870EF}" presName="gear3" presStyleLbl="node1" presStyleIdx="2" presStyleCnt="3"/>
      <dgm:spPr/>
      <dgm:t>
        <a:bodyPr/>
        <a:lstStyle/>
        <a:p>
          <a:endParaRPr lang="de-DE"/>
        </a:p>
      </dgm:t>
    </dgm:pt>
    <dgm:pt modelId="{31E45425-8939-48E7-B515-E7C7D7297680}" type="pres">
      <dgm:prSet presAssocID="{88F8E553-13A1-436B-BFCA-1620A4E870E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28A0EC9-9A9B-42DE-9B86-61113A5F0F60}" type="pres">
      <dgm:prSet presAssocID="{88F8E553-13A1-436B-BFCA-1620A4E870EF}" presName="gear3srcNode" presStyleLbl="node1" presStyleIdx="2" presStyleCnt="3"/>
      <dgm:spPr/>
      <dgm:t>
        <a:bodyPr/>
        <a:lstStyle/>
        <a:p>
          <a:endParaRPr lang="de-DE"/>
        </a:p>
      </dgm:t>
    </dgm:pt>
    <dgm:pt modelId="{8C77B6BC-F01F-4F70-A897-5029F7978EDA}" type="pres">
      <dgm:prSet presAssocID="{88F8E553-13A1-436B-BFCA-1620A4E870EF}" presName="gear3dstNode" presStyleLbl="node1" presStyleIdx="2" presStyleCnt="3"/>
      <dgm:spPr/>
      <dgm:t>
        <a:bodyPr/>
        <a:lstStyle/>
        <a:p>
          <a:endParaRPr lang="de-DE"/>
        </a:p>
      </dgm:t>
    </dgm:pt>
    <dgm:pt modelId="{61635AA3-7610-4676-B97C-62AD02AC5463}" type="pres">
      <dgm:prSet presAssocID="{E88A48B8-9880-4742-8149-939933D82542}" presName="connector1" presStyleLbl="sibTrans2D1" presStyleIdx="0" presStyleCnt="3"/>
      <dgm:spPr/>
      <dgm:t>
        <a:bodyPr/>
        <a:lstStyle/>
        <a:p>
          <a:endParaRPr lang="de-DE"/>
        </a:p>
      </dgm:t>
    </dgm:pt>
    <dgm:pt modelId="{4733A210-8F4F-435C-AF8E-5128CD057D91}" type="pres">
      <dgm:prSet presAssocID="{929A5573-F795-4986-A351-1868BD39F0F1}" presName="connector2" presStyleLbl="sibTrans2D1" presStyleIdx="1" presStyleCnt="3"/>
      <dgm:spPr/>
      <dgm:t>
        <a:bodyPr/>
        <a:lstStyle/>
        <a:p>
          <a:endParaRPr lang="de-DE"/>
        </a:p>
      </dgm:t>
    </dgm:pt>
    <dgm:pt modelId="{6EDC6F4F-D06B-4A64-8D1A-4503355576F2}" type="pres">
      <dgm:prSet presAssocID="{34479ADF-D4B3-4F15-B673-A0BAAB860703}" presName="connector3" presStyleLbl="sibTrans2D1" presStyleIdx="2" presStyleCnt="3"/>
      <dgm:spPr/>
      <dgm:t>
        <a:bodyPr/>
        <a:lstStyle/>
        <a:p>
          <a:endParaRPr lang="de-DE"/>
        </a:p>
      </dgm:t>
    </dgm:pt>
  </dgm:ptLst>
  <dgm:cxnLst>
    <dgm:cxn modelId="{B2CACC7C-CB0D-4905-ABD7-1211516D6D54}" type="presOf" srcId="{34479ADF-D4B3-4F15-B673-A0BAAB860703}" destId="{6EDC6F4F-D06B-4A64-8D1A-4503355576F2}" srcOrd="0" destOrd="0" presId="urn:microsoft.com/office/officeart/2005/8/layout/gear1"/>
    <dgm:cxn modelId="{91EC6981-7AB0-4A4B-B1D7-20BB652280AF}" srcId="{B41926C9-13E8-4FBF-98BE-D15E591C65D0}" destId="{1370A9CD-928D-400B-8C22-606EB3998D5F}" srcOrd="1" destOrd="0" parTransId="{9139FCDA-4FA1-4D67-ADC6-C8FC3D9BD0B8}" sibTransId="{929A5573-F795-4986-A351-1868BD39F0F1}"/>
    <dgm:cxn modelId="{4D897C42-5889-451D-960C-337189C8EF90}" type="presOf" srcId="{88F8E553-13A1-436B-BFCA-1620A4E870EF}" destId="{8C77B6BC-F01F-4F70-A897-5029F7978EDA}" srcOrd="3" destOrd="0" presId="urn:microsoft.com/office/officeart/2005/8/layout/gear1"/>
    <dgm:cxn modelId="{E799458A-3D79-42BB-B1EA-EE7CE833E771}" srcId="{B41926C9-13E8-4FBF-98BE-D15E591C65D0}" destId="{88F8E553-13A1-436B-BFCA-1620A4E870EF}" srcOrd="2" destOrd="0" parTransId="{4E5A4D6A-803E-46EE-8602-791CD615C81B}" sibTransId="{34479ADF-D4B3-4F15-B673-A0BAAB860703}"/>
    <dgm:cxn modelId="{613A5D8D-605D-42BC-BDC5-5D703F0CDC43}" type="presOf" srcId="{65482412-7C10-4074-A8A2-607CA929BA68}" destId="{FF5FE7C0-3AED-429C-A9C0-C6EB84414583}" srcOrd="0" destOrd="0" presId="urn:microsoft.com/office/officeart/2005/8/layout/gear1"/>
    <dgm:cxn modelId="{B8FA75F7-D27E-45EB-9B24-DCB012E71D55}" srcId="{B41926C9-13E8-4FBF-98BE-D15E591C65D0}" destId="{65482412-7C10-4074-A8A2-607CA929BA68}" srcOrd="0" destOrd="0" parTransId="{1A36B13C-078C-466C-9F16-D43733DEB164}" sibTransId="{E88A48B8-9880-4742-8149-939933D82542}"/>
    <dgm:cxn modelId="{CAB7BEA0-E29E-45FC-8D49-D762DA7901ED}" type="presOf" srcId="{B41926C9-13E8-4FBF-98BE-D15E591C65D0}" destId="{7D4357F3-518F-403D-8015-14B90112DD57}" srcOrd="0" destOrd="0" presId="urn:microsoft.com/office/officeart/2005/8/layout/gear1"/>
    <dgm:cxn modelId="{24EBC8C1-67E9-4797-BB94-DE218FEF7465}" type="presOf" srcId="{929A5573-F795-4986-A351-1868BD39F0F1}" destId="{4733A210-8F4F-435C-AF8E-5128CD057D91}" srcOrd="0" destOrd="0" presId="urn:microsoft.com/office/officeart/2005/8/layout/gear1"/>
    <dgm:cxn modelId="{75858C90-EA77-44A7-9E8C-FAA05E4FE277}" type="presOf" srcId="{88F8E553-13A1-436B-BFCA-1620A4E870EF}" destId="{428A0EC9-9A9B-42DE-9B86-61113A5F0F60}" srcOrd="2" destOrd="0" presId="urn:microsoft.com/office/officeart/2005/8/layout/gear1"/>
    <dgm:cxn modelId="{FA332B8C-42FE-4D0D-B3FB-83CC417E5167}" type="presOf" srcId="{1370A9CD-928D-400B-8C22-606EB3998D5F}" destId="{BAF9032F-9CF9-4B05-A34B-DFE903799C26}" srcOrd="1" destOrd="0" presId="urn:microsoft.com/office/officeart/2005/8/layout/gear1"/>
    <dgm:cxn modelId="{B47E5338-BAC8-4D27-A9C4-729EDA57525F}" type="presOf" srcId="{E88A48B8-9880-4742-8149-939933D82542}" destId="{61635AA3-7610-4676-B97C-62AD02AC5463}" srcOrd="0" destOrd="0" presId="urn:microsoft.com/office/officeart/2005/8/layout/gear1"/>
    <dgm:cxn modelId="{EC44D284-757F-4170-8B12-49E628B9CF83}" type="presOf" srcId="{65482412-7C10-4074-A8A2-607CA929BA68}" destId="{2D7A02B7-4248-4320-97B4-33BD2E273EAB}" srcOrd="1" destOrd="0" presId="urn:microsoft.com/office/officeart/2005/8/layout/gear1"/>
    <dgm:cxn modelId="{E2044A7B-A7E2-4A63-9393-ADBA2A5FBE89}" type="presOf" srcId="{1370A9CD-928D-400B-8C22-606EB3998D5F}" destId="{DD2241EB-7B2B-4C37-AC8D-988091B755BE}" srcOrd="2" destOrd="0" presId="urn:microsoft.com/office/officeart/2005/8/layout/gear1"/>
    <dgm:cxn modelId="{DE9B2942-4D90-476B-B508-E1C34A7A249B}" type="presOf" srcId="{88F8E553-13A1-436B-BFCA-1620A4E870EF}" destId="{31E45425-8939-48E7-B515-E7C7D7297680}" srcOrd="1" destOrd="0" presId="urn:microsoft.com/office/officeart/2005/8/layout/gear1"/>
    <dgm:cxn modelId="{AACFC539-6AE2-419B-9D5F-6AB6A1009226}" type="presOf" srcId="{1370A9CD-928D-400B-8C22-606EB3998D5F}" destId="{D2DB3BAB-571E-4574-BB0B-6158AD6BE252}" srcOrd="0" destOrd="0" presId="urn:microsoft.com/office/officeart/2005/8/layout/gear1"/>
    <dgm:cxn modelId="{75531E61-452E-4482-8511-E3219F5058F4}" type="presOf" srcId="{88F8E553-13A1-436B-BFCA-1620A4E870EF}" destId="{908A698E-C29E-4E2F-9FB8-98DA0245053E}" srcOrd="0" destOrd="0" presId="urn:microsoft.com/office/officeart/2005/8/layout/gear1"/>
    <dgm:cxn modelId="{8572C331-8E04-4FCF-A130-46E263A3623F}" type="presOf" srcId="{65482412-7C10-4074-A8A2-607CA929BA68}" destId="{B80E43A7-58DC-4193-AB91-C507AB25D030}" srcOrd="2" destOrd="0" presId="urn:microsoft.com/office/officeart/2005/8/layout/gear1"/>
    <dgm:cxn modelId="{969C518B-41A9-4CE2-A6D9-D4A5147F8276}" type="presParOf" srcId="{7D4357F3-518F-403D-8015-14B90112DD57}" destId="{FF5FE7C0-3AED-429C-A9C0-C6EB84414583}" srcOrd="0" destOrd="0" presId="urn:microsoft.com/office/officeart/2005/8/layout/gear1"/>
    <dgm:cxn modelId="{11612CBF-DA6E-4872-A449-B1E6E2D97F43}" type="presParOf" srcId="{7D4357F3-518F-403D-8015-14B90112DD57}" destId="{2D7A02B7-4248-4320-97B4-33BD2E273EAB}" srcOrd="1" destOrd="0" presId="urn:microsoft.com/office/officeart/2005/8/layout/gear1"/>
    <dgm:cxn modelId="{BA309BC5-41F5-41B6-AF18-3F6CD84ACDC1}" type="presParOf" srcId="{7D4357F3-518F-403D-8015-14B90112DD57}" destId="{B80E43A7-58DC-4193-AB91-C507AB25D030}" srcOrd="2" destOrd="0" presId="urn:microsoft.com/office/officeart/2005/8/layout/gear1"/>
    <dgm:cxn modelId="{C9EEEB29-066C-4719-B940-444FEE2B8FCC}" type="presParOf" srcId="{7D4357F3-518F-403D-8015-14B90112DD57}" destId="{D2DB3BAB-571E-4574-BB0B-6158AD6BE252}" srcOrd="3" destOrd="0" presId="urn:microsoft.com/office/officeart/2005/8/layout/gear1"/>
    <dgm:cxn modelId="{8A8C5344-B9DD-4570-BBBD-54A9A0976B1A}" type="presParOf" srcId="{7D4357F3-518F-403D-8015-14B90112DD57}" destId="{BAF9032F-9CF9-4B05-A34B-DFE903799C26}" srcOrd="4" destOrd="0" presId="urn:microsoft.com/office/officeart/2005/8/layout/gear1"/>
    <dgm:cxn modelId="{EC36AAD1-C2B1-4598-88D9-A10B2B3C7FDB}" type="presParOf" srcId="{7D4357F3-518F-403D-8015-14B90112DD57}" destId="{DD2241EB-7B2B-4C37-AC8D-988091B755BE}" srcOrd="5" destOrd="0" presId="urn:microsoft.com/office/officeart/2005/8/layout/gear1"/>
    <dgm:cxn modelId="{38CCD33B-5DB4-4029-9D3D-F1E22827539A}" type="presParOf" srcId="{7D4357F3-518F-403D-8015-14B90112DD57}" destId="{908A698E-C29E-4E2F-9FB8-98DA0245053E}" srcOrd="6" destOrd="0" presId="urn:microsoft.com/office/officeart/2005/8/layout/gear1"/>
    <dgm:cxn modelId="{2DAAA5F1-4186-4431-BADD-9BAB9A62ABE5}" type="presParOf" srcId="{7D4357F3-518F-403D-8015-14B90112DD57}" destId="{31E45425-8939-48E7-B515-E7C7D7297680}" srcOrd="7" destOrd="0" presId="urn:microsoft.com/office/officeart/2005/8/layout/gear1"/>
    <dgm:cxn modelId="{5EAE963A-3ED7-4BC5-99CD-8F45BFAA2031}" type="presParOf" srcId="{7D4357F3-518F-403D-8015-14B90112DD57}" destId="{428A0EC9-9A9B-42DE-9B86-61113A5F0F60}" srcOrd="8" destOrd="0" presId="urn:microsoft.com/office/officeart/2005/8/layout/gear1"/>
    <dgm:cxn modelId="{AE77CFAC-9B56-49C3-9574-F1E1CC6EA821}" type="presParOf" srcId="{7D4357F3-518F-403D-8015-14B90112DD57}" destId="{8C77B6BC-F01F-4F70-A897-5029F7978EDA}" srcOrd="9" destOrd="0" presId="urn:microsoft.com/office/officeart/2005/8/layout/gear1"/>
    <dgm:cxn modelId="{2A95BA19-3A0D-4675-B14E-8405A97964F6}" type="presParOf" srcId="{7D4357F3-518F-403D-8015-14B90112DD57}" destId="{61635AA3-7610-4676-B97C-62AD02AC5463}" srcOrd="10" destOrd="0" presId="urn:microsoft.com/office/officeart/2005/8/layout/gear1"/>
    <dgm:cxn modelId="{97CFA607-08F6-403E-94D5-5A8E2219A041}" type="presParOf" srcId="{7D4357F3-518F-403D-8015-14B90112DD57}" destId="{4733A210-8F4F-435C-AF8E-5128CD057D91}" srcOrd="11" destOrd="0" presId="urn:microsoft.com/office/officeart/2005/8/layout/gear1"/>
    <dgm:cxn modelId="{679296BB-F86A-4F5C-A9E4-253BAF5DB1ED}" type="presParOf" srcId="{7D4357F3-518F-403D-8015-14B90112DD57}" destId="{6EDC6F4F-D06B-4A64-8D1A-4503355576F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FE7C0-3AED-429C-A9C0-C6EB84414583}">
      <dsp:nvSpPr>
        <dsp:cNvPr id="0" name=""/>
        <dsp:cNvSpPr/>
      </dsp:nvSpPr>
      <dsp:spPr>
        <a:xfrm>
          <a:off x="3361896" y="1953396"/>
          <a:ext cx="2387484" cy="2387484"/>
        </a:xfrm>
        <a:prstGeom prst="gear9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err="1" smtClean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Breeding</a:t>
          </a:r>
          <a:endParaRPr lang="de-DE" sz="1000" b="1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841886" y="2512653"/>
        <a:ext cx="1427504" cy="1227216"/>
      </dsp:txXfrm>
    </dsp:sp>
    <dsp:sp modelId="{D2DB3BAB-571E-4574-BB0B-6158AD6BE252}">
      <dsp:nvSpPr>
        <dsp:cNvPr id="0" name=""/>
        <dsp:cNvSpPr/>
      </dsp:nvSpPr>
      <dsp:spPr>
        <a:xfrm>
          <a:off x="1972814" y="1389081"/>
          <a:ext cx="1736352" cy="1736352"/>
        </a:xfrm>
        <a:prstGeom prst="gear6">
          <a:avLst/>
        </a:prstGeom>
        <a:gradFill flip="none" rotWithShape="0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400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09946" y="1828855"/>
        <a:ext cx="862088" cy="856804"/>
      </dsp:txXfrm>
    </dsp:sp>
    <dsp:sp modelId="{908A698E-C29E-4E2F-9FB8-98DA0245053E}">
      <dsp:nvSpPr>
        <dsp:cNvPr id="0" name=""/>
        <dsp:cNvSpPr/>
      </dsp:nvSpPr>
      <dsp:spPr>
        <a:xfrm rot="20700000">
          <a:off x="2945348" y="191175"/>
          <a:ext cx="1701270" cy="1701270"/>
        </a:xfrm>
        <a:prstGeom prst="gear6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200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20700000">
        <a:off x="3558909" y="806189"/>
        <a:ext cx="474149" cy="471243"/>
      </dsp:txXfrm>
    </dsp:sp>
    <dsp:sp modelId="{61635AA3-7610-4676-B97C-62AD02AC5463}">
      <dsp:nvSpPr>
        <dsp:cNvPr id="0" name=""/>
        <dsp:cNvSpPr/>
      </dsp:nvSpPr>
      <dsp:spPr>
        <a:xfrm>
          <a:off x="3179923" y="1592213"/>
          <a:ext cx="3055979" cy="3055979"/>
        </a:xfrm>
        <a:prstGeom prst="circularArrow">
          <a:avLst>
            <a:gd name="adj1" fmla="val 4688"/>
            <a:gd name="adj2" fmla="val 299029"/>
            <a:gd name="adj3" fmla="val 2519627"/>
            <a:gd name="adj4" fmla="val 15853841"/>
            <a:gd name="adj5" fmla="val 5469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33A210-8F4F-435C-AF8E-5128CD057D91}">
      <dsp:nvSpPr>
        <dsp:cNvPr id="0" name=""/>
        <dsp:cNvSpPr/>
      </dsp:nvSpPr>
      <dsp:spPr>
        <a:xfrm>
          <a:off x="1665309" y="1004263"/>
          <a:ext cx="2220360" cy="22203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DC6F4F-D06B-4A64-8D1A-4503355576F2}">
      <dsp:nvSpPr>
        <dsp:cNvPr id="0" name=""/>
        <dsp:cNvSpPr/>
      </dsp:nvSpPr>
      <dsp:spPr>
        <a:xfrm>
          <a:off x="2551827" y="-182095"/>
          <a:ext cx="2393995" cy="23939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C458C-E682-481F-B64A-AA6447641D64}" type="datetimeFigureOut">
              <a:rPr lang="de-DE" smtClean="0"/>
              <a:t>13.01.2024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7D51-ABCF-4084-86D2-3534BF2B87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91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9606" y="4427893"/>
            <a:ext cx="4732388" cy="4194135"/>
          </a:xfrm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0744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256.000 </a:t>
            </a:r>
            <a:r>
              <a:rPr lang="de-DE" dirty="0" err="1" smtClean="0"/>
              <a:t>acre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6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Quantity</a:t>
            </a:r>
            <a:r>
              <a:rPr lang="de-DE" dirty="0" smtClean="0"/>
              <a:t> of PPP </a:t>
            </a:r>
            <a:r>
              <a:rPr lang="de-DE" dirty="0" err="1" smtClean="0"/>
              <a:t>sold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72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Quantity</a:t>
            </a:r>
            <a:r>
              <a:rPr lang="de-DE" dirty="0" smtClean="0"/>
              <a:t> of PPP </a:t>
            </a:r>
            <a:r>
              <a:rPr lang="de-DE" dirty="0" err="1" smtClean="0"/>
              <a:t>sold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2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Transform the EU </a:t>
            </a:r>
            <a:r>
              <a:rPr lang="de-DE" dirty="0" err="1" smtClean="0"/>
              <a:t>into</a:t>
            </a:r>
            <a:r>
              <a:rPr lang="de-DE" dirty="0" smtClean="0"/>
              <a:t> a modern-</a:t>
            </a:r>
            <a:r>
              <a:rPr lang="de-DE" dirty="0" err="1" smtClean="0"/>
              <a:t>resource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competitive</a:t>
            </a:r>
            <a:r>
              <a:rPr lang="de-DE" dirty="0" smtClean="0"/>
              <a:t> </a:t>
            </a:r>
            <a:r>
              <a:rPr lang="de-DE" dirty="0" err="1" smtClean="0"/>
              <a:t>economy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climate</a:t>
            </a:r>
            <a:r>
              <a:rPr lang="de-DE" dirty="0" smtClean="0"/>
              <a:t>-neutral </a:t>
            </a:r>
            <a:r>
              <a:rPr lang="de-DE" dirty="0" err="1" smtClean="0"/>
              <a:t>continent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19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Silvaner was </a:t>
            </a:r>
            <a:r>
              <a:rPr lang="de-DE" dirty="0" err="1" smtClean="0"/>
              <a:t>present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Sonoma</a:t>
            </a:r>
            <a:r>
              <a:rPr lang="de-DE" baseline="0" dirty="0" smtClean="0"/>
              <a:t>, also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Sonoma</a:t>
            </a:r>
            <a:r>
              <a:rPr lang="de-DE" baseline="0" dirty="0" smtClean="0"/>
              <a:t> Riesling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51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11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Silvaner was </a:t>
            </a:r>
            <a:r>
              <a:rPr lang="de-DE" dirty="0" err="1" smtClean="0"/>
              <a:t>present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Sonoma</a:t>
            </a:r>
            <a:r>
              <a:rPr lang="de-DE" baseline="0" dirty="0" smtClean="0"/>
              <a:t>, also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Sonoma</a:t>
            </a:r>
            <a:r>
              <a:rPr lang="de-DE" baseline="0" dirty="0" smtClean="0"/>
              <a:t> Riesling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65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56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373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63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C57696D-73C9-4275-BC1A-7B101E081910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51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3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66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83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63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3723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2C4733D-AAC4-4363-9AA2-E4DC65EC5E8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803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D812491-F68B-4553-B527-B5971D5212B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18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5894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12020F1-1E9B-4A37-90D1-4C1A1EF6296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23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C7894A4C-F221-4744-9217-57111C5E93D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372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3DA8DEC-9F58-45AB-86D9-B16FF2EC81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9367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34E90A6-00EE-40D0-BBC1-8DAC5C1A78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482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0C0C9B68-A14D-4E8F-8BCC-019014115C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63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inie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1" y="-7938"/>
            <a:ext cx="243416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4" descr="Logo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7452" y="0"/>
            <a:ext cx="2114549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07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48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833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96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07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018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675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/>
          </a:p>
        </p:txBody>
      </p:sp>
      <p:pic>
        <p:nvPicPr>
          <p:cNvPr id="14339" name="Picture 17" descr="Logo RGB Tite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77908" y="3"/>
            <a:ext cx="4225194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6" descr="Linie RGB Tite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5251" y="0"/>
            <a:ext cx="24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210802" y="6520927"/>
            <a:ext cx="2076449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r>
              <a:rPr lang="de-DE" sz="1600" dirty="0" smtClean="0">
                <a:solidFill>
                  <a:schemeClr val="bg1"/>
                </a:solidFill>
              </a:rPr>
              <a:t>www.julius-kuehn.de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9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0986" y="6621463"/>
            <a:ext cx="978958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de-DE" sz="80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1099804" y="6639719"/>
            <a:ext cx="958849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r>
              <a:rPr lang="de-DE" sz="800" dirty="0">
                <a:solidFill>
                  <a:srgbClr val="000000"/>
                </a:solidFill>
                <a:cs typeface="+mn-cs"/>
              </a:rPr>
              <a:t>www.julius-kuehn.de</a:t>
            </a:r>
          </a:p>
        </p:txBody>
      </p:sp>
      <p:pic>
        <p:nvPicPr>
          <p:cNvPr id="14340" name="Picture 9" descr="Linie RG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5251" y="0"/>
            <a:ext cx="24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Logo RG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656277" y="0"/>
            <a:ext cx="153572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6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liver.trapp@julius-kuehn.d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tif"/><Relationship Id="rId12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 flipV="1">
            <a:off x="1524000" y="765175"/>
            <a:ext cx="3779838" cy="2159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1992313" y="2060578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5157788" y="3402088"/>
            <a:ext cx="6908272" cy="260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F0D723"/>
                </a:solidFill>
                <a:latin typeface="Arial" charset="0"/>
              </a:rPr>
              <a:t>New Disease-Resistant Grapevine Cultivars for a </a:t>
            </a:r>
            <a:r>
              <a:rPr lang="en-US" sz="2000" b="1" dirty="0">
                <a:solidFill>
                  <a:srgbClr val="F0D723"/>
                </a:solidFill>
                <a:latin typeface="Arial" charset="0"/>
              </a:rPr>
              <a:t>S</a:t>
            </a:r>
            <a:r>
              <a:rPr lang="en-US" sz="2000" b="1" dirty="0" smtClean="0">
                <a:solidFill>
                  <a:srgbClr val="F0D723"/>
                </a:solidFill>
                <a:latin typeface="Arial" charset="0"/>
              </a:rPr>
              <a:t>ustainable Viticulture</a:t>
            </a:r>
            <a:br>
              <a:rPr lang="en-US" sz="2000" b="1" dirty="0" smtClean="0">
                <a:solidFill>
                  <a:srgbClr val="F0D723"/>
                </a:solidFill>
                <a:latin typeface="Arial" charset="0"/>
              </a:rPr>
            </a:br>
            <a:endParaRPr lang="de-DE" sz="2000" b="1" dirty="0" smtClean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dirty="0" smtClean="0">
                <a:solidFill>
                  <a:srgbClr val="F0D723"/>
                </a:solidFill>
                <a:latin typeface="Arial" charset="0"/>
              </a:rPr>
              <a:t>2024 Unified Symposium - </a:t>
            </a:r>
            <a:r>
              <a:rPr lang="de-DE" sz="1400" b="1" dirty="0" err="1" smtClean="0">
                <a:solidFill>
                  <a:srgbClr val="F0D723"/>
                </a:solidFill>
                <a:latin typeface="Arial" charset="0"/>
              </a:rPr>
              <a:t>January</a:t>
            </a:r>
            <a:r>
              <a:rPr lang="de-DE" sz="1400" b="1" dirty="0" smtClean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dirty="0" smtClean="0">
                <a:solidFill>
                  <a:srgbClr val="B6CC1F"/>
                </a:solidFill>
                <a:latin typeface="Arial" charset="0"/>
              </a:rPr>
              <a:t>23rd, 2024</a:t>
            </a: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DE" sz="1400" b="1" dirty="0">
              <a:solidFill>
                <a:srgbClr val="B6CC1F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u="sng" dirty="0">
                <a:solidFill>
                  <a:srgbClr val="F0D723"/>
                </a:solidFill>
                <a:latin typeface="Arial" charset="0"/>
              </a:rPr>
              <a:t>Oliver </a:t>
            </a:r>
            <a:r>
              <a:rPr lang="de-DE" sz="1400" b="1" u="sng" dirty="0" smtClean="0">
                <a:solidFill>
                  <a:srgbClr val="F0D723"/>
                </a:solidFill>
                <a:latin typeface="Arial" charset="0"/>
              </a:rPr>
              <a:t>Trapp</a:t>
            </a: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DE" sz="1400" b="1" dirty="0" smtClean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i="1" dirty="0" smtClean="0">
                <a:solidFill>
                  <a:srgbClr val="F0D723"/>
                </a:solidFill>
                <a:latin typeface="Arial" charset="0"/>
              </a:rPr>
              <a:t>Julius Kühn Institute – Institute </a:t>
            </a:r>
            <a:r>
              <a:rPr lang="de-DE" sz="1400" b="1" i="1" dirty="0" err="1" smtClean="0">
                <a:solidFill>
                  <a:srgbClr val="F0D723"/>
                </a:solidFill>
                <a:latin typeface="Arial" charset="0"/>
              </a:rPr>
              <a:t>for</a:t>
            </a:r>
            <a:r>
              <a:rPr lang="de-DE" sz="1400" b="1" i="1" dirty="0" smtClean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 smtClean="0">
                <a:solidFill>
                  <a:srgbClr val="F0D723"/>
                </a:solidFill>
                <a:latin typeface="Arial" charset="0"/>
              </a:rPr>
              <a:t>Grapevine</a:t>
            </a:r>
            <a:r>
              <a:rPr lang="de-DE" sz="1400" b="1" i="1" dirty="0" smtClean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 smtClean="0">
                <a:solidFill>
                  <a:srgbClr val="F0D723"/>
                </a:solidFill>
                <a:latin typeface="Arial" charset="0"/>
              </a:rPr>
              <a:t>Breeding</a:t>
            </a:r>
            <a:r>
              <a:rPr lang="de-DE" sz="1400" b="1" i="1" dirty="0" smtClean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 smtClean="0">
                <a:solidFill>
                  <a:srgbClr val="F0D723"/>
                </a:solidFill>
                <a:latin typeface="Arial" charset="0"/>
              </a:rPr>
              <a:t>Geilweilerhof</a:t>
            </a:r>
            <a:endParaRPr lang="de-DE" sz="1400" b="1" i="1" dirty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i="1" dirty="0" smtClean="0">
                <a:solidFill>
                  <a:srgbClr val="F0D723"/>
                </a:solidFill>
                <a:latin typeface="Arial" charset="0"/>
              </a:rPr>
              <a:t> Germany</a:t>
            </a:r>
            <a:endParaRPr lang="de-DE" sz="1400" b="1" i="1" dirty="0">
              <a:solidFill>
                <a:srgbClr val="F0D723"/>
              </a:solidFill>
              <a:latin typeface="Arial" charset="0"/>
            </a:endParaRP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 flipV="1">
            <a:off x="1524000" y="765175"/>
            <a:ext cx="3779838" cy="2159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992313" y="2060576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1" descr="N:\Archiv\Geilweilerhof\Jahreszeiten (Natur)\Herbst_2012\Rebenfarben_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681" y="3890516"/>
            <a:ext cx="3939725" cy="2610748"/>
          </a:xfrm>
          <a:prstGeom prst="rect">
            <a:avLst/>
          </a:prstGeom>
          <a:noFill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7" y="326182"/>
            <a:ext cx="3955369" cy="2636913"/>
          </a:xfrm>
          <a:prstGeom prst="rect">
            <a:avLst/>
          </a:prstGeom>
        </p:spPr>
      </p:pic>
      <p:pic>
        <p:nvPicPr>
          <p:cNvPr id="12" name="Picture 2" descr="N:\Archiv\Rebsorten\Neuzüchtungen\Gwf\Gf.Ga-47-42\Traube\47-42_klein.jpg"/>
          <p:cNvPicPr>
            <a:picLocks noChangeAspect="1" noChangeArrowheads="1"/>
          </p:cNvPicPr>
          <p:nvPr/>
        </p:nvPicPr>
        <p:blipFill rotWithShape="1">
          <a:blip r:embed="rId5" cstate="print"/>
          <a:srcRect l="8533" r="5435"/>
          <a:stretch/>
        </p:blipFill>
        <p:spPr bwMode="auto">
          <a:xfrm>
            <a:off x="1704373" y="2548789"/>
            <a:ext cx="2199787" cy="1706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736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5407"/>
          <a:stretch/>
        </p:blipFill>
        <p:spPr>
          <a:xfrm>
            <a:off x="445921" y="3461737"/>
            <a:ext cx="2432863" cy="1827153"/>
          </a:xfrm>
          <a:prstGeom prst="rect">
            <a:avLst/>
          </a:prstGeom>
        </p:spPr>
      </p:pic>
      <p:sp>
        <p:nvSpPr>
          <p:cNvPr id="45057" name="Titel 1"/>
          <p:cNvSpPr>
            <a:spLocks noGrp="1"/>
          </p:cNvSpPr>
          <p:nvPr>
            <p:ph type="title"/>
          </p:nvPr>
        </p:nvSpPr>
        <p:spPr bwMode="auto">
          <a:xfrm>
            <a:off x="304800" y="392530"/>
            <a:ext cx="1008529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200" dirty="0" err="1">
                <a:cs typeface="Arial" charset="0"/>
              </a:rPr>
              <a:t>Breeding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Categories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and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Selection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 smtClean="0">
                <a:cs typeface="Arial" charset="0"/>
              </a:rPr>
              <a:t>Criteria</a:t>
            </a:r>
            <a:r>
              <a:rPr lang="de-DE" sz="3200" dirty="0" smtClean="0">
                <a:cs typeface="Arial" charset="0"/>
              </a:rPr>
              <a:t> at the JKI</a:t>
            </a:r>
            <a:endParaRPr lang="de-DE" sz="3200" dirty="0">
              <a:cs typeface="Arial" charset="0"/>
            </a:endParaRPr>
          </a:p>
        </p:txBody>
      </p:sp>
      <p:sp>
        <p:nvSpPr>
          <p:cNvPr id="45058" name="Textfeld 2"/>
          <p:cNvSpPr txBox="1">
            <a:spLocks noChangeArrowheads="1"/>
          </p:cNvSpPr>
          <p:nvPr/>
        </p:nvSpPr>
        <p:spPr bwMode="auto">
          <a:xfrm>
            <a:off x="10492306" y="5919007"/>
            <a:ext cx="159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</a:rPr>
              <a:t>app</a:t>
            </a:r>
            <a:r>
              <a:rPr lang="de-DE" sz="2000" b="1" dirty="0">
                <a:solidFill>
                  <a:srgbClr val="000000"/>
                </a:solidFill>
                <a:latin typeface="Calibri" pitchFamily="34" charset="0"/>
              </a:rPr>
              <a:t>. 25 </a:t>
            </a:r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</a:rPr>
              <a:t>years</a:t>
            </a:r>
            <a:endParaRPr lang="de-DE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Gleichschenkliges Dreieck 3"/>
          <p:cNvSpPr/>
          <p:nvPr/>
        </p:nvSpPr>
        <p:spPr>
          <a:xfrm rot="5400000">
            <a:off x="3836061" y="2353292"/>
            <a:ext cx="649825" cy="4005580"/>
          </a:xfrm>
          <a:prstGeom prst="triangle">
            <a:avLst/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Resistance</a:t>
            </a:r>
          </a:p>
        </p:txBody>
      </p:sp>
      <p:sp>
        <p:nvSpPr>
          <p:cNvPr id="5" name="Gleichschenkliges Dreieck 4"/>
          <p:cNvSpPr/>
          <p:nvPr/>
        </p:nvSpPr>
        <p:spPr>
          <a:xfrm rot="16200000">
            <a:off x="6372204" y="1500201"/>
            <a:ext cx="650875" cy="7170737"/>
          </a:xfrm>
          <a:prstGeom prst="triangle">
            <a:avLst/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Quality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Wine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rapezoid 5"/>
          <p:cNvSpPr/>
          <p:nvPr/>
        </p:nvSpPr>
        <p:spPr>
          <a:xfrm rot="16200000">
            <a:off x="4846614" y="3028963"/>
            <a:ext cx="601662" cy="5978525"/>
          </a:xfrm>
          <a:prstGeom prst="trapezoid">
            <a:avLst>
              <a:gd name="adj" fmla="val 26551"/>
            </a:avLst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Viticultural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characteristics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 rot="5400000">
            <a:off x="8909026" y="4945073"/>
            <a:ext cx="601662" cy="2146300"/>
          </a:xfrm>
          <a:prstGeom prst="trapezoid">
            <a:avLst>
              <a:gd name="adj" fmla="val 50000"/>
            </a:avLst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5063" name="Gruppieren 7"/>
          <p:cNvGrpSpPr>
            <a:grpSpLocks/>
          </p:cNvGrpSpPr>
          <p:nvPr/>
        </p:nvGrpSpPr>
        <p:grpSpPr bwMode="auto">
          <a:xfrm>
            <a:off x="2088081" y="2278410"/>
            <a:ext cx="8404225" cy="947737"/>
            <a:chOff x="457199" y="4823865"/>
            <a:chExt cx="8404225" cy="948750"/>
          </a:xfrm>
        </p:grpSpPr>
        <p:sp>
          <p:nvSpPr>
            <p:cNvPr id="9" name="Pfeil nach rechts 8"/>
            <p:cNvSpPr/>
            <p:nvPr/>
          </p:nvSpPr>
          <p:spPr>
            <a:xfrm>
              <a:off x="457199" y="4823865"/>
              <a:ext cx="8404225" cy="548272"/>
            </a:xfrm>
            <a:prstGeom prst="rightArrow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444500" dir="5400000" sx="99000" sy="99000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57199" y="4947822"/>
              <a:ext cx="1685925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Seedling</a:t>
              </a:r>
              <a:endParaRPr lang="de-DE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143124" y="4947822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Primary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289424" y="4951001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Intermediate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435724" y="4951001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Main</a:t>
              </a:r>
            </a:p>
          </p:txBody>
        </p:sp>
        <p:sp>
          <p:nvSpPr>
            <p:cNvPr id="45071" name="Textfeld 13"/>
            <p:cNvSpPr txBox="1">
              <a:spLocks noChangeArrowheads="1"/>
            </p:cNvSpPr>
            <p:nvPr/>
          </p:nvSpPr>
          <p:spPr bwMode="auto">
            <a:xfrm>
              <a:off x="1143224" y="5346756"/>
              <a:ext cx="314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45072" name="Textfeld 14"/>
            <p:cNvSpPr txBox="1">
              <a:spLocks noChangeArrowheads="1"/>
            </p:cNvSpPr>
            <p:nvPr/>
          </p:nvSpPr>
          <p:spPr bwMode="auto">
            <a:xfrm>
              <a:off x="2963123" y="5335008"/>
              <a:ext cx="4443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0000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45073" name="Textfeld 15"/>
            <p:cNvSpPr txBox="1">
              <a:spLocks noChangeArrowheads="1"/>
            </p:cNvSpPr>
            <p:nvPr/>
          </p:nvSpPr>
          <p:spPr bwMode="auto">
            <a:xfrm>
              <a:off x="5141033" y="5372505"/>
              <a:ext cx="4443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50</a:t>
              </a:r>
            </a:p>
          </p:txBody>
        </p:sp>
        <p:sp>
          <p:nvSpPr>
            <p:cNvPr id="45074" name="Textfeld 16"/>
            <p:cNvSpPr txBox="1">
              <a:spLocks noChangeArrowheads="1"/>
            </p:cNvSpPr>
            <p:nvPr/>
          </p:nvSpPr>
          <p:spPr bwMode="auto">
            <a:xfrm>
              <a:off x="7264109" y="5372505"/>
              <a:ext cx="5741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500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75417" y="1673488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Seeds</a:t>
            </a:r>
            <a:r>
              <a:rPr lang="de-DE" dirty="0" smtClean="0"/>
              <a:t> </a:t>
            </a:r>
            <a:r>
              <a:rPr lang="de-DE" dirty="0" err="1" smtClean="0"/>
              <a:t>generated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crossing</a:t>
            </a:r>
            <a:r>
              <a:rPr lang="de-DE" dirty="0" smtClean="0"/>
              <a:t>: 20.000 – 80.000</a:t>
            </a:r>
            <a:endParaRPr lang="de-DE" dirty="0"/>
          </a:p>
        </p:txBody>
      </p:sp>
      <p:sp>
        <p:nvSpPr>
          <p:cNvPr id="3" name="Ellipse 2"/>
          <p:cNvSpPr/>
          <p:nvPr/>
        </p:nvSpPr>
        <p:spPr>
          <a:xfrm>
            <a:off x="1801148" y="3616799"/>
            <a:ext cx="1021311" cy="66644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MAS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4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31846" cy="1143000"/>
          </a:xfrm>
        </p:spPr>
        <p:txBody>
          <a:bodyPr/>
          <a:lstStyle/>
          <a:p>
            <a:r>
              <a:rPr lang="de-DE" sz="3200" dirty="0" smtClean="0"/>
              <a:t>Marker </a:t>
            </a:r>
            <a:r>
              <a:rPr lang="de-DE" sz="3200" dirty="0" err="1" smtClean="0"/>
              <a:t>Assisted</a:t>
            </a:r>
            <a:r>
              <a:rPr lang="de-DE" sz="3200" dirty="0" smtClean="0"/>
              <a:t> </a:t>
            </a:r>
            <a:r>
              <a:rPr lang="de-DE" sz="3200" dirty="0" err="1" smtClean="0"/>
              <a:t>Selection</a:t>
            </a:r>
            <a:r>
              <a:rPr lang="de-DE" sz="3200" dirty="0" smtClean="0"/>
              <a:t> (MAS)</a:t>
            </a:r>
            <a:endParaRPr lang="de-DE" sz="320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2780576" y="4051312"/>
          <a:ext cx="6399855" cy="687870"/>
        </p:xfrm>
        <a:graphic>
          <a:graphicData uri="http://schemas.openxmlformats.org/drawingml/2006/table">
            <a:tbl>
              <a:tblPr/>
              <a:tblGrid>
                <a:gridCol w="156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Downy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Mildew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87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Strength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weak</a:t>
                      </a:r>
                      <a:endParaRPr lang="de-DE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weak</a:t>
                      </a:r>
                      <a:endParaRPr lang="de-DE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2780576" y="5004292"/>
          <a:ext cx="4799890" cy="762000"/>
        </p:xfrm>
        <a:graphic>
          <a:graphicData uri="http://schemas.openxmlformats.org/drawingml/2006/table">
            <a:tbl>
              <a:tblPr/>
              <a:tblGrid>
                <a:gridCol w="157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Powdery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Mildew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Run1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Ren3 + Ren9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Strength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strong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de-DE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strong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609600" y="1417638"/>
            <a:ext cx="10495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„Resistance </a:t>
            </a:r>
            <a:r>
              <a:rPr lang="de-DE" sz="2000" dirty="0"/>
              <a:t>loci“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traced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molecular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(</a:t>
            </a:r>
            <a:r>
              <a:rPr lang="de-DE" sz="2000" dirty="0" err="1"/>
              <a:t>similar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paternity</a:t>
            </a:r>
            <a:r>
              <a:rPr lang="de-DE" sz="2000" dirty="0"/>
              <a:t> </a:t>
            </a:r>
            <a:r>
              <a:rPr lang="de-DE" sz="2000" dirty="0" err="1"/>
              <a:t>tests</a:t>
            </a:r>
            <a:r>
              <a:rPr lang="de-DE" sz="2000" dirty="0" smtClean="0"/>
              <a:t>)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Molecular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</a:t>
            </a:r>
            <a:r>
              <a:rPr lang="de-DE" sz="2000" dirty="0" err="1"/>
              <a:t>allow</a:t>
            </a:r>
            <a:r>
              <a:rPr lang="de-DE" sz="2000" dirty="0"/>
              <a:t> an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the </a:t>
            </a:r>
            <a:r>
              <a:rPr lang="de-DE" sz="2000" dirty="0" err="1"/>
              <a:t>level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resistance</a:t>
            </a:r>
            <a:r>
              <a:rPr lang="de-DE" sz="2000" dirty="0"/>
              <a:t> </a:t>
            </a:r>
            <a:r>
              <a:rPr lang="de-DE" sz="2000" dirty="0" err="1"/>
              <a:t>already</a:t>
            </a:r>
            <a:r>
              <a:rPr lang="de-DE" sz="2000" dirty="0"/>
              <a:t> at the </a:t>
            </a:r>
            <a:r>
              <a:rPr lang="de-DE" sz="2000" dirty="0" err="1"/>
              <a:t>seedling</a:t>
            </a:r>
            <a:r>
              <a:rPr lang="de-DE" sz="2000" dirty="0"/>
              <a:t> </a:t>
            </a:r>
            <a:r>
              <a:rPr lang="de-DE" sz="2000" dirty="0" err="1" smtClean="0"/>
              <a:t>stage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Mainly</a:t>
            </a:r>
            <a:r>
              <a:rPr lang="de-DE" sz="2000" dirty="0" smtClean="0"/>
              <a:t> </a:t>
            </a:r>
            <a:r>
              <a:rPr lang="de-DE" sz="2000" dirty="0" err="1" smtClean="0"/>
              <a:t>resistances</a:t>
            </a:r>
            <a:r>
              <a:rPr lang="de-DE" sz="2000" dirty="0" smtClean="0"/>
              <a:t> </a:t>
            </a:r>
            <a:r>
              <a:rPr lang="de-DE" sz="2000" dirty="0" err="1" smtClean="0"/>
              <a:t>against</a:t>
            </a:r>
            <a:r>
              <a:rPr lang="de-DE" sz="2000" dirty="0" smtClean="0"/>
              <a:t> </a:t>
            </a:r>
            <a:r>
              <a:rPr lang="de-DE" sz="2000" dirty="0" err="1" smtClean="0"/>
              <a:t>Downy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Powdery</a:t>
            </a:r>
            <a:r>
              <a:rPr lang="de-DE" sz="2000" dirty="0" smtClean="0"/>
              <a:t> </a:t>
            </a:r>
            <a:r>
              <a:rPr lang="de-DE" sz="2000" dirty="0" err="1" smtClean="0"/>
              <a:t>Mildew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traced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used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selection</a:t>
            </a:r>
            <a:r>
              <a:rPr lang="de-DE" sz="2000" dirty="0" smtClean="0"/>
              <a:t> at the JKI</a:t>
            </a:r>
            <a:endParaRPr lang="de-DE" sz="2000" dirty="0"/>
          </a:p>
        </p:txBody>
      </p:sp>
      <p:sp>
        <p:nvSpPr>
          <p:cNvPr id="3" name="Rechteck 2"/>
          <p:cNvSpPr/>
          <p:nvPr/>
        </p:nvSpPr>
        <p:spPr>
          <a:xfrm>
            <a:off x="779362" y="6161552"/>
            <a:ext cx="11073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suitable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i="1" dirty="0" err="1"/>
              <a:t>Botrytis</a:t>
            </a:r>
            <a:r>
              <a:rPr lang="de-DE" sz="2000" i="1" dirty="0"/>
              <a:t> </a:t>
            </a:r>
            <a:r>
              <a:rPr lang="de-DE" sz="2000" dirty="0" err="1"/>
              <a:t>resilience</a:t>
            </a:r>
            <a:r>
              <a:rPr lang="de-DE" sz="2000" dirty="0"/>
              <a:t>, </a:t>
            </a:r>
            <a:r>
              <a:rPr lang="de-DE" sz="2000" dirty="0" err="1"/>
              <a:t>abiotic</a:t>
            </a:r>
            <a:r>
              <a:rPr lang="de-DE" sz="2000" dirty="0"/>
              <a:t> stress </a:t>
            </a:r>
            <a:r>
              <a:rPr lang="de-DE" sz="2000" dirty="0" err="1"/>
              <a:t>tolerance</a:t>
            </a:r>
            <a:r>
              <a:rPr lang="de-DE" sz="2000" dirty="0"/>
              <a:t>, </a:t>
            </a:r>
            <a:r>
              <a:rPr lang="de-DE" sz="2000" dirty="0" err="1"/>
              <a:t>phenology</a:t>
            </a:r>
            <a:r>
              <a:rPr lang="de-DE" sz="2000" dirty="0"/>
              <a:t>, </a:t>
            </a:r>
            <a:r>
              <a:rPr lang="de-DE" sz="2000" dirty="0" err="1"/>
              <a:t>yield</a:t>
            </a:r>
            <a:r>
              <a:rPr lang="de-DE" sz="2000" dirty="0"/>
              <a:t> … </a:t>
            </a:r>
            <a:r>
              <a:rPr lang="de-DE" sz="2000" u="sng" dirty="0" err="1"/>
              <a:t>yet</a:t>
            </a:r>
            <a:r>
              <a:rPr lang="de-DE" sz="2000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57362" cy="1143000"/>
          </a:xfrm>
        </p:spPr>
        <p:txBody>
          <a:bodyPr/>
          <a:lstStyle/>
          <a:p>
            <a:r>
              <a:rPr lang="de-DE" sz="3600" dirty="0" err="1" smtClean="0"/>
              <a:t>Grapevine</a:t>
            </a:r>
            <a:r>
              <a:rPr lang="de-DE" sz="3600" dirty="0" smtClean="0"/>
              <a:t> </a:t>
            </a:r>
            <a:r>
              <a:rPr lang="de-DE" sz="3600" dirty="0" err="1" smtClean="0"/>
              <a:t>Varieties</a:t>
            </a:r>
            <a:r>
              <a:rPr lang="de-DE" sz="3600" dirty="0" smtClean="0"/>
              <a:t> of the JKI</a:t>
            </a:r>
            <a:endParaRPr lang="de-DE" sz="36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60831"/>
              </p:ext>
            </p:extLst>
          </p:nvPr>
        </p:nvGraphicFramePr>
        <p:xfrm>
          <a:off x="605946" y="1668761"/>
          <a:ext cx="7784670" cy="3454932"/>
        </p:xfrm>
        <a:graphic>
          <a:graphicData uri="http://schemas.openxmlformats.org/drawingml/2006/table">
            <a:tbl>
              <a:tblPr/>
              <a:tblGrid>
                <a:gridCol w="267103">
                  <a:extLst>
                    <a:ext uri="{9D8B030D-6E8A-4147-A177-3AD203B41FA5}">
                      <a16:colId xmlns:a16="http://schemas.microsoft.com/office/drawing/2014/main" val="1606525043"/>
                    </a:ext>
                  </a:extLst>
                </a:gridCol>
                <a:gridCol w="1128162">
                  <a:extLst>
                    <a:ext uri="{9D8B030D-6E8A-4147-A177-3AD203B41FA5}">
                      <a16:colId xmlns:a16="http://schemas.microsoft.com/office/drawing/2014/main" val="332221363"/>
                    </a:ext>
                  </a:extLst>
                </a:gridCol>
                <a:gridCol w="369024">
                  <a:extLst>
                    <a:ext uri="{9D8B030D-6E8A-4147-A177-3AD203B41FA5}">
                      <a16:colId xmlns:a16="http://schemas.microsoft.com/office/drawing/2014/main" val="3624612678"/>
                    </a:ext>
                  </a:extLst>
                </a:gridCol>
                <a:gridCol w="369024">
                  <a:extLst>
                    <a:ext uri="{9D8B030D-6E8A-4147-A177-3AD203B41FA5}">
                      <a16:colId xmlns:a16="http://schemas.microsoft.com/office/drawing/2014/main" val="2752308444"/>
                    </a:ext>
                  </a:extLst>
                </a:gridCol>
                <a:gridCol w="407684">
                  <a:extLst>
                    <a:ext uri="{9D8B030D-6E8A-4147-A177-3AD203B41FA5}">
                      <a16:colId xmlns:a16="http://schemas.microsoft.com/office/drawing/2014/main" val="1382619984"/>
                    </a:ext>
                  </a:extLst>
                </a:gridCol>
                <a:gridCol w="506091">
                  <a:extLst>
                    <a:ext uri="{9D8B030D-6E8A-4147-A177-3AD203B41FA5}">
                      <a16:colId xmlns:a16="http://schemas.microsoft.com/office/drawing/2014/main" val="2929013866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91810843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215285061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450173104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02415010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4903972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62161178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524997824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695178761"/>
                    </a:ext>
                  </a:extLst>
                </a:gridCol>
                <a:gridCol w="576382">
                  <a:extLst>
                    <a:ext uri="{9D8B030D-6E8A-4147-A177-3AD203B41FA5}">
                      <a16:colId xmlns:a16="http://schemas.microsoft.com/office/drawing/2014/main" val="1034196017"/>
                    </a:ext>
                  </a:extLst>
                </a:gridCol>
              </a:tblGrid>
              <a:tr h="87963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Variety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Protection</a:t>
                      </a:r>
                    </a:p>
                  </a:txBody>
                  <a:tcPr marL="9525" marR="9525" marT="9525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Registration</a:t>
                      </a:r>
                    </a:p>
                  </a:txBody>
                  <a:tcPr marL="9525" marR="9525" marT="9525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3.2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Ren3/9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5322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559236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Orion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52589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Regent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47550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Calandro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2605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Villaris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868709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Reberger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280138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Felicia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770176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Calardis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Blanc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463495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Calardis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Musqué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974079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625601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Artaban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152325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Vidoc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864623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81" y="4491982"/>
            <a:ext cx="1181486" cy="88611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560247" y="476010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ResDur1 </a:t>
            </a:r>
            <a:r>
              <a:rPr lang="de-DE" dirty="0" err="1" smtClean="0">
                <a:sym typeface="Wingdings" panose="05000000000000000000" pitchFamily="2" charset="2"/>
              </a:rPr>
              <a:t>collaboration</a:t>
            </a:r>
            <a:endParaRPr lang="de-DE" i="1" dirty="0"/>
          </a:p>
        </p:txBody>
      </p:sp>
      <p:sp>
        <p:nvSpPr>
          <p:cNvPr id="14" name="Geschweifte Klammer rechts 13"/>
          <p:cNvSpPr/>
          <p:nvPr/>
        </p:nvSpPr>
        <p:spPr>
          <a:xfrm>
            <a:off x="8390616" y="4658779"/>
            <a:ext cx="184826" cy="495744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145221" y="1331091"/>
            <a:ext cx="5245395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/>
              <a:t>Resistance loci</a:t>
            </a:r>
            <a:endParaRPr lang="de-DE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300494" y="255370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00494" y="296108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00494" y="272427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*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74928" y="5610091"/>
            <a:ext cx="6856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 Overall, </a:t>
            </a:r>
            <a:r>
              <a:rPr lang="de-DE" dirty="0" err="1" smtClean="0">
                <a:sym typeface="Wingdings" panose="05000000000000000000" pitchFamily="2" charset="2"/>
              </a:rPr>
              <a:t>there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than</a:t>
            </a:r>
            <a:r>
              <a:rPr lang="de-DE" dirty="0" smtClean="0">
                <a:sym typeface="Wingdings" panose="05000000000000000000" pitchFamily="2" charset="2"/>
              </a:rPr>
              <a:t> 30 </a:t>
            </a:r>
            <a:r>
              <a:rPr lang="de-DE" dirty="0" err="1" smtClean="0">
                <a:sym typeface="Wingdings" panose="05000000000000000000" pitchFamily="2" charset="2"/>
              </a:rPr>
              <a:t>disease-resistant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varieties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officially</a:t>
            </a:r>
            <a:r>
              <a:rPr lang="de-DE" dirty="0" smtClean="0">
                <a:sym typeface="Wingdings" panose="05000000000000000000" pitchFamily="2" charset="2"/>
              </a:rPr>
              <a:t> registered in Germany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than</a:t>
            </a:r>
            <a:r>
              <a:rPr lang="de-DE" dirty="0" smtClean="0">
                <a:sym typeface="Wingdings" panose="05000000000000000000" pitchFamily="2" charset="2"/>
              </a:rPr>
              <a:t> 100 </a:t>
            </a:r>
            <a:r>
              <a:rPr lang="de-DE" dirty="0" err="1" smtClean="0">
                <a:sym typeface="Wingdings" panose="05000000000000000000" pitchFamily="2" charset="2"/>
              </a:rPr>
              <a:t>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allowed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planting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winemaking</a:t>
            </a:r>
            <a:r>
              <a:rPr lang="de-DE" dirty="0" smtClean="0">
                <a:sym typeface="Wingdings" panose="05000000000000000000" pitchFamily="2" charset="2"/>
              </a:rPr>
              <a:t>.</a:t>
            </a:r>
            <a:endParaRPr lang="de-DE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8248920" y="3639610"/>
            <a:ext cx="1182414" cy="465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508051" y="3978569"/>
            <a:ext cx="1576552" cy="307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5973" r="7080" b="11893"/>
          <a:stretch/>
        </p:blipFill>
        <p:spPr>
          <a:xfrm>
            <a:off x="9885597" y="1113362"/>
            <a:ext cx="1619538" cy="225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4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 smtClean="0"/>
              <a:t>Calardis</a:t>
            </a:r>
            <a:r>
              <a:rPr lang="de-DE" dirty="0" smtClean="0"/>
              <a:t> Blanc</a:t>
            </a:r>
            <a:endParaRPr lang="de-DE" dirty="0"/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Breeding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68723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Adaptation </a:t>
            </a:r>
            <a:r>
              <a:rPr lang="de-DE" u="sng" dirty="0" err="1" smtClean="0"/>
              <a:t>to</a:t>
            </a:r>
            <a:r>
              <a:rPr lang="de-DE" u="sng" dirty="0" smtClean="0"/>
              <a:t> </a:t>
            </a:r>
            <a:r>
              <a:rPr lang="de-DE" u="sng" dirty="0" err="1" smtClean="0"/>
              <a:t>climate</a:t>
            </a:r>
            <a:r>
              <a:rPr lang="de-DE" u="sng" dirty="0" smtClean="0"/>
              <a:t> </a:t>
            </a:r>
            <a:r>
              <a:rPr lang="de-DE" u="sng" dirty="0" err="1" smtClean="0"/>
              <a:t>change</a:t>
            </a:r>
            <a:r>
              <a:rPr lang="de-DE" u="sng" dirty="0" smtClean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Most </a:t>
            </a:r>
            <a:r>
              <a:rPr lang="de-DE" dirty="0" err="1" smtClean="0"/>
              <a:t>disease-resistant</a:t>
            </a:r>
            <a:r>
              <a:rPr lang="de-DE" dirty="0" smtClean="0"/>
              <a:t> </a:t>
            </a:r>
            <a:r>
              <a:rPr lang="de-DE" dirty="0" err="1" smtClean="0"/>
              <a:t>varieties</a:t>
            </a:r>
            <a:r>
              <a:rPr lang="de-DE" dirty="0" smtClean="0"/>
              <a:t> in Germany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ripening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b="1" dirty="0" err="1" smtClean="0"/>
              <a:t>Calardis</a:t>
            </a:r>
            <a:r>
              <a:rPr lang="de-DE" b="1" dirty="0" smtClean="0"/>
              <a:t> Blanc </a:t>
            </a:r>
            <a:r>
              <a:rPr lang="de-DE" dirty="0" err="1" smtClean="0"/>
              <a:t>is</a:t>
            </a:r>
            <a:r>
              <a:rPr lang="de-DE" dirty="0" smtClean="0"/>
              <a:t> medium-</a:t>
            </a:r>
            <a:r>
              <a:rPr lang="de-DE" dirty="0" err="1" smtClean="0"/>
              <a:t>late</a:t>
            </a:r>
            <a:r>
              <a:rPr lang="de-DE" dirty="0" smtClean="0"/>
              <a:t> </a:t>
            </a:r>
            <a:r>
              <a:rPr lang="de-DE" dirty="0" err="1" smtClean="0"/>
              <a:t>ripening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/>
              <a:t>Calardis</a:t>
            </a:r>
            <a:r>
              <a:rPr lang="de-DE" b="1" dirty="0" smtClean="0"/>
              <a:t> Blanc </a:t>
            </a:r>
            <a:r>
              <a:rPr lang="de-DE" dirty="0" err="1" smtClean="0"/>
              <a:t>exhibits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sugar</a:t>
            </a:r>
            <a:r>
              <a:rPr lang="de-DE" dirty="0" smtClean="0"/>
              <a:t> </a:t>
            </a:r>
            <a:r>
              <a:rPr lang="de-DE" dirty="0" err="1" smtClean="0"/>
              <a:t>accumulation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/>
              <a:t>Calardis</a:t>
            </a:r>
            <a:r>
              <a:rPr lang="de-DE" b="1" dirty="0" smtClean="0"/>
              <a:t> Blanc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resilient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sunburn</a:t>
            </a:r>
            <a:r>
              <a:rPr lang="de-DE" dirty="0" smtClean="0"/>
              <a:t>: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58" y="1894306"/>
            <a:ext cx="2026025" cy="393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93" y="2645167"/>
            <a:ext cx="3365954" cy="216289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279573" y="2326792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Harvest</a:t>
            </a:r>
            <a:r>
              <a:rPr lang="de-DE" sz="1200" dirty="0" smtClean="0"/>
              <a:t> </a:t>
            </a:r>
            <a:r>
              <a:rPr lang="de-DE" sz="1200" dirty="0" err="1" smtClean="0"/>
              <a:t>date</a:t>
            </a:r>
            <a:r>
              <a:rPr lang="de-DE" sz="1200" dirty="0" smtClean="0"/>
              <a:t> </a:t>
            </a:r>
            <a:r>
              <a:rPr lang="de-DE" sz="1200" dirty="0" err="1" smtClean="0"/>
              <a:t>comparison</a:t>
            </a:r>
            <a:r>
              <a:rPr lang="de-DE" sz="1200" dirty="0" smtClean="0"/>
              <a:t>:</a:t>
            </a:r>
            <a:endParaRPr lang="de-DE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9778108" y="4573343"/>
            <a:ext cx="93647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/>
              <a:t>Days of the </a:t>
            </a:r>
            <a:r>
              <a:rPr lang="de-DE" sz="800" dirty="0" err="1" smtClean="0"/>
              <a:t>year</a:t>
            </a:r>
            <a:endParaRPr lang="de-DE" sz="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854"/>
          <a:stretch/>
        </p:blipFill>
        <p:spPr>
          <a:xfrm>
            <a:off x="5975374" y="4788787"/>
            <a:ext cx="1936367" cy="1728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6258973" y="651711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Breeding</a:t>
            </a:r>
            <a:r>
              <a:rPr lang="de-DE" sz="1400" dirty="0" smtClean="0"/>
              <a:t> </a:t>
            </a:r>
            <a:r>
              <a:rPr lang="de-DE" sz="1400" dirty="0" err="1" smtClean="0"/>
              <a:t>line</a:t>
            </a:r>
            <a:endParaRPr lang="de-DE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r="18125"/>
          <a:stretch/>
        </p:blipFill>
        <p:spPr>
          <a:xfrm>
            <a:off x="808045" y="4811034"/>
            <a:ext cx="1892486" cy="1706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1262668" y="650193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Sylvaner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292"/>
          <a:stretch/>
        </p:blipFill>
        <p:spPr>
          <a:xfrm>
            <a:off x="3164541" y="4824491"/>
            <a:ext cx="2019147" cy="167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3439266" y="6485171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Calardis</a:t>
            </a:r>
            <a:r>
              <a:rPr lang="de-DE" sz="1400" dirty="0" smtClean="0"/>
              <a:t> Blanc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0722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 smtClean="0"/>
              <a:t>Calardis</a:t>
            </a:r>
            <a:r>
              <a:rPr lang="de-DE" dirty="0" smtClean="0"/>
              <a:t> Blanc</a:t>
            </a:r>
            <a:endParaRPr lang="de-DE" dirty="0"/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Breeding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 smtClean="0"/>
              <a:t>Disease</a:t>
            </a:r>
            <a:r>
              <a:rPr lang="de-DE" u="sng" dirty="0" smtClean="0"/>
              <a:t> </a:t>
            </a:r>
            <a:r>
              <a:rPr lang="de-DE" u="sng" dirty="0" err="1" smtClean="0"/>
              <a:t>resistance</a:t>
            </a:r>
            <a:r>
              <a:rPr lang="de-DE" u="sng" dirty="0" smtClean="0"/>
              <a:t> 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fungicide</a:t>
            </a:r>
            <a:r>
              <a:rPr lang="de-DE" u="sng" dirty="0" smtClean="0"/>
              <a:t> </a:t>
            </a:r>
            <a:r>
              <a:rPr lang="de-DE" u="sng" dirty="0" err="1" smtClean="0"/>
              <a:t>saving</a:t>
            </a:r>
            <a:r>
              <a:rPr lang="de-DE" u="sng" dirty="0" smtClean="0"/>
              <a:t> potential: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60" y="1808932"/>
            <a:ext cx="4016187" cy="47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81" y="3253444"/>
            <a:ext cx="3870534" cy="345281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16200000">
            <a:off x="428620" y="382483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grapes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443048" y="542055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leaves</a:t>
            </a:r>
            <a:endParaRPr lang="de-DE" sz="1400" dirty="0"/>
          </a:p>
        </p:txBody>
      </p:sp>
      <p:sp>
        <p:nvSpPr>
          <p:cNvPr id="23" name="Ellipse 22"/>
          <p:cNvSpPr/>
          <p:nvPr/>
        </p:nvSpPr>
        <p:spPr>
          <a:xfrm>
            <a:off x="3152748" y="3567953"/>
            <a:ext cx="244876" cy="1039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3911365" y="3528601"/>
            <a:ext cx="244876" cy="1039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3030310" y="5773271"/>
            <a:ext cx="244876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911365" y="5773271"/>
            <a:ext cx="244876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2071972" y="2999067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Downy</a:t>
            </a:r>
            <a:r>
              <a:rPr lang="de-DE" sz="1200" dirty="0" smtClean="0"/>
              <a:t> </a:t>
            </a:r>
            <a:r>
              <a:rPr lang="de-DE" sz="1200" dirty="0" err="1" smtClean="0"/>
              <a:t>Mildew</a:t>
            </a:r>
            <a:r>
              <a:rPr lang="de-DE" sz="1200" dirty="0" smtClean="0"/>
              <a:t> in 2021</a:t>
            </a:r>
            <a:endParaRPr lang="de-DE" sz="1200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49" y="3253444"/>
            <a:ext cx="3693179" cy="3324353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907995" y="2976445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Powdery</a:t>
            </a:r>
            <a:r>
              <a:rPr lang="de-DE" sz="1200" dirty="0" smtClean="0"/>
              <a:t> </a:t>
            </a:r>
            <a:r>
              <a:rPr lang="de-DE" sz="1200" dirty="0" err="1" smtClean="0"/>
              <a:t>Mildew</a:t>
            </a:r>
            <a:endParaRPr lang="de-DE" sz="1200" dirty="0"/>
          </a:p>
        </p:txBody>
      </p:sp>
      <p:sp>
        <p:nvSpPr>
          <p:cNvPr id="30" name="Textfeld 29"/>
          <p:cNvSpPr txBox="1"/>
          <p:nvPr/>
        </p:nvSpPr>
        <p:spPr>
          <a:xfrm rot="16200000">
            <a:off x="6214805" y="367243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2019</a:t>
            </a:r>
            <a:endParaRPr lang="de-DE" sz="1400" dirty="0"/>
          </a:p>
        </p:txBody>
      </p:sp>
      <p:sp>
        <p:nvSpPr>
          <p:cNvPr id="31" name="Textfeld 30"/>
          <p:cNvSpPr txBox="1"/>
          <p:nvPr/>
        </p:nvSpPr>
        <p:spPr>
          <a:xfrm rot="16200000">
            <a:off x="6214805" y="462137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2020</a:t>
            </a:r>
            <a:endParaRPr lang="de-DE" sz="1400" dirty="0"/>
          </a:p>
        </p:txBody>
      </p:sp>
      <p:sp>
        <p:nvSpPr>
          <p:cNvPr id="32" name="Textfeld 31"/>
          <p:cNvSpPr txBox="1"/>
          <p:nvPr/>
        </p:nvSpPr>
        <p:spPr>
          <a:xfrm rot="16200000">
            <a:off x="6246930" y="557032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2021</a:t>
            </a:r>
            <a:endParaRPr lang="de-DE" sz="1400" dirty="0"/>
          </a:p>
        </p:txBody>
      </p:sp>
      <p:sp>
        <p:nvSpPr>
          <p:cNvPr id="33" name="Ellipse 32"/>
          <p:cNvSpPr/>
          <p:nvPr/>
        </p:nvSpPr>
        <p:spPr>
          <a:xfrm>
            <a:off x="8268401" y="3145536"/>
            <a:ext cx="555560" cy="3516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10856259" y="6015318"/>
            <a:ext cx="113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Eisenmann, </a:t>
            </a:r>
            <a:r>
              <a:rPr lang="de-DE" sz="1200" dirty="0" err="1" smtClean="0"/>
              <a:t>Wingerter</a:t>
            </a:r>
            <a:r>
              <a:rPr lang="de-DE" sz="1200" dirty="0" smtClean="0"/>
              <a:t> </a:t>
            </a:r>
            <a:br>
              <a:rPr lang="de-DE" sz="1200" dirty="0" smtClean="0"/>
            </a:br>
            <a:r>
              <a:rPr lang="de-DE" sz="1200" dirty="0" smtClean="0"/>
              <a:t>et al., 2023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092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9" grpId="0"/>
      <p:bldP spid="30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 smtClean="0"/>
              <a:t>Calardis</a:t>
            </a:r>
            <a:r>
              <a:rPr lang="de-DE" dirty="0" smtClean="0"/>
              <a:t> Blanc</a:t>
            </a:r>
            <a:endParaRPr lang="de-DE" dirty="0"/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 smtClean="0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 smtClean="0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Breeding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smtClean="0"/>
              <a:t>High </a:t>
            </a:r>
            <a:r>
              <a:rPr lang="de-DE" u="sng" dirty="0" err="1" smtClean="0"/>
              <a:t>wine</a:t>
            </a:r>
            <a:r>
              <a:rPr lang="de-DE" u="sng" dirty="0" smtClean="0"/>
              <a:t> </a:t>
            </a:r>
            <a:r>
              <a:rPr lang="de-DE" u="sng" dirty="0" err="1" smtClean="0"/>
              <a:t>quality</a:t>
            </a:r>
            <a:r>
              <a:rPr lang="de-DE" u="sng" dirty="0" smtClean="0"/>
              <a:t>:</a:t>
            </a:r>
          </a:p>
          <a:p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59" y="1808932"/>
            <a:ext cx="7234517" cy="47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66" y="2379043"/>
            <a:ext cx="8047228" cy="4039518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4455458" y="2133599"/>
            <a:ext cx="1488141" cy="2294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8178066" y="6202185"/>
            <a:ext cx="375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(</a:t>
            </a:r>
            <a:r>
              <a:rPr lang="de-DE" sz="1100" dirty="0" err="1" smtClean="0"/>
              <a:t>modified</a:t>
            </a:r>
            <a:r>
              <a:rPr lang="de-DE" sz="1100" dirty="0" smtClean="0"/>
              <a:t> </a:t>
            </a:r>
            <a:r>
              <a:rPr lang="de-DE" sz="1100" dirty="0" err="1" smtClean="0"/>
              <a:t>from</a:t>
            </a:r>
            <a:r>
              <a:rPr lang="de-DE" sz="1100" dirty="0" smtClean="0"/>
              <a:t> </a:t>
            </a:r>
            <a:r>
              <a:rPr lang="de-DE" sz="1400" dirty="0" smtClean="0"/>
              <a:t>Weber, Kohlmann, Fischer, 2021)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13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588" y="275119"/>
            <a:ext cx="9852212" cy="1143000"/>
          </a:xfrm>
        </p:spPr>
        <p:txBody>
          <a:bodyPr/>
          <a:lstStyle/>
          <a:p>
            <a:r>
              <a:rPr lang="de-DE" sz="3200" dirty="0" err="1" smtClean="0"/>
              <a:t>Calardis</a:t>
            </a:r>
            <a:r>
              <a:rPr lang="de-DE" sz="3200" dirty="0" smtClean="0"/>
              <a:t> Blanc - A Solution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Sustainable</a:t>
            </a:r>
            <a:r>
              <a:rPr lang="de-DE" sz="3200" dirty="0" smtClean="0"/>
              <a:t> </a:t>
            </a:r>
            <a:r>
              <a:rPr lang="de-DE" sz="3200" dirty="0" err="1" smtClean="0"/>
              <a:t>Viticulture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638508" y="129581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Calardis</a:t>
            </a:r>
            <a:r>
              <a:rPr lang="de-DE" b="1" dirty="0"/>
              <a:t> Blanc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582704" y="1665147"/>
            <a:ext cx="3209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55675"/>
            <a:r>
              <a:rPr lang="de-DE" sz="1200" b="1" dirty="0"/>
              <a:t>(</a:t>
            </a:r>
            <a:r>
              <a:rPr lang="de-DE" sz="1200" b="1" dirty="0" err="1"/>
              <a:t>Calardis</a:t>
            </a:r>
            <a:r>
              <a:rPr lang="de-DE" sz="1200" b="1" dirty="0"/>
              <a:t> </a:t>
            </a:r>
            <a:r>
              <a:rPr lang="de-DE" sz="1200" b="1" dirty="0" err="1"/>
              <a:t>Musqué</a:t>
            </a:r>
            <a:r>
              <a:rPr lang="de-DE" sz="1200" b="1" dirty="0"/>
              <a:t> x </a:t>
            </a:r>
            <a:r>
              <a:rPr lang="de-DE" sz="1200" b="1" dirty="0" err="1"/>
              <a:t>Seyve</a:t>
            </a:r>
            <a:r>
              <a:rPr lang="de-DE" sz="1200" b="1" dirty="0"/>
              <a:t> Villard 39-639)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5597917" y="1050163"/>
            <a:ext cx="409534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resistance</a:t>
            </a:r>
            <a:r>
              <a:rPr lang="de-DE" sz="1400" dirty="0"/>
              <a:t> </a:t>
            </a:r>
            <a:r>
              <a:rPr lang="de-DE" sz="1400" dirty="0" err="1"/>
              <a:t>against</a:t>
            </a:r>
            <a:r>
              <a:rPr lang="de-DE" sz="1400" dirty="0"/>
              <a:t> </a:t>
            </a:r>
            <a:r>
              <a:rPr lang="de-DE" sz="1400" dirty="0" err="1"/>
              <a:t>Downy</a:t>
            </a:r>
            <a:r>
              <a:rPr lang="de-DE" sz="1400" dirty="0"/>
              <a:t> </a:t>
            </a:r>
            <a:r>
              <a:rPr lang="de-DE" sz="1400" dirty="0" err="1" smtClean="0"/>
              <a:t>and</a:t>
            </a:r>
            <a:endParaRPr lang="de-DE" sz="1400" dirty="0" smtClean="0"/>
          </a:p>
          <a:p>
            <a:pPr algn="just" defTabSz="955675"/>
            <a:r>
              <a:rPr lang="de-DE" sz="1400" dirty="0" smtClean="0"/>
              <a:t>      </a:t>
            </a:r>
            <a:r>
              <a:rPr lang="de-DE" sz="1400" dirty="0" err="1" smtClean="0"/>
              <a:t>Powdery</a:t>
            </a:r>
            <a:r>
              <a:rPr lang="de-DE" sz="1400" dirty="0" smtClean="0"/>
              <a:t> </a:t>
            </a:r>
            <a:r>
              <a:rPr lang="de-DE" sz="1400" dirty="0" err="1" smtClean="0"/>
              <a:t>Mildew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Black rot </a:t>
            </a:r>
            <a:r>
              <a:rPr lang="de-DE" sz="1400" dirty="0" err="1"/>
              <a:t>resistance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Loose </a:t>
            </a:r>
            <a:r>
              <a:rPr lang="de-DE" sz="1400" dirty="0" err="1"/>
              <a:t>bunches</a:t>
            </a:r>
            <a:r>
              <a:rPr lang="de-DE" sz="1400" dirty="0"/>
              <a:t> </a:t>
            </a:r>
            <a:r>
              <a:rPr lang="de-DE" sz="1400" dirty="0">
                <a:sym typeface="Wingdings" pitchFamily="2" charset="2"/>
              </a:rPr>
              <a:t> </a:t>
            </a:r>
            <a:r>
              <a:rPr lang="de-DE" sz="1400" dirty="0" err="1">
                <a:sym typeface="Wingdings" pitchFamily="2" charset="2"/>
              </a:rPr>
              <a:t>good</a:t>
            </a:r>
            <a:r>
              <a:rPr lang="de-DE" sz="1400" dirty="0">
                <a:sym typeface="Wingdings" pitchFamily="2" charset="2"/>
              </a:rPr>
              <a:t> </a:t>
            </a:r>
            <a:r>
              <a:rPr lang="de-DE" sz="1400" dirty="0" err="1" smtClean="0">
                <a:sym typeface="Wingdings" pitchFamily="2" charset="2"/>
              </a:rPr>
              <a:t>resistance</a:t>
            </a:r>
            <a:r>
              <a:rPr lang="de-DE" sz="1400" dirty="0" smtClean="0">
                <a:sym typeface="Wingdings" pitchFamily="2" charset="2"/>
              </a:rPr>
              <a:t> </a:t>
            </a:r>
            <a:r>
              <a:rPr lang="de-DE" sz="1400" dirty="0" err="1" smtClean="0">
                <a:sym typeface="Wingdings" pitchFamily="2" charset="2"/>
              </a:rPr>
              <a:t>against</a:t>
            </a:r>
            <a:r>
              <a:rPr lang="de-DE" sz="1400" dirty="0" smtClean="0">
                <a:sym typeface="Wingdings" pitchFamily="2" charset="2"/>
              </a:rPr>
              <a:t/>
            </a:r>
            <a:br>
              <a:rPr lang="de-DE" sz="1400" dirty="0" smtClean="0">
                <a:sym typeface="Wingdings" pitchFamily="2" charset="2"/>
              </a:rPr>
            </a:br>
            <a:r>
              <a:rPr lang="de-DE" sz="1400" i="1" dirty="0" err="1" smtClean="0">
                <a:sym typeface="Wingdings" pitchFamily="2" charset="2"/>
              </a:rPr>
              <a:t>Botrytis</a:t>
            </a:r>
            <a:r>
              <a:rPr lang="de-DE" sz="1400" dirty="0" smtClean="0">
                <a:sym typeface="Wingdings" pitchFamily="2" charset="2"/>
              </a:rPr>
              <a:t> </a:t>
            </a:r>
            <a:r>
              <a:rPr lang="de-DE" sz="1400" dirty="0">
                <a:sym typeface="Wingdings" pitchFamily="2" charset="2"/>
              </a:rPr>
              <a:t>(</a:t>
            </a:r>
            <a:r>
              <a:rPr lang="de-DE" sz="1400" dirty="0" err="1">
                <a:sym typeface="Wingdings" pitchFamily="2" charset="2"/>
              </a:rPr>
              <a:t>gray</a:t>
            </a:r>
            <a:r>
              <a:rPr lang="de-DE" sz="1400" dirty="0">
                <a:sym typeface="Wingdings" pitchFamily="2" charset="2"/>
              </a:rPr>
              <a:t> </a:t>
            </a:r>
            <a:r>
              <a:rPr lang="de-DE" sz="1400" dirty="0" err="1">
                <a:sym typeface="Wingdings" pitchFamily="2" charset="2"/>
              </a:rPr>
              <a:t>mold</a:t>
            </a:r>
            <a:r>
              <a:rPr lang="de-DE" sz="1400" dirty="0">
                <a:sym typeface="Wingdings" pitchFamily="2" charset="2"/>
              </a:rPr>
              <a:t>)</a:t>
            </a:r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Upright</a:t>
            </a:r>
            <a:r>
              <a:rPr lang="de-DE" sz="1400" dirty="0"/>
              <a:t> </a:t>
            </a:r>
            <a:r>
              <a:rPr lang="de-DE" sz="1400" dirty="0" err="1"/>
              <a:t>growth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Flowering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harvest</a:t>
            </a:r>
            <a:r>
              <a:rPr lang="de-DE" sz="1400" dirty="0"/>
              <a:t> </a:t>
            </a:r>
            <a:r>
              <a:rPr lang="de-DE" sz="1400" dirty="0" smtClean="0"/>
              <a:t>time </a:t>
            </a:r>
            <a:r>
              <a:rPr lang="de-DE" sz="1400" dirty="0" err="1" smtClean="0"/>
              <a:t>shortly</a:t>
            </a:r>
            <a:r>
              <a:rPr lang="de-DE" sz="1400" dirty="0" smtClean="0"/>
              <a:t> </a:t>
            </a:r>
            <a:r>
              <a:rPr lang="de-DE" sz="1400" dirty="0" err="1"/>
              <a:t>before</a:t>
            </a:r>
            <a:r>
              <a:rPr lang="de-DE" sz="1400" dirty="0"/>
              <a:t> </a:t>
            </a:r>
            <a:r>
              <a:rPr lang="de-DE" sz="1400" dirty="0" smtClean="0"/>
              <a:t>Riesling, moderate </a:t>
            </a:r>
            <a:r>
              <a:rPr lang="de-DE" sz="1400" dirty="0" err="1" smtClean="0"/>
              <a:t>sugar</a:t>
            </a:r>
            <a:r>
              <a:rPr lang="de-DE" sz="1400" dirty="0" smtClean="0"/>
              <a:t> </a:t>
            </a:r>
            <a:r>
              <a:rPr lang="de-DE" sz="1400" dirty="0" err="1" smtClean="0"/>
              <a:t>accumulation</a:t>
            </a:r>
            <a:endParaRPr lang="de-DE" sz="1400" dirty="0" smtClean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 smtClean="0"/>
              <a:t>Very</a:t>
            </a:r>
            <a:r>
              <a:rPr lang="de-DE" sz="1400" dirty="0" smtClean="0"/>
              <a:t> </a:t>
            </a:r>
            <a:r>
              <a:rPr lang="de-DE" sz="1400" dirty="0" err="1" smtClean="0"/>
              <a:t>resilient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sunburn</a:t>
            </a:r>
            <a:endParaRPr lang="de-DE" sz="1400" dirty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High potential </a:t>
            </a:r>
            <a:r>
              <a:rPr lang="de-DE" sz="1400" dirty="0" err="1"/>
              <a:t>for</a:t>
            </a:r>
            <a:r>
              <a:rPr lang="de-DE" sz="1400" dirty="0"/>
              <a:t> sparkling</a:t>
            </a:r>
          </a:p>
          <a:p>
            <a:pPr algn="just" defTabSz="955675"/>
            <a:r>
              <a:rPr lang="de-DE" sz="1400" dirty="0"/>
              <a:t>      </a:t>
            </a:r>
            <a:r>
              <a:rPr lang="de-DE" sz="1400" dirty="0" err="1"/>
              <a:t>wine</a:t>
            </a:r>
            <a:r>
              <a:rPr lang="de-DE" sz="1400" dirty="0"/>
              <a:t> </a:t>
            </a:r>
            <a:r>
              <a:rPr lang="de-DE" sz="1400" dirty="0" err="1"/>
              <a:t>production</a:t>
            </a:r>
            <a:endParaRPr lang="de-DE" sz="1400" dirty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b="1" u="sng" dirty="0" err="1"/>
              <a:t>Fungicide</a:t>
            </a:r>
            <a:r>
              <a:rPr lang="de-DE" sz="1400" b="1" u="sng" dirty="0"/>
              <a:t> </a:t>
            </a:r>
            <a:r>
              <a:rPr lang="de-DE" sz="1400" b="1" u="sng" dirty="0" err="1"/>
              <a:t>reduction</a:t>
            </a:r>
            <a:r>
              <a:rPr lang="de-DE" sz="1400" b="1" u="sng" dirty="0"/>
              <a:t> </a:t>
            </a:r>
            <a:r>
              <a:rPr lang="de-DE" sz="1400" b="1" u="sng" dirty="0" err="1"/>
              <a:t>of</a:t>
            </a:r>
            <a:r>
              <a:rPr lang="de-DE" sz="1400" b="1" u="sng" dirty="0"/>
              <a:t> </a:t>
            </a:r>
          </a:p>
          <a:p>
            <a:pPr algn="just" defTabSz="955675"/>
            <a:r>
              <a:rPr lang="de-DE" sz="1400" b="1" dirty="0"/>
              <a:t>      </a:t>
            </a:r>
            <a:r>
              <a:rPr lang="de-DE" sz="1400" b="1" u="sng" dirty="0" err="1"/>
              <a:t>more</a:t>
            </a:r>
            <a:r>
              <a:rPr lang="de-DE" sz="1400" b="1" u="sng" dirty="0"/>
              <a:t> </a:t>
            </a:r>
            <a:r>
              <a:rPr lang="de-DE" sz="1400" b="1" u="sng" dirty="0" err="1"/>
              <a:t>than</a:t>
            </a:r>
            <a:r>
              <a:rPr lang="de-DE" sz="1400" b="1" u="sng" dirty="0"/>
              <a:t> 70% </a:t>
            </a:r>
            <a:r>
              <a:rPr lang="de-DE" sz="1400" b="1" u="sng" dirty="0" err="1"/>
              <a:t>possible</a:t>
            </a:r>
            <a:endParaRPr lang="de-DE" sz="1400" b="1" u="sng" dirty="0"/>
          </a:p>
          <a:p>
            <a:pPr algn="just" defTabSz="955675"/>
            <a:endParaRPr lang="de-DE" sz="1400" b="1" u="sng" dirty="0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440129" y="3106187"/>
            <a:ext cx="667243" cy="5842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 smtClean="0">
                <a:solidFill>
                  <a:srgbClr val="000000"/>
                </a:solidFill>
              </a:rPr>
              <a:t>Rpv3.2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4440129" y="2430217"/>
            <a:ext cx="667243" cy="58102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 smtClean="0">
                <a:solidFill>
                  <a:srgbClr val="000000"/>
                </a:solidFill>
              </a:rPr>
              <a:t>Rpv3.1</a:t>
            </a:r>
            <a:endParaRPr lang="de-DE" sz="1400" b="1" dirty="0">
              <a:solidFill>
                <a:srgbClr val="000000"/>
              </a:solidFill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4440129" y="4487375"/>
            <a:ext cx="671483" cy="638344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Ren3/9</a:t>
            </a: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4440129" y="5707236"/>
            <a:ext cx="671483" cy="638344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 smtClean="0">
                <a:solidFill>
                  <a:srgbClr val="000000"/>
                </a:solidFill>
              </a:rPr>
              <a:t>Rgb1.3</a:t>
            </a:r>
            <a:endParaRPr lang="de-DE" sz="1400" b="1" dirty="0">
              <a:solidFill>
                <a:srgbClr val="000000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38" y="1225183"/>
            <a:ext cx="2042555" cy="448205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5973" r="7080" b="11893"/>
          <a:stretch/>
        </p:blipFill>
        <p:spPr>
          <a:xfrm>
            <a:off x="724170" y="2078770"/>
            <a:ext cx="3068470" cy="428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666326" y="5744709"/>
            <a:ext cx="3937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55675"/>
            <a:r>
              <a:rPr lang="de-DE" sz="1600" dirty="0">
                <a:solidFill>
                  <a:srgbClr val="000000"/>
                </a:solidFill>
              </a:rPr>
              <a:t>Light </a:t>
            </a:r>
            <a:r>
              <a:rPr lang="de-DE" sz="1600" dirty="0" err="1">
                <a:solidFill>
                  <a:srgbClr val="000000"/>
                </a:solidFill>
              </a:rPr>
              <a:t>summer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wine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with</a:t>
            </a:r>
            <a:r>
              <a:rPr lang="de-DE" sz="1600" dirty="0">
                <a:solidFill>
                  <a:srgbClr val="000000"/>
                </a:solidFill>
              </a:rPr>
              <a:t> a </a:t>
            </a:r>
            <a:r>
              <a:rPr lang="de-DE" sz="1600" dirty="0" err="1">
                <a:solidFill>
                  <a:srgbClr val="000000"/>
                </a:solidFill>
              </a:rPr>
              <a:t>very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nice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tangy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acidity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light </a:t>
            </a:r>
            <a:r>
              <a:rPr lang="de-DE" sz="1600" dirty="0" err="1">
                <a:solidFill>
                  <a:srgbClr val="000000"/>
                </a:solidFill>
              </a:rPr>
              <a:t>aromatic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bouquet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with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traces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of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grapefruit</a:t>
            </a:r>
            <a:r>
              <a:rPr lang="de-DE" sz="1600" dirty="0">
                <a:solidFill>
                  <a:srgbClr val="000000"/>
                </a:solidFill>
              </a:rPr>
              <a:t>, </a:t>
            </a:r>
            <a:r>
              <a:rPr lang="de-DE" sz="1600" dirty="0" err="1">
                <a:solidFill>
                  <a:srgbClr val="000000"/>
                </a:solidFill>
              </a:rPr>
              <a:t>passionfruit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gooseberry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25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853" y="274638"/>
            <a:ext cx="9928302" cy="1143000"/>
          </a:xfrm>
        </p:spPr>
        <p:txBody>
          <a:bodyPr/>
          <a:lstStyle/>
          <a:p>
            <a:r>
              <a:rPr lang="de-DE" sz="3200" dirty="0" smtClean="0"/>
              <a:t>Adoption of </a:t>
            </a:r>
            <a:r>
              <a:rPr lang="de-DE" sz="3200" dirty="0" err="1" smtClean="0"/>
              <a:t>Disease</a:t>
            </a:r>
            <a:r>
              <a:rPr lang="de-DE" sz="3200" dirty="0" err="1"/>
              <a:t>-</a:t>
            </a:r>
            <a:r>
              <a:rPr lang="de-DE" sz="3200" dirty="0" err="1" smtClean="0"/>
              <a:t>Resistant</a:t>
            </a:r>
            <a:r>
              <a:rPr lang="de-DE" sz="3200" dirty="0" smtClean="0"/>
              <a:t> </a:t>
            </a:r>
            <a:r>
              <a:rPr lang="de-DE" sz="3200" dirty="0" err="1" smtClean="0"/>
              <a:t>Varieties</a:t>
            </a:r>
            <a:r>
              <a:rPr lang="de-DE" sz="3200" dirty="0" smtClean="0"/>
              <a:t> in Germany 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609600" y="1417638"/>
            <a:ext cx="6705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Consumer </a:t>
            </a:r>
            <a:r>
              <a:rPr lang="de-DE" sz="2000" dirty="0" err="1" smtClean="0"/>
              <a:t>have</a:t>
            </a:r>
            <a:r>
              <a:rPr lang="de-DE" sz="2000" dirty="0" smtClean="0"/>
              <a:t> a </a:t>
            </a:r>
            <a:r>
              <a:rPr lang="de-DE" sz="2000" dirty="0" err="1" smtClean="0"/>
              <a:t>deep</a:t>
            </a:r>
            <a:r>
              <a:rPr lang="de-DE" sz="2000" dirty="0" smtClean="0"/>
              <a:t> </a:t>
            </a:r>
            <a:r>
              <a:rPr lang="de-DE" sz="2000" dirty="0" err="1" smtClean="0"/>
              <a:t>attachment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traditional European </a:t>
            </a:r>
            <a:r>
              <a:rPr lang="de-DE" sz="2000" dirty="0" err="1" smtClean="0"/>
              <a:t>grapevine</a:t>
            </a:r>
            <a:r>
              <a:rPr lang="de-DE" sz="2000" dirty="0" smtClean="0"/>
              <a:t> </a:t>
            </a:r>
            <a:r>
              <a:rPr lang="de-DE" sz="2000" dirty="0" err="1" smtClean="0"/>
              <a:t>varieties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Preference for varietal </a:t>
            </a:r>
            <a:r>
              <a:rPr lang="en-GB" sz="2000" dirty="0"/>
              <a:t>wines of </a:t>
            </a:r>
            <a:r>
              <a:rPr lang="en-GB" sz="2000" dirty="0" smtClean="0"/>
              <a:t>familiar varieties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‚Regent‘ </a:t>
            </a:r>
            <a:r>
              <a:rPr lang="de-DE" sz="2000" dirty="0" err="1" smtClean="0"/>
              <a:t>broke</a:t>
            </a:r>
            <a:r>
              <a:rPr lang="de-DE" sz="2000" dirty="0" smtClean="0"/>
              <a:t> the </a:t>
            </a:r>
            <a:r>
              <a:rPr lang="de-DE" sz="2000" dirty="0" err="1" smtClean="0"/>
              <a:t>ice</a:t>
            </a:r>
            <a:r>
              <a:rPr lang="de-DE" sz="2000" dirty="0" smtClean="0"/>
              <a:t> in 1995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first</a:t>
            </a:r>
            <a:r>
              <a:rPr lang="de-DE" sz="2000" dirty="0" smtClean="0"/>
              <a:t> </a:t>
            </a:r>
            <a:r>
              <a:rPr lang="de-DE" sz="2000" dirty="0" err="1" smtClean="0"/>
              <a:t>disease-resistant</a:t>
            </a:r>
            <a:r>
              <a:rPr lang="de-DE" sz="2000" dirty="0" smtClean="0"/>
              <a:t> </a:t>
            </a:r>
            <a:r>
              <a:rPr lang="de-DE" sz="2000" dirty="0" err="1" smtClean="0"/>
              <a:t>variety</a:t>
            </a:r>
            <a:r>
              <a:rPr lang="de-DE" sz="2000" dirty="0" smtClean="0"/>
              <a:t> </a:t>
            </a:r>
            <a:r>
              <a:rPr lang="de-DE" sz="2000" dirty="0" err="1" smtClean="0"/>
              <a:t>allowed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quality</a:t>
            </a:r>
            <a:r>
              <a:rPr lang="de-DE" sz="2000" dirty="0" smtClean="0"/>
              <a:t> </a:t>
            </a:r>
            <a:r>
              <a:rPr lang="de-DE" sz="2000" dirty="0" err="1" smtClean="0"/>
              <a:t>wine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production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Years with high disease pressure and political and public pressure for more sustainability are now leading to a change of mind of the winegrowers</a:t>
            </a:r>
          </a:p>
          <a:p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Area under disease-resistant vines saw a significant increase in the last two years in Germany and other European </a:t>
            </a:r>
            <a:r>
              <a:rPr lang="en-GB" sz="2000" dirty="0" smtClean="0">
                <a:sym typeface="Wingdings" panose="05000000000000000000" pitchFamily="2" charset="2"/>
              </a:rPr>
              <a:t>countries and is going to rise even faster</a:t>
            </a:r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944170"/>
              </p:ext>
            </p:extLst>
          </p:nvPr>
        </p:nvGraphicFramePr>
        <p:xfrm>
          <a:off x="8160152" y="1325036"/>
          <a:ext cx="3032031" cy="5109506"/>
        </p:xfrm>
        <a:graphic>
          <a:graphicData uri="http://schemas.openxmlformats.org/drawingml/2006/table">
            <a:tbl>
              <a:tblPr firstRow="1" firstCol="1" bandRow="1"/>
              <a:tblGrid>
                <a:gridCol w="428263">
                  <a:extLst>
                    <a:ext uri="{9D8B030D-6E8A-4147-A177-3AD203B41FA5}">
                      <a16:colId xmlns:a16="http://schemas.microsoft.com/office/drawing/2014/main" val="830633429"/>
                    </a:ext>
                  </a:extLst>
                </a:gridCol>
                <a:gridCol w="1734057">
                  <a:extLst>
                    <a:ext uri="{9D8B030D-6E8A-4147-A177-3AD203B41FA5}">
                      <a16:colId xmlns:a16="http://schemas.microsoft.com/office/drawing/2014/main" val="859297419"/>
                    </a:ext>
                  </a:extLst>
                </a:gridCol>
                <a:gridCol w="869711">
                  <a:extLst>
                    <a:ext uri="{9D8B030D-6E8A-4147-A177-3AD203B41FA5}">
                      <a16:colId xmlns:a16="http://schemas.microsoft.com/office/drawing/2014/main" val="891078186"/>
                    </a:ext>
                  </a:extLst>
                </a:gridCol>
              </a:tblGrid>
              <a:tr h="4861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Disease-resistant</a:t>
                      </a: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Variety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Acreage</a:t>
                      </a: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633928"/>
                  </a:ext>
                </a:extLst>
              </a:tr>
              <a:tr h="16395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ha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05788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Regent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392202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Blanc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19463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387441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Souvignier</a:t>
                      </a: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Gris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7166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Johanniter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245543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Muscaris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57480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Cortis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33740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de-DE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Calardis</a:t>
                      </a:r>
                      <a:r>
                        <a:rPr lang="de-DE" sz="105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Blanc</a:t>
                      </a:r>
                      <a:endParaRPr lang="de-DE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de-DE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016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Phoenix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1195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Pinotin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9240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Helios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83961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1623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Cabertin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18464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Monarch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6691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Saphira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9190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Rondo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624076"/>
                  </a:ext>
                </a:extLst>
              </a:tr>
              <a:tr h="17226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Carbon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43501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Hibernal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38104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Carol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06532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Piroso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42833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Bronner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257967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Merzling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3696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Staufer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1509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2288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Others*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9259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262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2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3" y="274638"/>
            <a:ext cx="6739247" cy="1143000"/>
          </a:xfrm>
        </p:spPr>
        <p:txBody>
          <a:bodyPr/>
          <a:lstStyle/>
          <a:p>
            <a:r>
              <a:rPr lang="de-DE" dirty="0" err="1" smtClean="0"/>
              <a:t>Acknowledgements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9913" r="9610" b="16364"/>
          <a:stretch/>
        </p:blipFill>
        <p:spPr>
          <a:xfrm>
            <a:off x="4599222" y="1417638"/>
            <a:ext cx="5817876" cy="342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2" y="1475513"/>
            <a:ext cx="2581656" cy="178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049585" y="3288919"/>
            <a:ext cx="2474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Prof. Dr. Reinhard Töpfer</a:t>
            </a:r>
            <a:br>
              <a:rPr lang="de-DE" sz="1600" dirty="0"/>
            </a:br>
            <a:r>
              <a:rPr lang="de-DE" sz="1600" dirty="0"/>
              <a:t>(Head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Institute)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98152" y="5043316"/>
            <a:ext cx="581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Ludger Hausmann, Florian Schwander, Oliver Trapp, Anna </a:t>
            </a:r>
            <a:r>
              <a:rPr lang="de-DE" sz="1600" dirty="0" err="1"/>
              <a:t>Kicherer</a:t>
            </a:r>
            <a:r>
              <a:rPr lang="de-DE" sz="1600" dirty="0"/>
              <a:t>, Erika Maul, Katja Herzog, Werner Köglmeier, Margit </a:t>
            </a:r>
            <a:r>
              <a:rPr lang="de-DE" sz="1600" dirty="0" smtClean="0"/>
              <a:t>Harst, Eva Zyprian </a:t>
            </a:r>
            <a:r>
              <a:rPr lang="de-DE" sz="1600" dirty="0" err="1" smtClean="0"/>
              <a:t>and</a:t>
            </a:r>
            <a:r>
              <a:rPr lang="de-DE" sz="1600" dirty="0" smtClean="0"/>
              <a:t> Franco Röckel</a:t>
            </a:r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…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 smtClean="0"/>
              <a:t>their</a:t>
            </a:r>
            <a:r>
              <a:rPr lang="de-DE" sz="1600" dirty="0" smtClean="0"/>
              <a:t> </a:t>
            </a:r>
            <a:r>
              <a:rPr lang="de-DE" sz="1600" dirty="0" err="1"/>
              <a:t>respective</a:t>
            </a:r>
            <a:r>
              <a:rPr lang="de-DE" sz="1600" dirty="0"/>
              <a:t> </a:t>
            </a:r>
            <a:r>
              <a:rPr lang="de-DE" sz="1600" dirty="0" err="1"/>
              <a:t>teams</a:t>
            </a:r>
            <a:r>
              <a:rPr lang="de-DE" sz="1600" dirty="0"/>
              <a:t>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7" y="5458350"/>
            <a:ext cx="2397674" cy="11928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748" y="3655849"/>
            <a:ext cx="1248281" cy="1181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52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781" y="-1"/>
            <a:ext cx="10332640" cy="688842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744072" y="-2"/>
            <a:ext cx="3923928" cy="6888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428641" y="1415047"/>
            <a:ext cx="4293419" cy="4678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de-DE" sz="2000" dirty="0"/>
          </a:p>
          <a:p>
            <a:pPr algn="ctr"/>
            <a:r>
              <a:rPr lang="de-DE" sz="2000" u="sng" dirty="0" err="1"/>
              <a:t>Contact</a:t>
            </a:r>
            <a:r>
              <a:rPr lang="de-DE" sz="2000" u="sng" dirty="0"/>
              <a:t>: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Oliver Trapp</a:t>
            </a:r>
          </a:p>
          <a:p>
            <a:pPr algn="ctr"/>
            <a:r>
              <a:rPr lang="de-DE" sz="2000" dirty="0"/>
              <a:t>Julius Kühn Institute</a:t>
            </a:r>
          </a:p>
          <a:p>
            <a:pPr algn="ctr"/>
            <a:r>
              <a:rPr lang="de-DE" sz="2000" dirty="0"/>
              <a:t>Institute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Grapevine</a:t>
            </a:r>
            <a:r>
              <a:rPr lang="de-DE" sz="2000" dirty="0"/>
              <a:t> </a:t>
            </a:r>
            <a:r>
              <a:rPr lang="de-DE" sz="2000" dirty="0" err="1"/>
              <a:t>Breeding</a:t>
            </a:r>
            <a:r>
              <a:rPr lang="de-DE" sz="2000" dirty="0"/>
              <a:t> </a:t>
            </a:r>
          </a:p>
          <a:p>
            <a:pPr algn="ctr"/>
            <a:r>
              <a:rPr lang="de-DE" sz="2000" dirty="0" err="1"/>
              <a:t>Geilweilerhof</a:t>
            </a:r>
            <a:endParaRPr lang="de-DE" sz="2000" dirty="0"/>
          </a:p>
          <a:p>
            <a:pPr algn="ctr"/>
            <a:r>
              <a:rPr lang="de-DE" sz="2000" dirty="0"/>
              <a:t>76833 Siebeldingen</a:t>
            </a:r>
          </a:p>
          <a:p>
            <a:pPr algn="ctr"/>
            <a:r>
              <a:rPr lang="de-DE" sz="2000" dirty="0"/>
              <a:t>Germany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E-Mail: </a:t>
            </a:r>
            <a:r>
              <a:rPr lang="de-DE" sz="2000" dirty="0">
                <a:hlinkClick r:id="rId3"/>
              </a:rPr>
              <a:t>oliver.trapp@julius-kuehn.de</a:t>
            </a:r>
            <a:endParaRPr lang="de-DE" sz="2000" dirty="0"/>
          </a:p>
          <a:p>
            <a:pPr algn="ctr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6853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Luftbild Siebeldingen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3" y="-1143001"/>
            <a:ext cx="12191647" cy="9145853"/>
          </a:xfrm>
        </p:spPr>
      </p:pic>
      <p:sp>
        <p:nvSpPr>
          <p:cNvPr id="10243" name="Freeform 14"/>
          <p:cNvSpPr>
            <a:spLocks/>
          </p:cNvSpPr>
          <p:nvPr/>
        </p:nvSpPr>
        <p:spPr bwMode="auto">
          <a:xfrm>
            <a:off x="4544704" y="1910688"/>
            <a:ext cx="4107977" cy="2520240"/>
          </a:xfrm>
          <a:custGeom>
            <a:avLst/>
            <a:gdLst>
              <a:gd name="T0" fmla="*/ 0 w 1941"/>
              <a:gd name="T1" fmla="*/ 543 h 1179"/>
              <a:gd name="T2" fmla="*/ 8 w 1941"/>
              <a:gd name="T3" fmla="*/ 529 h 1179"/>
              <a:gd name="T4" fmla="*/ 18 w 1941"/>
              <a:gd name="T5" fmla="*/ 511 h 1179"/>
              <a:gd name="T6" fmla="*/ 35 w 1941"/>
              <a:gd name="T7" fmla="*/ 493 h 1179"/>
              <a:gd name="T8" fmla="*/ 54 w 1941"/>
              <a:gd name="T9" fmla="*/ 478 h 1179"/>
              <a:gd name="T10" fmla="*/ 201 w 1941"/>
              <a:gd name="T11" fmla="*/ 406 h 1179"/>
              <a:gd name="T12" fmla="*/ 291 w 1941"/>
              <a:gd name="T13" fmla="*/ 382 h 1179"/>
              <a:gd name="T14" fmla="*/ 345 w 1941"/>
              <a:gd name="T15" fmla="*/ 340 h 1179"/>
              <a:gd name="T16" fmla="*/ 444 w 1941"/>
              <a:gd name="T17" fmla="*/ 253 h 1179"/>
              <a:gd name="T18" fmla="*/ 554 w 1941"/>
              <a:gd name="T19" fmla="*/ 127 h 1179"/>
              <a:gd name="T20" fmla="*/ 573 w 1941"/>
              <a:gd name="T21" fmla="*/ 103 h 1179"/>
              <a:gd name="T22" fmla="*/ 707 w 1941"/>
              <a:gd name="T23" fmla="*/ 15 h 1179"/>
              <a:gd name="T24" fmla="*/ 761 w 1941"/>
              <a:gd name="T25" fmla="*/ 13 h 1179"/>
              <a:gd name="T26" fmla="*/ 963 w 1941"/>
              <a:gd name="T27" fmla="*/ 82 h 1179"/>
              <a:gd name="T28" fmla="*/ 1091 w 1941"/>
              <a:gd name="T29" fmla="*/ 145 h 1179"/>
              <a:gd name="T30" fmla="*/ 1124 w 1941"/>
              <a:gd name="T31" fmla="*/ 156 h 1179"/>
              <a:gd name="T32" fmla="*/ 1223 w 1941"/>
              <a:gd name="T33" fmla="*/ 144 h 1179"/>
              <a:gd name="T34" fmla="*/ 1259 w 1941"/>
              <a:gd name="T35" fmla="*/ 139 h 1179"/>
              <a:gd name="T36" fmla="*/ 1338 w 1941"/>
              <a:gd name="T37" fmla="*/ 205 h 1179"/>
              <a:gd name="T38" fmla="*/ 1548 w 1941"/>
              <a:gd name="T39" fmla="*/ 337 h 1179"/>
              <a:gd name="T40" fmla="*/ 1572 w 1941"/>
              <a:gd name="T41" fmla="*/ 367 h 1179"/>
              <a:gd name="T42" fmla="*/ 1611 w 1941"/>
              <a:gd name="T43" fmla="*/ 445 h 1179"/>
              <a:gd name="T44" fmla="*/ 1659 w 1941"/>
              <a:gd name="T45" fmla="*/ 505 h 1179"/>
              <a:gd name="T46" fmla="*/ 1749 w 1941"/>
              <a:gd name="T47" fmla="*/ 568 h 1179"/>
              <a:gd name="T48" fmla="*/ 1866 w 1941"/>
              <a:gd name="T49" fmla="*/ 646 h 1179"/>
              <a:gd name="T50" fmla="*/ 1938 w 1941"/>
              <a:gd name="T51" fmla="*/ 697 h 1179"/>
              <a:gd name="T52" fmla="*/ 1845 w 1941"/>
              <a:gd name="T53" fmla="*/ 697 h 1179"/>
              <a:gd name="T54" fmla="*/ 1782 w 1941"/>
              <a:gd name="T55" fmla="*/ 697 h 1179"/>
              <a:gd name="T56" fmla="*/ 1757 w 1941"/>
              <a:gd name="T57" fmla="*/ 703 h 1179"/>
              <a:gd name="T58" fmla="*/ 1811 w 1941"/>
              <a:gd name="T59" fmla="*/ 769 h 1179"/>
              <a:gd name="T60" fmla="*/ 1790 w 1941"/>
              <a:gd name="T61" fmla="*/ 781 h 1179"/>
              <a:gd name="T62" fmla="*/ 1644 w 1941"/>
              <a:gd name="T63" fmla="*/ 802 h 1179"/>
              <a:gd name="T64" fmla="*/ 1616 w 1941"/>
              <a:gd name="T65" fmla="*/ 793 h 1179"/>
              <a:gd name="T66" fmla="*/ 1583 w 1941"/>
              <a:gd name="T67" fmla="*/ 724 h 1179"/>
              <a:gd name="T68" fmla="*/ 1560 w 1941"/>
              <a:gd name="T69" fmla="*/ 718 h 1179"/>
              <a:gd name="T70" fmla="*/ 1472 w 1941"/>
              <a:gd name="T71" fmla="*/ 741 h 1179"/>
              <a:gd name="T72" fmla="*/ 1355 w 1941"/>
              <a:gd name="T73" fmla="*/ 799 h 1179"/>
              <a:gd name="T74" fmla="*/ 1281 w 1941"/>
              <a:gd name="T75" fmla="*/ 847 h 1179"/>
              <a:gd name="T76" fmla="*/ 936 w 1941"/>
              <a:gd name="T77" fmla="*/ 1104 h 1179"/>
              <a:gd name="T78" fmla="*/ 897 w 1941"/>
              <a:gd name="T79" fmla="*/ 1132 h 1179"/>
              <a:gd name="T80" fmla="*/ 881 w 1941"/>
              <a:gd name="T81" fmla="*/ 1120 h 1179"/>
              <a:gd name="T82" fmla="*/ 863 w 1941"/>
              <a:gd name="T83" fmla="*/ 1117 h 1179"/>
              <a:gd name="T84" fmla="*/ 725 w 1941"/>
              <a:gd name="T85" fmla="*/ 1171 h 1179"/>
              <a:gd name="T86" fmla="*/ 695 w 1941"/>
              <a:gd name="T87" fmla="*/ 1168 h 1179"/>
              <a:gd name="T88" fmla="*/ 687 w 1941"/>
              <a:gd name="T89" fmla="*/ 1147 h 1179"/>
              <a:gd name="T90" fmla="*/ 648 w 1941"/>
              <a:gd name="T91" fmla="*/ 1099 h 1179"/>
              <a:gd name="T92" fmla="*/ 558 w 1941"/>
              <a:gd name="T93" fmla="*/ 1018 h 1179"/>
              <a:gd name="T94" fmla="*/ 453 w 1941"/>
              <a:gd name="T95" fmla="*/ 952 h 1179"/>
              <a:gd name="T96" fmla="*/ 368 w 1941"/>
              <a:gd name="T97" fmla="*/ 913 h 1179"/>
              <a:gd name="T98" fmla="*/ 390 w 1941"/>
              <a:gd name="T99" fmla="*/ 898 h 1179"/>
              <a:gd name="T100" fmla="*/ 423 w 1941"/>
              <a:gd name="T101" fmla="*/ 877 h 1179"/>
              <a:gd name="T102" fmla="*/ 437 w 1941"/>
              <a:gd name="T103" fmla="*/ 862 h 1179"/>
              <a:gd name="T104" fmla="*/ 393 w 1941"/>
              <a:gd name="T105" fmla="*/ 825 h 1179"/>
              <a:gd name="T106" fmla="*/ 0 w 1941"/>
              <a:gd name="T107" fmla="*/ 547 h 11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941"/>
              <a:gd name="T163" fmla="*/ 0 h 1179"/>
              <a:gd name="T164" fmla="*/ 1941 w 1941"/>
              <a:gd name="T165" fmla="*/ 1179 h 11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941" h="1179">
                <a:moveTo>
                  <a:pt x="0" y="543"/>
                </a:moveTo>
                <a:cubicBezTo>
                  <a:pt x="1" y="541"/>
                  <a:pt x="5" y="534"/>
                  <a:pt x="8" y="529"/>
                </a:cubicBezTo>
                <a:cubicBezTo>
                  <a:pt x="11" y="524"/>
                  <a:pt x="14" y="517"/>
                  <a:pt x="18" y="511"/>
                </a:cubicBezTo>
                <a:cubicBezTo>
                  <a:pt x="22" y="505"/>
                  <a:pt x="29" y="498"/>
                  <a:pt x="35" y="493"/>
                </a:cubicBezTo>
                <a:cubicBezTo>
                  <a:pt x="41" y="488"/>
                  <a:pt x="26" y="492"/>
                  <a:pt x="54" y="478"/>
                </a:cubicBezTo>
                <a:cubicBezTo>
                  <a:pt x="82" y="464"/>
                  <a:pt x="162" y="422"/>
                  <a:pt x="201" y="406"/>
                </a:cubicBezTo>
                <a:cubicBezTo>
                  <a:pt x="240" y="390"/>
                  <a:pt x="267" y="393"/>
                  <a:pt x="291" y="382"/>
                </a:cubicBezTo>
                <a:cubicBezTo>
                  <a:pt x="315" y="371"/>
                  <a:pt x="320" y="362"/>
                  <a:pt x="345" y="340"/>
                </a:cubicBezTo>
                <a:cubicBezTo>
                  <a:pt x="370" y="318"/>
                  <a:pt x="409" y="288"/>
                  <a:pt x="444" y="253"/>
                </a:cubicBezTo>
                <a:cubicBezTo>
                  <a:pt x="479" y="218"/>
                  <a:pt x="533" y="152"/>
                  <a:pt x="554" y="127"/>
                </a:cubicBezTo>
                <a:cubicBezTo>
                  <a:pt x="575" y="102"/>
                  <a:pt x="548" y="122"/>
                  <a:pt x="573" y="103"/>
                </a:cubicBezTo>
                <a:cubicBezTo>
                  <a:pt x="598" y="84"/>
                  <a:pt x="676" y="30"/>
                  <a:pt x="707" y="15"/>
                </a:cubicBezTo>
                <a:cubicBezTo>
                  <a:pt x="738" y="0"/>
                  <a:pt x="719" y="2"/>
                  <a:pt x="761" y="13"/>
                </a:cubicBezTo>
                <a:cubicBezTo>
                  <a:pt x="803" y="24"/>
                  <a:pt x="908" y="60"/>
                  <a:pt x="963" y="82"/>
                </a:cubicBezTo>
                <a:cubicBezTo>
                  <a:pt x="1018" y="104"/>
                  <a:pt x="1064" y="133"/>
                  <a:pt x="1091" y="145"/>
                </a:cubicBezTo>
                <a:cubicBezTo>
                  <a:pt x="1118" y="157"/>
                  <a:pt x="1102" y="156"/>
                  <a:pt x="1124" y="156"/>
                </a:cubicBezTo>
                <a:cubicBezTo>
                  <a:pt x="1146" y="156"/>
                  <a:pt x="1201" y="147"/>
                  <a:pt x="1223" y="144"/>
                </a:cubicBezTo>
                <a:cubicBezTo>
                  <a:pt x="1245" y="141"/>
                  <a:pt x="1240" y="129"/>
                  <a:pt x="1259" y="139"/>
                </a:cubicBezTo>
                <a:cubicBezTo>
                  <a:pt x="1278" y="149"/>
                  <a:pt x="1290" y="172"/>
                  <a:pt x="1338" y="205"/>
                </a:cubicBezTo>
                <a:cubicBezTo>
                  <a:pt x="1386" y="238"/>
                  <a:pt x="1509" y="310"/>
                  <a:pt x="1548" y="337"/>
                </a:cubicBezTo>
                <a:cubicBezTo>
                  <a:pt x="1587" y="364"/>
                  <a:pt x="1561" y="349"/>
                  <a:pt x="1572" y="367"/>
                </a:cubicBezTo>
                <a:cubicBezTo>
                  <a:pt x="1583" y="385"/>
                  <a:pt x="1597" y="422"/>
                  <a:pt x="1611" y="445"/>
                </a:cubicBezTo>
                <a:cubicBezTo>
                  <a:pt x="1625" y="468"/>
                  <a:pt x="1636" y="485"/>
                  <a:pt x="1659" y="505"/>
                </a:cubicBezTo>
                <a:cubicBezTo>
                  <a:pt x="1682" y="525"/>
                  <a:pt x="1715" y="545"/>
                  <a:pt x="1749" y="568"/>
                </a:cubicBezTo>
                <a:cubicBezTo>
                  <a:pt x="1783" y="591"/>
                  <a:pt x="1834" y="624"/>
                  <a:pt x="1866" y="646"/>
                </a:cubicBezTo>
                <a:cubicBezTo>
                  <a:pt x="1898" y="668"/>
                  <a:pt x="1941" y="689"/>
                  <a:pt x="1938" y="697"/>
                </a:cubicBezTo>
                <a:cubicBezTo>
                  <a:pt x="1935" y="705"/>
                  <a:pt x="1871" y="697"/>
                  <a:pt x="1845" y="697"/>
                </a:cubicBezTo>
                <a:cubicBezTo>
                  <a:pt x="1819" y="697"/>
                  <a:pt x="1797" y="696"/>
                  <a:pt x="1782" y="697"/>
                </a:cubicBezTo>
                <a:cubicBezTo>
                  <a:pt x="1767" y="698"/>
                  <a:pt x="1752" y="691"/>
                  <a:pt x="1757" y="703"/>
                </a:cubicBezTo>
                <a:cubicBezTo>
                  <a:pt x="1762" y="715"/>
                  <a:pt x="1806" y="756"/>
                  <a:pt x="1811" y="769"/>
                </a:cubicBezTo>
                <a:cubicBezTo>
                  <a:pt x="1816" y="782"/>
                  <a:pt x="1818" y="776"/>
                  <a:pt x="1790" y="781"/>
                </a:cubicBezTo>
                <a:cubicBezTo>
                  <a:pt x="1762" y="786"/>
                  <a:pt x="1673" y="800"/>
                  <a:pt x="1644" y="802"/>
                </a:cubicBezTo>
                <a:cubicBezTo>
                  <a:pt x="1615" y="804"/>
                  <a:pt x="1626" y="806"/>
                  <a:pt x="1616" y="793"/>
                </a:cubicBezTo>
                <a:cubicBezTo>
                  <a:pt x="1606" y="780"/>
                  <a:pt x="1592" y="736"/>
                  <a:pt x="1583" y="724"/>
                </a:cubicBezTo>
                <a:cubicBezTo>
                  <a:pt x="1574" y="712"/>
                  <a:pt x="1578" y="715"/>
                  <a:pt x="1560" y="718"/>
                </a:cubicBezTo>
                <a:cubicBezTo>
                  <a:pt x="1542" y="721"/>
                  <a:pt x="1506" y="728"/>
                  <a:pt x="1472" y="741"/>
                </a:cubicBezTo>
                <a:cubicBezTo>
                  <a:pt x="1438" y="754"/>
                  <a:pt x="1387" y="781"/>
                  <a:pt x="1355" y="799"/>
                </a:cubicBezTo>
                <a:cubicBezTo>
                  <a:pt x="1323" y="817"/>
                  <a:pt x="1351" y="796"/>
                  <a:pt x="1281" y="847"/>
                </a:cubicBezTo>
                <a:cubicBezTo>
                  <a:pt x="1211" y="898"/>
                  <a:pt x="1000" y="1056"/>
                  <a:pt x="936" y="1104"/>
                </a:cubicBezTo>
                <a:cubicBezTo>
                  <a:pt x="872" y="1152"/>
                  <a:pt x="906" y="1129"/>
                  <a:pt x="897" y="1132"/>
                </a:cubicBezTo>
                <a:cubicBezTo>
                  <a:pt x="888" y="1135"/>
                  <a:pt x="887" y="1122"/>
                  <a:pt x="881" y="1120"/>
                </a:cubicBezTo>
                <a:cubicBezTo>
                  <a:pt x="875" y="1118"/>
                  <a:pt x="889" y="1108"/>
                  <a:pt x="863" y="1117"/>
                </a:cubicBezTo>
                <a:cubicBezTo>
                  <a:pt x="837" y="1126"/>
                  <a:pt x="753" y="1163"/>
                  <a:pt x="725" y="1171"/>
                </a:cubicBezTo>
                <a:cubicBezTo>
                  <a:pt x="697" y="1179"/>
                  <a:pt x="701" y="1172"/>
                  <a:pt x="695" y="1168"/>
                </a:cubicBezTo>
                <a:cubicBezTo>
                  <a:pt x="689" y="1164"/>
                  <a:pt x="695" y="1158"/>
                  <a:pt x="687" y="1147"/>
                </a:cubicBezTo>
                <a:cubicBezTo>
                  <a:pt x="679" y="1136"/>
                  <a:pt x="669" y="1120"/>
                  <a:pt x="648" y="1099"/>
                </a:cubicBezTo>
                <a:cubicBezTo>
                  <a:pt x="627" y="1078"/>
                  <a:pt x="590" y="1042"/>
                  <a:pt x="558" y="1018"/>
                </a:cubicBezTo>
                <a:cubicBezTo>
                  <a:pt x="526" y="994"/>
                  <a:pt x="485" y="969"/>
                  <a:pt x="453" y="952"/>
                </a:cubicBezTo>
                <a:cubicBezTo>
                  <a:pt x="421" y="935"/>
                  <a:pt x="378" y="922"/>
                  <a:pt x="368" y="913"/>
                </a:cubicBezTo>
                <a:cubicBezTo>
                  <a:pt x="358" y="904"/>
                  <a:pt x="381" y="904"/>
                  <a:pt x="390" y="898"/>
                </a:cubicBezTo>
                <a:cubicBezTo>
                  <a:pt x="399" y="892"/>
                  <a:pt x="415" y="883"/>
                  <a:pt x="423" y="877"/>
                </a:cubicBezTo>
                <a:cubicBezTo>
                  <a:pt x="431" y="871"/>
                  <a:pt x="442" y="871"/>
                  <a:pt x="437" y="862"/>
                </a:cubicBezTo>
                <a:cubicBezTo>
                  <a:pt x="432" y="853"/>
                  <a:pt x="466" y="877"/>
                  <a:pt x="393" y="825"/>
                </a:cubicBezTo>
                <a:cubicBezTo>
                  <a:pt x="320" y="773"/>
                  <a:pt x="82" y="605"/>
                  <a:pt x="0" y="547"/>
                </a:cubicBezTo>
              </a:path>
            </a:pathLst>
          </a:custGeom>
          <a:noFill/>
          <a:ln w="19050" cap="flat" cmpd="sng">
            <a:solidFill>
              <a:srgbClr val="FFFF66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9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358642346"/>
              </p:ext>
            </p:extLst>
          </p:nvPr>
        </p:nvGraphicFramePr>
        <p:xfrm>
          <a:off x="862920" y="2177280"/>
          <a:ext cx="7157880" cy="434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5" name="Rechteck 3"/>
          <p:cNvSpPr/>
          <p:nvPr/>
        </p:nvSpPr>
        <p:spPr>
          <a:xfrm>
            <a:off x="319680" y="497415"/>
            <a:ext cx="95313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 smtClean="0">
                <a:solidFill>
                  <a:schemeClr val="dk1"/>
                </a:solidFill>
                <a:latin typeface="Arial"/>
                <a:ea typeface="Calibri"/>
              </a:rPr>
              <a:t>Overview</a:t>
            </a:r>
            <a:r>
              <a:rPr lang="de-DE" sz="2000" b="1" strike="noStrike" spc="-1" dirty="0" smtClean="0">
                <a:solidFill>
                  <a:schemeClr val="dk1"/>
                </a:solidFill>
                <a:latin typeface="Arial"/>
                <a:ea typeface="Calibri"/>
              </a:rPr>
              <a:t> of the Institute </a:t>
            </a:r>
            <a:r>
              <a:rPr lang="de-DE" sz="2000" b="1" spc="-1" dirty="0" err="1">
                <a:solidFill>
                  <a:schemeClr val="dk1"/>
                </a:solidFill>
                <a:latin typeface="Arial"/>
                <a:ea typeface="Calibri"/>
              </a:rPr>
              <a:t>f</a:t>
            </a:r>
            <a:r>
              <a:rPr lang="de-DE" sz="2000" b="1" strike="noStrike" spc="-1" dirty="0" err="1" smtClean="0">
                <a:solidFill>
                  <a:schemeClr val="dk1"/>
                </a:solidFill>
                <a:latin typeface="Arial"/>
                <a:ea typeface="Calibri"/>
              </a:rPr>
              <a:t>or</a:t>
            </a:r>
            <a:r>
              <a:rPr lang="de-DE" sz="2000" b="1" strike="noStrike" spc="-1" dirty="0" smtClean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 smtClean="0">
                <a:solidFill>
                  <a:schemeClr val="dk1"/>
                </a:solidFill>
                <a:latin typeface="Arial"/>
                <a:ea typeface="Calibri"/>
              </a:rPr>
              <a:t>Grapevine</a:t>
            </a:r>
            <a:r>
              <a:rPr lang="de-DE" sz="2000" b="1" strike="noStrike" spc="-1" dirty="0" smtClean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 smtClean="0">
                <a:solidFill>
                  <a:schemeClr val="dk1"/>
                </a:solidFill>
                <a:latin typeface="Arial"/>
                <a:ea typeface="Calibri"/>
              </a:rPr>
              <a:t>Breeding</a:t>
            </a:r>
            <a:r>
              <a:rPr lang="de-DE" sz="2000" b="1" strike="noStrike" spc="-1" dirty="0" smtClean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 smtClean="0">
                <a:solidFill>
                  <a:schemeClr val="dk1"/>
                </a:solidFill>
                <a:latin typeface="Arial"/>
                <a:ea typeface="Calibri"/>
              </a:rPr>
              <a:t>Geilweilerhof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Grafik 25"/>
          <p:cNvPicPr/>
          <p:nvPr/>
        </p:nvPicPr>
        <p:blipFill>
          <a:blip r:embed="rId7"/>
          <a:stretch/>
        </p:blipFill>
        <p:spPr>
          <a:xfrm>
            <a:off x="319680" y="5114520"/>
            <a:ext cx="2478960" cy="1549080"/>
          </a:xfrm>
          <a:prstGeom prst="rect">
            <a:avLst/>
          </a:prstGeom>
          <a:ln w="0">
            <a:noFill/>
          </a:ln>
        </p:spPr>
      </p:pic>
      <p:pic>
        <p:nvPicPr>
          <p:cNvPr id="137" name="Grafik 27"/>
          <p:cNvPicPr/>
          <p:nvPr/>
        </p:nvPicPr>
        <p:blipFill>
          <a:blip r:embed="rId8"/>
          <a:stretch/>
        </p:blipFill>
        <p:spPr>
          <a:xfrm>
            <a:off x="10555614" y="3930610"/>
            <a:ext cx="819360" cy="179892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8" name="Grafik 28"/>
          <p:cNvPicPr/>
          <p:nvPr/>
        </p:nvPicPr>
        <p:blipFill>
          <a:blip r:embed="rId9"/>
          <a:srcRect l="9796" t="5966" r="7087" b="11900"/>
          <a:stretch/>
        </p:blipFill>
        <p:spPr>
          <a:xfrm>
            <a:off x="9256374" y="3930610"/>
            <a:ext cx="1289160" cy="179892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9" name="Eingekerbter Pfeil nach rechts 29"/>
          <p:cNvSpPr/>
          <p:nvPr/>
        </p:nvSpPr>
        <p:spPr>
          <a:xfrm rot="2400000">
            <a:off x="3488400" y="4891320"/>
            <a:ext cx="1616760" cy="9187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79646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Rectangle 1"/>
          <p:cNvSpPr/>
          <p:nvPr/>
        </p:nvSpPr>
        <p:spPr>
          <a:xfrm>
            <a:off x="8711739" y="5868165"/>
            <a:ext cx="3233520" cy="7372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 high </a:t>
            </a:r>
            <a:r>
              <a:rPr lang="de-DE" sz="1400" b="0" strike="noStrike" spc="-1" dirty="0" err="1" smtClean="0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strike="noStrike" spc="-1" dirty="0" err="1" smtClean="0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Rectangle 2"/>
          <p:cNvSpPr/>
          <p:nvPr/>
        </p:nvSpPr>
        <p:spPr>
          <a:xfrm>
            <a:off x="8287560" y="1466880"/>
            <a:ext cx="3560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 smtClean="0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20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strike="noStrike" spc="-1" dirty="0" err="1" smtClean="0">
                <a:solidFill>
                  <a:srgbClr val="000000"/>
                </a:solidFill>
                <a:latin typeface="Arial"/>
              </a:rPr>
              <a:t>Ressources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Rectangle 3"/>
          <p:cNvSpPr/>
          <p:nvPr/>
        </p:nvSpPr>
        <p:spPr>
          <a:xfrm>
            <a:off x="301500" y="2202777"/>
            <a:ext cx="28004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 smtClean="0">
                <a:solidFill>
                  <a:srgbClr val="000000"/>
                </a:solidFill>
                <a:latin typeface="Arial"/>
              </a:rPr>
              <a:t>Breeding</a:t>
            </a:r>
            <a:r>
              <a:rPr lang="de-DE" sz="2000" b="1" strike="noStrike" spc="-1" dirty="0" smtClean="0">
                <a:solidFill>
                  <a:srgbClr val="000000"/>
                </a:solidFill>
                <a:latin typeface="Arial"/>
              </a:rPr>
              <a:t> Research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Eingekerbter Pfeil nach rechts 33"/>
          <p:cNvSpPr/>
          <p:nvPr/>
        </p:nvSpPr>
        <p:spPr>
          <a:xfrm rot="20838000">
            <a:off x="3879000" y="1564920"/>
            <a:ext cx="1859400" cy="918720"/>
          </a:xfrm>
          <a:prstGeom prst="notchedRightArrow">
            <a:avLst>
              <a:gd name="adj1" fmla="val 56149"/>
              <a:gd name="adj2" fmla="val 50000"/>
            </a:avLst>
          </a:prstGeom>
          <a:solidFill>
            <a:srgbClr val="4F81BD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Eingekerbter Pfeil nach rechts 34"/>
          <p:cNvSpPr/>
          <p:nvPr/>
        </p:nvSpPr>
        <p:spPr>
          <a:xfrm>
            <a:off x="6446880" y="4501440"/>
            <a:ext cx="2752560" cy="141804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9BBB59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2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2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2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2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sustainable</a:t>
            </a:r>
            <a:r>
              <a:rPr lang="de-DE" sz="12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 smtClean="0">
                <a:solidFill>
                  <a:srgbClr val="000000"/>
                </a:solidFill>
                <a:latin typeface="Arial"/>
              </a:rPr>
              <a:t>viticulture</a:t>
            </a: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Eingekerbter Pfeil nach rechts 35"/>
          <p:cNvSpPr/>
          <p:nvPr/>
        </p:nvSpPr>
        <p:spPr>
          <a:xfrm rot="2400000">
            <a:off x="4561920" y="3607920"/>
            <a:ext cx="1495440" cy="9187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79646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" name="Picture 2" descr="N:\Archiv\Geilweilerhof\Jahreszeiten (Natur)\Herbstfarben_Sortiment\rebenfarben_20_Ersatz.jpg"/>
          <p:cNvPicPr/>
          <p:nvPr/>
        </p:nvPicPr>
        <p:blipFill>
          <a:blip r:embed="rId10"/>
          <a:stretch/>
        </p:blipFill>
        <p:spPr>
          <a:xfrm>
            <a:off x="5828400" y="1257480"/>
            <a:ext cx="2202840" cy="182304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" name="Grafik 37"/>
          <p:cNvPicPr/>
          <p:nvPr/>
        </p:nvPicPr>
        <p:blipFill>
          <a:blip r:embed="rId11"/>
          <a:stretch/>
        </p:blipFill>
        <p:spPr>
          <a:xfrm>
            <a:off x="7362000" y="1238400"/>
            <a:ext cx="669240" cy="510120"/>
          </a:xfrm>
          <a:prstGeom prst="rect">
            <a:avLst/>
          </a:prstGeom>
          <a:ln w="57150">
            <a:solidFill>
              <a:srgbClr val="E6B9B8"/>
            </a:solidFill>
            <a:round/>
          </a:ln>
          <a:scene3d>
            <a:camera prst="perspectiveContrastingLeftFacing"/>
            <a:lightRig rig="threePt" dir="t"/>
          </a:scene3d>
        </p:spPr>
      </p:pic>
      <p:pic>
        <p:nvPicPr>
          <p:cNvPr id="148" name="Grafik 38" descr="EZPGR.jpg"/>
          <p:cNvPicPr/>
          <p:nvPr/>
        </p:nvPicPr>
        <p:blipFill>
          <a:blip r:embed="rId12"/>
          <a:stretch/>
        </p:blipFill>
        <p:spPr>
          <a:xfrm>
            <a:off x="5993640" y="1593720"/>
            <a:ext cx="680760" cy="396000"/>
          </a:xfrm>
          <a:prstGeom prst="rect">
            <a:avLst/>
          </a:prstGeom>
          <a:ln w="0">
            <a:noFill/>
          </a:ln>
          <a:scene3d>
            <a:camera prst="perspectiveContrastingRightFacing"/>
            <a:lightRig rig="threePt" dir="t"/>
          </a:scene3d>
        </p:spPr>
      </p:pic>
      <p:pic>
        <p:nvPicPr>
          <p:cNvPr id="149" name="Grafik 39" descr="deutsche genbank reben.jpg"/>
          <p:cNvPicPr/>
          <p:nvPr/>
        </p:nvPicPr>
        <p:blipFill>
          <a:blip r:embed="rId13"/>
          <a:stretch/>
        </p:blipFill>
        <p:spPr>
          <a:xfrm>
            <a:off x="5826600" y="2313000"/>
            <a:ext cx="586440" cy="722520"/>
          </a:xfrm>
          <a:prstGeom prst="rect">
            <a:avLst/>
          </a:prstGeom>
          <a:ln w="0">
            <a:solidFill>
              <a:srgbClr val="D99694"/>
            </a:solidFill>
          </a:ln>
          <a:effectLst>
            <a:glow rad="63360">
              <a:srgbClr val="FF953E">
                <a:alpha val="40000"/>
              </a:srgb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50" name="Grafik 40"/>
          <p:cNvPicPr/>
          <p:nvPr/>
        </p:nvPicPr>
        <p:blipFill>
          <a:blip r:embed="rId14"/>
          <a:stretch/>
        </p:blipFill>
        <p:spPr>
          <a:xfrm>
            <a:off x="7197120" y="2701080"/>
            <a:ext cx="970920" cy="334800"/>
          </a:xfrm>
          <a:prstGeom prst="rect">
            <a:avLst/>
          </a:prstGeom>
          <a:ln w="38100">
            <a:solidFill>
              <a:srgbClr val="E6B9B8"/>
            </a:solidFill>
            <a:round/>
          </a:ln>
        </p:spPr>
      </p:pic>
      <p:pic>
        <p:nvPicPr>
          <p:cNvPr id="151" name="Grafik 41" descr="european vitis database logo.jpg"/>
          <p:cNvPicPr/>
          <p:nvPr/>
        </p:nvPicPr>
        <p:blipFill>
          <a:blip r:embed="rId15"/>
          <a:stretch/>
        </p:blipFill>
        <p:spPr>
          <a:xfrm>
            <a:off x="5572080" y="1375920"/>
            <a:ext cx="1584000" cy="164880"/>
          </a:xfrm>
          <a:prstGeom prst="rect">
            <a:avLst/>
          </a:prstGeom>
          <a:ln w="0">
            <a:solidFill>
              <a:srgbClr val="D99694"/>
            </a:solidFill>
          </a:ln>
          <a:effectLst>
            <a:glow rad="63360">
              <a:srgbClr val="FF953E">
                <a:alpha val="40000"/>
              </a:srgb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152" name="Grafik 42"/>
          <p:cNvPicPr/>
          <p:nvPr/>
        </p:nvPicPr>
        <p:blipFill>
          <a:blip r:embed="rId16"/>
          <a:stretch/>
        </p:blipFill>
        <p:spPr>
          <a:xfrm>
            <a:off x="415440" y="4908240"/>
            <a:ext cx="1378800" cy="1936800"/>
          </a:xfrm>
          <a:prstGeom prst="rect">
            <a:avLst/>
          </a:prstGeom>
          <a:ln w="0">
            <a:noFill/>
          </a:ln>
        </p:spPr>
      </p:pic>
      <p:sp>
        <p:nvSpPr>
          <p:cNvPr id="153" name="Rectangle 2"/>
          <p:cNvSpPr/>
          <p:nvPr/>
        </p:nvSpPr>
        <p:spPr>
          <a:xfrm>
            <a:off x="8620200" y="3478323"/>
            <a:ext cx="29332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 smtClean="0">
                <a:solidFill>
                  <a:srgbClr val="000000"/>
                </a:solidFill>
                <a:latin typeface="Arial"/>
              </a:rPr>
              <a:t>Breeding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Eingekerbter Pfeil nach rechts 45"/>
          <p:cNvSpPr/>
          <p:nvPr/>
        </p:nvSpPr>
        <p:spPr>
          <a:xfrm rot="9000000">
            <a:off x="1603440" y="4624200"/>
            <a:ext cx="1491840" cy="1046160"/>
          </a:xfrm>
          <a:prstGeom prst="notchedRightArrow">
            <a:avLst>
              <a:gd name="adj1" fmla="val 56149"/>
              <a:gd name="adj2" fmla="val 50000"/>
            </a:avLst>
          </a:prstGeom>
          <a:solidFill>
            <a:srgbClr val="4F81BD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1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feld 46"/>
          <p:cNvSpPr/>
          <p:nvPr/>
        </p:nvSpPr>
        <p:spPr>
          <a:xfrm rot="19800000">
            <a:off x="1793520" y="5066025"/>
            <a:ext cx="1077840" cy="213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feld 1"/>
          <p:cNvSpPr/>
          <p:nvPr/>
        </p:nvSpPr>
        <p:spPr>
          <a:xfrm>
            <a:off x="3944646" y="2944668"/>
            <a:ext cx="143532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1" strike="noStrike" spc="-1" dirty="0" err="1" smtClean="0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1400" b="1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1" strike="noStrike" spc="-1" dirty="0" err="1" smtClean="0">
                <a:solidFill>
                  <a:srgbClr val="000000"/>
                </a:solidFill>
                <a:latin typeface="Arial"/>
              </a:rPr>
              <a:t>Ressources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feld 48"/>
          <p:cNvSpPr/>
          <p:nvPr/>
        </p:nvSpPr>
        <p:spPr>
          <a:xfrm>
            <a:off x="2984616" y="4155918"/>
            <a:ext cx="1435320" cy="6910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1" strike="noStrike" spc="-1" dirty="0" err="1" smtClean="0">
                <a:solidFill>
                  <a:schemeClr val="dk1"/>
                </a:solidFill>
                <a:latin typeface="Arial"/>
              </a:rPr>
              <a:t>Breeding</a:t>
            </a:r>
            <a:r>
              <a:rPr lang="de-DE" sz="1400" b="1" strike="noStrike" spc="-1" dirty="0" smtClean="0">
                <a:solidFill>
                  <a:schemeClr val="dk1"/>
                </a:solidFill>
                <a:latin typeface="Arial"/>
              </a:rPr>
              <a:t> Research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325720" y="1908935"/>
            <a:ext cx="352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Collection,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p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reservation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e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xploitation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of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ressources</a:t>
            </a:r>
            <a:endParaRPr lang="de-DE" sz="1400" spc="-1" dirty="0" smtClean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Information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network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vine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wine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: Databases (e.g. VIVC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Vitis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-VEA)</a:t>
            </a:r>
            <a:endParaRPr lang="de-DE" sz="1400" spc="-1" dirty="0">
              <a:solidFill>
                <a:srgbClr val="000000"/>
              </a:solidFill>
            </a:endParaRPr>
          </a:p>
          <a:p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257502" y="2597335"/>
            <a:ext cx="2718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360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Digitalization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: 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HT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Phenotyping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Precision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Viticulture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171360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Genetics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: HT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Genotyping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marker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development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: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Resistence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biotic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abiotic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) 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Wine </a:t>
            </a:r>
            <a:r>
              <a:rPr lang="de-DE" sz="1400" spc="-1" dirty="0" err="1" smtClean="0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spc="-1" dirty="0" smtClean="0">
                <a:solidFill>
                  <a:srgbClr val="000000"/>
                </a:solidFill>
                <a:latin typeface="Arial"/>
              </a:rPr>
              <a:t> </a:t>
            </a:r>
            <a:endParaRPr lang="de-DE" sz="14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/>
      <p:bldP spid="142" grpId="0"/>
      <p:bldP spid="143" grpId="0" animBg="1"/>
      <p:bldP spid="144" grpId="0" animBg="1"/>
      <p:bldP spid="153" grpId="0"/>
      <p:bldP spid="154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 bwMode="auto">
          <a:xfrm>
            <a:off x="1981203" y="250828"/>
            <a:ext cx="7084771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200" dirty="0" err="1"/>
              <a:t>Viticulture</a:t>
            </a:r>
            <a:r>
              <a:rPr lang="de-DE" sz="4000" dirty="0" smtClean="0"/>
              <a:t> </a:t>
            </a:r>
            <a:r>
              <a:rPr lang="de-DE" sz="3200" dirty="0"/>
              <a:t>in Germany</a:t>
            </a:r>
            <a:endParaRPr lang="de-DE" sz="4000" dirty="0" smtClean="0"/>
          </a:p>
        </p:txBody>
      </p:sp>
      <p:pic>
        <p:nvPicPr>
          <p:cNvPr id="34819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9833" y="1531215"/>
            <a:ext cx="5241925" cy="483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feld 4"/>
          <p:cNvSpPr txBox="1">
            <a:spLocks noChangeArrowheads="1"/>
          </p:cNvSpPr>
          <p:nvPr/>
        </p:nvSpPr>
        <p:spPr bwMode="auto">
          <a:xfrm>
            <a:off x="451692" y="1225689"/>
            <a:ext cx="484552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103.500 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ha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planted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grapevines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mainly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in the southern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part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of Germany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Focus on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grapes</a:t>
            </a:r>
            <a:endParaRPr lang="de-DE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Annual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production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around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9 mil. hl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Annual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export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1 mil. hl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(19%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the US (2018))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varieties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taste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wild </a:t>
            </a: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Vitis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species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(such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Isabella, Concord, Niagara)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Vitis</a:t>
            </a:r>
            <a:r>
              <a:rPr lang="de-DE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vinifera</a:t>
            </a:r>
            <a:r>
              <a:rPr lang="de-DE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shows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resistance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against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main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grapevine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pests</a:t>
            </a:r>
            <a:endParaRPr lang="de-DE" sz="20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8661073" y="2945081"/>
            <a:ext cx="1852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9426892" y="2637307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50° lat.</a:t>
            </a:r>
          </a:p>
        </p:txBody>
      </p:sp>
    </p:spTree>
    <p:extLst>
      <p:ext uri="{BB962C8B-B14F-4D97-AF65-F5344CB8AC3E}">
        <p14:creationId xmlns:p14="http://schemas.microsoft.com/office/powerpoint/2010/main" val="1243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116" y="274638"/>
            <a:ext cx="10097729" cy="1143000"/>
          </a:xfrm>
        </p:spPr>
        <p:txBody>
          <a:bodyPr/>
          <a:lstStyle/>
          <a:p>
            <a:r>
              <a:rPr lang="de-DE" sz="3600" dirty="0" err="1" smtClean="0"/>
              <a:t>Fungal</a:t>
            </a:r>
            <a:r>
              <a:rPr lang="de-DE" sz="3600" dirty="0" smtClean="0"/>
              <a:t> </a:t>
            </a:r>
            <a:r>
              <a:rPr lang="de-DE" sz="3600" dirty="0" err="1" smtClean="0"/>
              <a:t>Diseases</a:t>
            </a:r>
            <a:r>
              <a:rPr lang="de-DE" sz="3600" dirty="0" smtClean="0"/>
              <a:t> in European </a:t>
            </a:r>
            <a:r>
              <a:rPr lang="de-DE" sz="3600" dirty="0" err="1"/>
              <a:t>V</a:t>
            </a:r>
            <a:r>
              <a:rPr lang="de-DE" sz="3600" dirty="0" err="1" smtClean="0"/>
              <a:t>iticulture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846392" y="5985285"/>
            <a:ext cx="611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ym typeface="Wingdings" panose="05000000000000000000" pitchFamily="2" charset="2"/>
              </a:rPr>
              <a:t> Need </a:t>
            </a:r>
            <a:r>
              <a:rPr lang="de-DE" sz="2400" dirty="0" err="1" smtClean="0">
                <a:sym typeface="Wingdings" panose="05000000000000000000" pitchFamily="2" charset="2"/>
              </a:rPr>
              <a:t>for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intense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fungicide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treatments</a:t>
            </a:r>
            <a:r>
              <a:rPr lang="de-DE" sz="2400" dirty="0" smtClean="0"/>
              <a:t> </a:t>
            </a:r>
            <a:endParaRPr lang="de-DE" sz="2400" dirty="0"/>
          </a:p>
        </p:txBody>
      </p:sp>
      <p:pic>
        <p:nvPicPr>
          <p:cNvPr id="20" name="Picture 7" descr="N:\Archiv\Biotische Schadbilder\Oidium\IMG_0533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4881" y="1897108"/>
            <a:ext cx="1858252" cy="278940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Textfeld 20"/>
          <p:cNvSpPr txBox="1"/>
          <p:nvPr/>
        </p:nvSpPr>
        <p:spPr>
          <a:xfrm>
            <a:off x="4438098" y="4898864"/>
            <a:ext cx="167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Powdery</a:t>
            </a:r>
            <a:r>
              <a:rPr lang="de-DE" sz="1600" dirty="0"/>
              <a:t> </a:t>
            </a:r>
            <a:r>
              <a:rPr lang="de-DE" sz="1600" dirty="0" err="1"/>
              <a:t>Mildew</a:t>
            </a:r>
            <a:endParaRPr lang="de-DE" sz="1600" dirty="0"/>
          </a:p>
        </p:txBody>
      </p:sp>
      <p:pic>
        <p:nvPicPr>
          <p:cNvPr id="22" name="Picture 6" descr="N:\Archiv\Biotische Schadbilder\Peronospora\Peronospora-6.jpg"/>
          <p:cNvPicPr>
            <a:picLocks noChangeAspect="1" noChangeArrowheads="1"/>
          </p:cNvPicPr>
          <p:nvPr/>
        </p:nvPicPr>
        <p:blipFill>
          <a:blip r:embed="rId4" cstate="print"/>
          <a:srcRect l="13288" t="7925" r="8925" b="12171"/>
          <a:stretch>
            <a:fillRect/>
          </a:stretch>
        </p:blipFill>
        <p:spPr bwMode="auto">
          <a:xfrm>
            <a:off x="766917" y="2328867"/>
            <a:ext cx="2955821" cy="20241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Textfeld 22"/>
          <p:cNvSpPr txBox="1"/>
          <p:nvPr/>
        </p:nvSpPr>
        <p:spPr>
          <a:xfrm>
            <a:off x="1492858" y="4560310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Downy</a:t>
            </a:r>
            <a:r>
              <a:rPr lang="de-DE" sz="1600" dirty="0"/>
              <a:t> </a:t>
            </a:r>
            <a:r>
              <a:rPr lang="de-DE" sz="1600" dirty="0" err="1"/>
              <a:t>Mildew</a:t>
            </a:r>
            <a:endParaRPr lang="de-DE" sz="1600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16970" r="13897" b="5281"/>
          <a:stretch/>
        </p:blipFill>
        <p:spPr>
          <a:xfrm>
            <a:off x="6805276" y="1897108"/>
            <a:ext cx="1795409" cy="2789406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feld 24"/>
          <p:cNvSpPr txBox="1"/>
          <p:nvPr/>
        </p:nvSpPr>
        <p:spPr>
          <a:xfrm>
            <a:off x="6855444" y="4898864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Botrytis</a:t>
            </a:r>
            <a:r>
              <a:rPr lang="de-DE" sz="1600" i="1" dirty="0"/>
              <a:t> </a:t>
            </a:r>
            <a:r>
              <a:rPr lang="de-DE" sz="1600" i="1" dirty="0" err="1"/>
              <a:t>cinerea</a:t>
            </a:r>
            <a:endParaRPr lang="de-DE" sz="1600" i="1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706" r="29902" b="8529"/>
          <a:stretch/>
        </p:blipFill>
        <p:spPr>
          <a:xfrm>
            <a:off x="9212827" y="2505715"/>
            <a:ext cx="2160721" cy="1847320"/>
          </a:xfrm>
          <a:prstGeom prst="rect">
            <a:avLst/>
          </a:prstGeom>
          <a:ln w="285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feld 26"/>
          <p:cNvSpPr txBox="1"/>
          <p:nvPr/>
        </p:nvSpPr>
        <p:spPr>
          <a:xfrm>
            <a:off x="9801706" y="4633969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Black rot</a:t>
            </a:r>
          </a:p>
        </p:txBody>
      </p:sp>
    </p:spTree>
    <p:extLst>
      <p:ext uri="{BB962C8B-B14F-4D97-AF65-F5344CB8AC3E}">
        <p14:creationId xmlns:p14="http://schemas.microsoft.com/office/powerpoint/2010/main" val="10455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3549" cy="1143000"/>
          </a:xfrm>
        </p:spPr>
        <p:txBody>
          <a:bodyPr/>
          <a:lstStyle/>
          <a:p>
            <a:r>
              <a:rPr lang="de-DE" sz="3600" dirty="0" err="1" smtClean="0"/>
              <a:t>Fungicide</a:t>
            </a:r>
            <a:r>
              <a:rPr lang="de-DE" sz="3600" dirty="0" smtClean="0"/>
              <a:t> </a:t>
            </a:r>
            <a:r>
              <a:rPr lang="de-DE" sz="3600" dirty="0" err="1" smtClean="0"/>
              <a:t>Use</a:t>
            </a:r>
            <a:r>
              <a:rPr lang="de-DE" sz="3600" dirty="0" smtClean="0"/>
              <a:t> in </a:t>
            </a:r>
            <a:r>
              <a:rPr lang="de-DE" sz="3600" dirty="0" err="1" smtClean="0"/>
              <a:t>Viticulture</a:t>
            </a:r>
            <a:endParaRPr lang="de-DE" sz="36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b="52955"/>
          <a:stretch/>
        </p:blipFill>
        <p:spPr>
          <a:xfrm>
            <a:off x="609599" y="1564139"/>
            <a:ext cx="4827639" cy="351469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0296471" y="4760612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(</a:t>
            </a:r>
            <a:r>
              <a:rPr lang="de-DE" sz="1200" dirty="0" err="1" smtClean="0"/>
              <a:t>Eurostat</a:t>
            </a:r>
            <a:r>
              <a:rPr lang="de-DE" sz="1200" dirty="0" smtClean="0"/>
              <a:t>, 2007)</a:t>
            </a:r>
            <a:endParaRPr lang="de-DE" sz="1200" dirty="0"/>
          </a:p>
        </p:txBody>
      </p:sp>
      <p:sp>
        <p:nvSpPr>
          <p:cNvPr id="19" name="Textfeld 18"/>
          <p:cNvSpPr txBox="1"/>
          <p:nvPr/>
        </p:nvSpPr>
        <p:spPr>
          <a:xfrm>
            <a:off x="593802" y="5427962"/>
            <a:ext cx="9686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 smtClean="0"/>
              <a:t>Around</a:t>
            </a:r>
            <a:r>
              <a:rPr lang="de-DE" dirty="0" smtClean="0"/>
              <a:t> 2/3 of the </a:t>
            </a:r>
            <a:r>
              <a:rPr lang="de-DE" dirty="0" err="1" smtClean="0"/>
              <a:t>fungicides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agriculture</a:t>
            </a:r>
            <a:r>
              <a:rPr lang="de-DE" dirty="0" smtClean="0"/>
              <a:t> in the EU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viticulture</a:t>
            </a:r>
            <a:endParaRPr lang="de-DE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 smtClean="0"/>
              <a:t>Viticulture</a:t>
            </a:r>
            <a:r>
              <a:rPr lang="de-DE" dirty="0" smtClean="0"/>
              <a:t> </a:t>
            </a:r>
            <a:r>
              <a:rPr lang="de-DE" dirty="0" err="1" smtClean="0"/>
              <a:t>constitutes</a:t>
            </a:r>
            <a:r>
              <a:rPr lang="de-DE" dirty="0" smtClean="0"/>
              <a:t> ~4% of the </a:t>
            </a:r>
            <a:r>
              <a:rPr lang="de-DE" dirty="0" err="1" smtClean="0"/>
              <a:t>agricultural</a:t>
            </a:r>
            <a:r>
              <a:rPr lang="de-DE" dirty="0" smtClean="0"/>
              <a:t> </a:t>
            </a:r>
            <a:r>
              <a:rPr lang="de-DE" dirty="0" err="1" smtClean="0"/>
              <a:t>area</a:t>
            </a:r>
            <a:r>
              <a:rPr lang="de-DE" dirty="0" smtClean="0"/>
              <a:t> in the EU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t="47367"/>
          <a:stretch/>
        </p:blipFill>
        <p:spPr>
          <a:xfrm>
            <a:off x="5589638" y="1459833"/>
            <a:ext cx="4392552" cy="35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3549" cy="1143000"/>
          </a:xfrm>
        </p:spPr>
        <p:txBody>
          <a:bodyPr/>
          <a:lstStyle/>
          <a:p>
            <a:r>
              <a:rPr lang="de-DE" sz="3600" dirty="0" smtClean="0"/>
              <a:t>European Green Deal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074" y="1819787"/>
            <a:ext cx="393452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feld 3"/>
          <p:cNvSpPr txBox="1"/>
          <p:nvPr/>
        </p:nvSpPr>
        <p:spPr>
          <a:xfrm>
            <a:off x="6161115" y="4839936"/>
            <a:ext cx="5186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„</a:t>
            </a:r>
            <a:r>
              <a:rPr lang="en-US" dirty="0"/>
              <a:t>The Commission will take additional action to reduce </a:t>
            </a:r>
            <a:r>
              <a:rPr lang="en-US" dirty="0" smtClean="0"/>
              <a:t>the overall </a:t>
            </a:r>
            <a:r>
              <a:rPr lang="en-US" dirty="0"/>
              <a:t>use and risk of chemical pesticides </a:t>
            </a:r>
            <a:r>
              <a:rPr lang="en-US" b="1" dirty="0"/>
              <a:t>by 50% </a:t>
            </a:r>
            <a:r>
              <a:rPr lang="en-US" dirty="0"/>
              <a:t>and the use of more hazardous </a:t>
            </a:r>
            <a:r>
              <a:rPr lang="en-US" dirty="0" smtClean="0"/>
              <a:t>pesticides by 50</a:t>
            </a:r>
            <a:r>
              <a:rPr lang="en-US" dirty="0"/>
              <a:t>% </a:t>
            </a:r>
            <a:r>
              <a:rPr lang="en-US" b="1" dirty="0"/>
              <a:t>by 2030</a:t>
            </a:r>
            <a:r>
              <a:rPr lang="en-US" dirty="0" smtClean="0"/>
              <a:t>.”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69" y="1599692"/>
            <a:ext cx="2780022" cy="19302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r="1803"/>
          <a:stretch/>
        </p:blipFill>
        <p:spPr>
          <a:xfrm>
            <a:off x="940490" y="4275864"/>
            <a:ext cx="3911779" cy="118990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45870" y="6313795"/>
            <a:ext cx="1065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Reduction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fungicide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the </a:t>
            </a:r>
            <a:r>
              <a:rPr lang="de-DE" dirty="0" err="1">
                <a:sym typeface="Wingdings" panose="05000000000000000000" pitchFamily="2" charset="2"/>
              </a:rPr>
              <a:t>main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goal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grapevine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breeding</a:t>
            </a: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0384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961" y="327142"/>
            <a:ext cx="10541299" cy="1143000"/>
          </a:xfrm>
        </p:spPr>
        <p:txBody>
          <a:bodyPr/>
          <a:lstStyle/>
          <a:p>
            <a:r>
              <a:rPr lang="de-DE" sz="3200" dirty="0" err="1" smtClean="0"/>
              <a:t>Climate</a:t>
            </a:r>
            <a:r>
              <a:rPr lang="de-DE" sz="3200" dirty="0" smtClean="0"/>
              <a:t> Change </a:t>
            </a:r>
            <a:r>
              <a:rPr lang="de-DE" sz="3200" dirty="0" err="1" smtClean="0"/>
              <a:t>as</a:t>
            </a:r>
            <a:r>
              <a:rPr lang="de-DE" sz="3200" dirty="0" smtClean="0"/>
              <a:t> </a:t>
            </a:r>
            <a:r>
              <a:rPr lang="de-DE" sz="3200" dirty="0" err="1" smtClean="0"/>
              <a:t>driving</a:t>
            </a:r>
            <a:r>
              <a:rPr lang="de-DE" sz="3200" dirty="0" smtClean="0"/>
              <a:t> </a:t>
            </a:r>
            <a:r>
              <a:rPr lang="de-DE" sz="3200" dirty="0" err="1" smtClean="0"/>
              <a:t>force</a:t>
            </a:r>
            <a:r>
              <a:rPr lang="de-DE" sz="3200" dirty="0" smtClean="0"/>
              <a:t> </a:t>
            </a:r>
            <a:r>
              <a:rPr lang="de-DE" sz="3200" dirty="0" err="1" smtClean="0"/>
              <a:t>for</a:t>
            </a:r>
            <a:r>
              <a:rPr lang="de-DE" sz="3200" dirty="0" smtClean="0"/>
              <a:t> </a:t>
            </a:r>
            <a:r>
              <a:rPr lang="de-DE" sz="3200" dirty="0" err="1" smtClean="0"/>
              <a:t>varietal</a:t>
            </a:r>
            <a:r>
              <a:rPr lang="de-DE" sz="3200" dirty="0" smtClean="0"/>
              <a:t> </a:t>
            </a:r>
            <a:r>
              <a:rPr lang="de-DE" sz="3200" dirty="0" err="1" smtClean="0"/>
              <a:t>change</a:t>
            </a:r>
            <a:endParaRPr lang="de-DE" sz="3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" y="1271095"/>
            <a:ext cx="5051688" cy="435222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76790" y="5737026"/>
            <a:ext cx="5433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Temperature</a:t>
            </a:r>
            <a:r>
              <a:rPr lang="de-DE" sz="1400" dirty="0" smtClean="0"/>
              <a:t> </a:t>
            </a:r>
            <a:r>
              <a:rPr lang="de-DE" sz="1400" dirty="0" err="1" smtClean="0"/>
              <a:t>anomalies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Germany (1881 - 2019) </a:t>
            </a:r>
            <a:r>
              <a:rPr lang="de-DE" sz="1400" dirty="0" err="1" smtClean="0"/>
              <a:t>compared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the </a:t>
            </a:r>
            <a:r>
              <a:rPr lang="de-DE" sz="1400" dirty="0" err="1" smtClean="0"/>
              <a:t>mean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1961-1990.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smtClean="0"/>
              <a:t>Source: DWD</a:t>
            </a:r>
            <a:endParaRPr lang="de-DE" sz="14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t="13922" r="14902" b="13725"/>
          <a:stretch/>
        </p:blipFill>
        <p:spPr>
          <a:xfrm rot="5400000">
            <a:off x="5637581" y="2256241"/>
            <a:ext cx="2877672" cy="2088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6032306" y="4881439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Sunburn</a:t>
            </a:r>
            <a:r>
              <a:rPr lang="de-DE" sz="1600" dirty="0" smtClean="0"/>
              <a:t> on </a:t>
            </a:r>
            <a:r>
              <a:rPr lang="de-DE" sz="1600" dirty="0" err="1" smtClean="0"/>
              <a:t>grapes</a:t>
            </a:r>
            <a:endParaRPr lang="de-DE" sz="1600" dirty="0" smtClean="0"/>
          </a:p>
          <a:p>
            <a:r>
              <a:rPr lang="de-DE" sz="1200" dirty="0" smtClean="0"/>
              <a:t>(Source: Rebecca Höfle, JKI)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431" y="3191104"/>
            <a:ext cx="3692569" cy="21514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96179" y="5211779"/>
            <a:ext cx="22958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(Florian Schwander, </a:t>
            </a:r>
            <a:r>
              <a:rPr lang="de-DE" sz="1100" dirty="0" err="1" smtClean="0"/>
              <a:t>unpublished</a:t>
            </a:r>
            <a:r>
              <a:rPr lang="de-DE" sz="1100" dirty="0" smtClean="0"/>
              <a:t>)</a:t>
            </a:r>
            <a:endParaRPr lang="de-DE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7979675" y="6661090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(www.germanwines.de)</a:t>
            </a:r>
            <a:endParaRPr lang="de-DE" sz="11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306" y="5342584"/>
            <a:ext cx="3478950" cy="131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9" t="27262" r="33022" b="2176"/>
          <a:stretch/>
        </p:blipFill>
        <p:spPr>
          <a:xfrm>
            <a:off x="8611886" y="1015633"/>
            <a:ext cx="1284293" cy="1831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10030569" y="1602533"/>
            <a:ext cx="168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Late</a:t>
            </a:r>
            <a:r>
              <a:rPr lang="de-DE" sz="1600" dirty="0" smtClean="0"/>
              <a:t> spring </a:t>
            </a:r>
            <a:r>
              <a:rPr lang="de-DE" sz="1600" dirty="0" err="1" smtClean="0"/>
              <a:t>frost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200" dirty="0" smtClean="0"/>
              <a:t>(Anna Schwandner, JKI)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98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383" y="304681"/>
            <a:ext cx="10024533" cy="1143000"/>
          </a:xfrm>
        </p:spPr>
        <p:txBody>
          <a:bodyPr/>
          <a:lstStyle/>
          <a:p>
            <a:r>
              <a:rPr lang="de-DE" sz="3200" dirty="0" smtClean="0"/>
              <a:t>Extreme </a:t>
            </a:r>
            <a:r>
              <a:rPr lang="de-DE" sz="3200" dirty="0" err="1" smtClean="0"/>
              <a:t>weather</a:t>
            </a:r>
            <a:r>
              <a:rPr lang="de-DE" sz="3200" dirty="0" smtClean="0"/>
              <a:t> </a:t>
            </a:r>
            <a:r>
              <a:rPr lang="de-DE" sz="3200" dirty="0" err="1" smtClean="0"/>
              <a:t>conditions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583533" y="132424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Extreme </a:t>
            </a:r>
            <a:r>
              <a:rPr lang="de-DE" dirty="0" err="1" smtClean="0"/>
              <a:t>weather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occurring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7" b="10845"/>
          <a:stretch/>
        </p:blipFill>
        <p:spPr>
          <a:xfrm>
            <a:off x="583533" y="1955782"/>
            <a:ext cx="5764223" cy="254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0863"/>
          <a:stretch/>
        </p:blipFill>
        <p:spPr>
          <a:xfrm>
            <a:off x="5035082" y="3171246"/>
            <a:ext cx="3263254" cy="319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4" y="4114985"/>
            <a:ext cx="3599892" cy="239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8788700" y="1805017"/>
            <a:ext cx="32624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2016: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wet</a:t>
            </a:r>
            <a:r>
              <a:rPr lang="de-DE" dirty="0" smtClean="0"/>
              <a:t> spring</a:t>
            </a:r>
          </a:p>
          <a:p>
            <a:endParaRPr lang="de-DE" dirty="0" smtClean="0"/>
          </a:p>
          <a:p>
            <a:r>
              <a:rPr lang="de-DE" dirty="0" smtClean="0"/>
              <a:t>2017: </a:t>
            </a:r>
            <a:r>
              <a:rPr lang="de-DE" dirty="0" err="1" smtClean="0"/>
              <a:t>late</a:t>
            </a:r>
            <a:r>
              <a:rPr lang="de-DE" dirty="0" smtClean="0"/>
              <a:t> spring </a:t>
            </a:r>
            <a:r>
              <a:rPr lang="de-DE" dirty="0" err="1" smtClean="0"/>
              <a:t>frost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2018-2020: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dry</a:t>
            </a:r>
          </a:p>
          <a:p>
            <a:endParaRPr lang="de-DE" dirty="0" smtClean="0"/>
          </a:p>
          <a:p>
            <a:r>
              <a:rPr lang="de-DE" dirty="0" smtClean="0"/>
              <a:t>2021: </a:t>
            </a:r>
            <a:r>
              <a:rPr lang="de-DE" dirty="0" err="1" smtClean="0"/>
              <a:t>extremely</a:t>
            </a:r>
            <a:r>
              <a:rPr lang="de-DE" dirty="0" smtClean="0"/>
              <a:t> </a:t>
            </a:r>
            <a:r>
              <a:rPr lang="de-DE" dirty="0" err="1" smtClean="0"/>
              <a:t>wet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rainy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2022 &amp; 2023: </a:t>
            </a:r>
            <a:r>
              <a:rPr lang="de-DE" dirty="0" err="1" smtClean="0"/>
              <a:t>hot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dry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597503" y="6382942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(2021)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726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design">
  <a:themeElements>
    <a:clrScheme name="Titel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el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1338</Words>
  <Application>Microsoft Office PowerPoint</Application>
  <PresentationFormat>Breitbild</PresentationFormat>
  <Paragraphs>502</Paragraphs>
  <Slides>19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Titeldesign</vt:lpstr>
      <vt:lpstr>8_Benutzerdefiniertes Design</vt:lpstr>
      <vt:lpstr>PowerPoint-Präsentation</vt:lpstr>
      <vt:lpstr>PowerPoint-Präsentation</vt:lpstr>
      <vt:lpstr>PowerPoint-Präsentation</vt:lpstr>
      <vt:lpstr>Viticulture in Germany</vt:lpstr>
      <vt:lpstr>Fungal Diseases in European Viticulture</vt:lpstr>
      <vt:lpstr>Fungicide Use in Viticulture</vt:lpstr>
      <vt:lpstr>European Green Deal</vt:lpstr>
      <vt:lpstr>Climate Change as driving force for varietal change</vt:lpstr>
      <vt:lpstr>Extreme weather conditions</vt:lpstr>
      <vt:lpstr>Breeding Categories and Selection Criteria at the JKI</vt:lpstr>
      <vt:lpstr>Marker Assisted Selection (MAS)</vt:lpstr>
      <vt:lpstr>Grapevine Varieties of the JKI</vt:lpstr>
      <vt:lpstr>Calardis Blanc</vt:lpstr>
      <vt:lpstr>Calardis Blanc</vt:lpstr>
      <vt:lpstr>Calardis Blanc</vt:lpstr>
      <vt:lpstr>Calardis Blanc - A Solution for Sustainable Viticulture</vt:lpstr>
      <vt:lpstr>Adoption of Disease-Resistant Varieties in Germany </vt:lpstr>
      <vt:lpstr>Acknowledgements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Trapp, Oliver</dc:creator>
  <cp:lastModifiedBy>Trapp, Oliver</cp:lastModifiedBy>
  <cp:revision>325</cp:revision>
  <dcterms:created xsi:type="dcterms:W3CDTF">2021-06-10T05:38:22Z</dcterms:created>
  <dcterms:modified xsi:type="dcterms:W3CDTF">2024-01-13T14:09:01Z</dcterms:modified>
</cp:coreProperties>
</file>