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711" r:id="rId2"/>
    <p:sldId id="710" r:id="rId3"/>
    <p:sldId id="671" r:id="rId4"/>
    <p:sldId id="701" r:id="rId5"/>
    <p:sldId id="693" r:id="rId6"/>
    <p:sldId id="713" r:id="rId7"/>
    <p:sldId id="714" r:id="rId8"/>
    <p:sldId id="258" r:id="rId9"/>
    <p:sldId id="691" r:id="rId10"/>
    <p:sldId id="257" r:id="rId11"/>
    <p:sldId id="715" r:id="rId12"/>
    <p:sldId id="279" r:id="rId13"/>
    <p:sldId id="260" r:id="rId14"/>
    <p:sldId id="716" r:id="rId15"/>
    <p:sldId id="718" r:id="rId16"/>
    <p:sldId id="259" r:id="rId17"/>
    <p:sldId id="717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5B96191-955B-48EC-AC85-AA2202089D52}" v="3" dt="2024-03-01T00:23:47.33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 varScale="1">
        <p:scale>
          <a:sx n="120" d="100"/>
          <a:sy n="120" d="100"/>
        </p:scale>
        <p:origin x="120" y="3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erry Sypkens" userId="50b5d4a2-da21-4ddc-9fa6-3b69f0ed7855" providerId="ADAL" clId="{35B96191-955B-48EC-AC85-AA2202089D52}"/>
    <pc:docChg chg="custSel delSld modSld">
      <pc:chgData name="Jerry Sypkens" userId="50b5d4a2-da21-4ddc-9fa6-3b69f0ed7855" providerId="ADAL" clId="{35B96191-955B-48EC-AC85-AA2202089D52}" dt="2024-03-01T00:23:57.397" v="15" actId="478"/>
      <pc:docMkLst>
        <pc:docMk/>
      </pc:docMkLst>
      <pc:sldChg chg="delSp mod">
        <pc:chgData name="Jerry Sypkens" userId="50b5d4a2-da21-4ddc-9fa6-3b69f0ed7855" providerId="ADAL" clId="{35B96191-955B-48EC-AC85-AA2202089D52}" dt="2024-03-01T00:23:57.397" v="15" actId="478"/>
        <pc:sldMkLst>
          <pc:docMk/>
          <pc:sldMk cId="424061529" sldId="259"/>
        </pc:sldMkLst>
        <pc:picChg chg="del">
          <ac:chgData name="Jerry Sypkens" userId="50b5d4a2-da21-4ddc-9fa6-3b69f0ed7855" providerId="ADAL" clId="{35B96191-955B-48EC-AC85-AA2202089D52}" dt="2024-03-01T00:23:57.397" v="15" actId="478"/>
          <ac:picMkLst>
            <pc:docMk/>
            <pc:sldMk cId="424061529" sldId="259"/>
            <ac:picMk id="5" creationId="{3D1B3907-112A-4D2E-71B3-F9C94CB84CAE}"/>
          </ac:picMkLst>
        </pc:picChg>
      </pc:sldChg>
      <pc:sldChg chg="delSp mod">
        <pc:chgData name="Jerry Sypkens" userId="50b5d4a2-da21-4ddc-9fa6-3b69f0ed7855" providerId="ADAL" clId="{35B96191-955B-48EC-AC85-AA2202089D52}" dt="2024-03-01T00:23:49.737" v="14" actId="478"/>
        <pc:sldMkLst>
          <pc:docMk/>
          <pc:sldMk cId="2415095017" sldId="279"/>
        </pc:sldMkLst>
        <pc:picChg chg="del">
          <ac:chgData name="Jerry Sypkens" userId="50b5d4a2-da21-4ddc-9fa6-3b69f0ed7855" providerId="ADAL" clId="{35B96191-955B-48EC-AC85-AA2202089D52}" dt="2024-03-01T00:23:49.737" v="14" actId="478"/>
          <ac:picMkLst>
            <pc:docMk/>
            <pc:sldMk cId="2415095017" sldId="279"/>
            <ac:picMk id="6" creationId="{0CC9FF7D-EA91-4505-B7DB-42F27E730E4F}"/>
          </ac:picMkLst>
        </pc:picChg>
        <pc:picChg chg="del">
          <ac:chgData name="Jerry Sypkens" userId="50b5d4a2-da21-4ddc-9fa6-3b69f0ed7855" providerId="ADAL" clId="{35B96191-955B-48EC-AC85-AA2202089D52}" dt="2024-03-01T00:23:47.337" v="13" actId="478"/>
          <ac:picMkLst>
            <pc:docMk/>
            <pc:sldMk cId="2415095017" sldId="279"/>
            <ac:picMk id="1026" creationId="{00000000-0000-0000-0000-000000000000}"/>
          </ac:picMkLst>
        </pc:picChg>
      </pc:sldChg>
      <pc:sldChg chg="delSp mod">
        <pc:chgData name="Jerry Sypkens" userId="50b5d4a2-da21-4ddc-9fa6-3b69f0ed7855" providerId="ADAL" clId="{35B96191-955B-48EC-AC85-AA2202089D52}" dt="2024-03-01T00:23:24.321" v="8" actId="478"/>
        <pc:sldMkLst>
          <pc:docMk/>
          <pc:sldMk cId="245725939" sldId="671"/>
        </pc:sldMkLst>
        <pc:picChg chg="del">
          <ac:chgData name="Jerry Sypkens" userId="50b5d4a2-da21-4ddc-9fa6-3b69f0ed7855" providerId="ADAL" clId="{35B96191-955B-48EC-AC85-AA2202089D52}" dt="2024-03-01T00:23:24.321" v="8" actId="478"/>
          <ac:picMkLst>
            <pc:docMk/>
            <pc:sldMk cId="245725939" sldId="671"/>
            <ac:picMk id="5" creationId="{8C586860-EA35-48C5-881B-E9C5BF0230EC}"/>
          </ac:picMkLst>
        </pc:picChg>
      </pc:sldChg>
      <pc:sldChg chg="delSp mod">
        <pc:chgData name="Jerry Sypkens" userId="50b5d4a2-da21-4ddc-9fa6-3b69f0ed7855" providerId="ADAL" clId="{35B96191-955B-48EC-AC85-AA2202089D52}" dt="2024-03-01T00:23:32.905" v="9" actId="478"/>
        <pc:sldMkLst>
          <pc:docMk/>
          <pc:sldMk cId="532980786" sldId="691"/>
        </pc:sldMkLst>
        <pc:picChg chg="del">
          <ac:chgData name="Jerry Sypkens" userId="50b5d4a2-da21-4ddc-9fa6-3b69f0ed7855" providerId="ADAL" clId="{35B96191-955B-48EC-AC85-AA2202089D52}" dt="2024-03-01T00:23:32.905" v="9" actId="478"/>
          <ac:picMkLst>
            <pc:docMk/>
            <pc:sldMk cId="532980786" sldId="691"/>
            <ac:picMk id="6" creationId="{95D94E16-4E61-F3B1-DF04-A84C5612C336}"/>
          </ac:picMkLst>
        </pc:picChg>
      </pc:sldChg>
      <pc:sldChg chg="delSp mod">
        <pc:chgData name="Jerry Sypkens" userId="50b5d4a2-da21-4ddc-9fa6-3b69f0ed7855" providerId="ADAL" clId="{35B96191-955B-48EC-AC85-AA2202089D52}" dt="2024-03-01T00:23:00.453" v="1" actId="478"/>
        <pc:sldMkLst>
          <pc:docMk/>
          <pc:sldMk cId="3657320361" sldId="693"/>
        </pc:sldMkLst>
        <pc:picChg chg="del">
          <ac:chgData name="Jerry Sypkens" userId="50b5d4a2-da21-4ddc-9fa6-3b69f0ed7855" providerId="ADAL" clId="{35B96191-955B-48EC-AC85-AA2202089D52}" dt="2024-03-01T00:23:00.453" v="1" actId="478"/>
          <ac:picMkLst>
            <pc:docMk/>
            <pc:sldMk cId="3657320361" sldId="693"/>
            <ac:picMk id="2" creationId="{00000000-0000-0000-0000-000000000000}"/>
          </ac:picMkLst>
        </pc:picChg>
      </pc:sldChg>
      <pc:sldChg chg="delSp">
        <pc:chgData name="Jerry Sypkens" userId="50b5d4a2-da21-4ddc-9fa6-3b69f0ed7855" providerId="ADAL" clId="{35B96191-955B-48EC-AC85-AA2202089D52}" dt="2024-03-01T00:22:52.448" v="0" actId="478"/>
        <pc:sldMkLst>
          <pc:docMk/>
          <pc:sldMk cId="3981570081" sldId="701"/>
        </pc:sldMkLst>
        <pc:picChg chg="del">
          <ac:chgData name="Jerry Sypkens" userId="50b5d4a2-da21-4ddc-9fa6-3b69f0ed7855" providerId="ADAL" clId="{35B96191-955B-48EC-AC85-AA2202089D52}" dt="2024-03-01T00:22:52.448" v="0" actId="478"/>
          <ac:picMkLst>
            <pc:docMk/>
            <pc:sldMk cId="3981570081" sldId="701"/>
            <ac:picMk id="8194" creationId="{00000000-0000-0000-0000-000000000000}"/>
          </ac:picMkLst>
        </pc:picChg>
      </pc:sldChg>
      <pc:sldChg chg="delSp modSp del mod">
        <pc:chgData name="Jerry Sypkens" userId="50b5d4a2-da21-4ddc-9fa6-3b69f0ed7855" providerId="ADAL" clId="{35B96191-955B-48EC-AC85-AA2202089D52}" dt="2024-03-01T00:23:16.545" v="6" actId="47"/>
        <pc:sldMkLst>
          <pc:docMk/>
          <pc:sldMk cId="2313157879" sldId="712"/>
        </pc:sldMkLst>
        <pc:picChg chg="del mod">
          <ac:chgData name="Jerry Sypkens" userId="50b5d4a2-da21-4ddc-9fa6-3b69f0ed7855" providerId="ADAL" clId="{35B96191-955B-48EC-AC85-AA2202089D52}" dt="2024-03-01T00:23:10.233" v="5" actId="478"/>
          <ac:picMkLst>
            <pc:docMk/>
            <pc:sldMk cId="2313157879" sldId="712"/>
            <ac:picMk id="4" creationId="{8674FFCD-C1A8-4B52-B20B-20095593AC3B}"/>
          </ac:picMkLst>
        </pc:picChg>
        <pc:picChg chg="del">
          <ac:chgData name="Jerry Sypkens" userId="50b5d4a2-da21-4ddc-9fa6-3b69f0ed7855" providerId="ADAL" clId="{35B96191-955B-48EC-AC85-AA2202089D52}" dt="2024-03-01T00:23:08.427" v="3" actId="478"/>
          <ac:picMkLst>
            <pc:docMk/>
            <pc:sldMk cId="2313157879" sldId="712"/>
            <ac:picMk id="6" creationId="{F91E1A48-7151-4E80-9E71-A49F31F8C761}"/>
          </ac:picMkLst>
        </pc:picChg>
        <pc:picChg chg="del">
          <ac:chgData name="Jerry Sypkens" userId="50b5d4a2-da21-4ddc-9fa6-3b69f0ed7855" providerId="ADAL" clId="{35B96191-955B-48EC-AC85-AA2202089D52}" dt="2024-03-01T00:23:05.998" v="2" actId="478"/>
          <ac:picMkLst>
            <pc:docMk/>
            <pc:sldMk cId="2313157879" sldId="712"/>
            <ac:picMk id="12" creationId="{33B3A52A-75A2-F77E-D960-97B090213E7D}"/>
          </ac:picMkLst>
        </pc:picChg>
      </pc:sldChg>
      <pc:sldChg chg="delSp mod">
        <pc:chgData name="Jerry Sypkens" userId="50b5d4a2-da21-4ddc-9fa6-3b69f0ed7855" providerId="ADAL" clId="{35B96191-955B-48EC-AC85-AA2202089D52}" dt="2024-03-01T00:23:19.378" v="7" actId="478"/>
        <pc:sldMkLst>
          <pc:docMk/>
          <pc:sldMk cId="476181321" sldId="713"/>
        </pc:sldMkLst>
        <pc:picChg chg="del">
          <ac:chgData name="Jerry Sypkens" userId="50b5d4a2-da21-4ddc-9fa6-3b69f0ed7855" providerId="ADAL" clId="{35B96191-955B-48EC-AC85-AA2202089D52}" dt="2024-03-01T00:23:19.378" v="7" actId="478"/>
          <ac:picMkLst>
            <pc:docMk/>
            <pc:sldMk cId="476181321" sldId="713"/>
            <ac:picMk id="12" creationId="{33B3A52A-75A2-F77E-D960-97B090213E7D}"/>
          </ac:picMkLst>
        </pc:picChg>
      </pc:sldChg>
      <pc:sldChg chg="delSp mod">
        <pc:chgData name="Jerry Sypkens" userId="50b5d4a2-da21-4ddc-9fa6-3b69f0ed7855" providerId="ADAL" clId="{35B96191-955B-48EC-AC85-AA2202089D52}" dt="2024-03-01T00:23:43.465" v="12" actId="478"/>
        <pc:sldMkLst>
          <pc:docMk/>
          <pc:sldMk cId="3905258308" sldId="715"/>
        </pc:sldMkLst>
        <pc:picChg chg="del">
          <ac:chgData name="Jerry Sypkens" userId="50b5d4a2-da21-4ddc-9fa6-3b69f0ed7855" providerId="ADAL" clId="{35B96191-955B-48EC-AC85-AA2202089D52}" dt="2024-03-01T00:23:42.194" v="10" actId="478"/>
          <ac:picMkLst>
            <pc:docMk/>
            <pc:sldMk cId="3905258308" sldId="715"/>
            <ac:picMk id="5" creationId="{0D5B9313-457B-BF20-2B27-A13D66DF529C}"/>
          </ac:picMkLst>
        </pc:picChg>
        <pc:picChg chg="del">
          <ac:chgData name="Jerry Sypkens" userId="50b5d4a2-da21-4ddc-9fa6-3b69f0ed7855" providerId="ADAL" clId="{35B96191-955B-48EC-AC85-AA2202089D52}" dt="2024-03-01T00:23:42.794" v="11" actId="478"/>
          <ac:picMkLst>
            <pc:docMk/>
            <pc:sldMk cId="3905258308" sldId="715"/>
            <ac:picMk id="12" creationId="{33B3A52A-75A2-F77E-D960-97B090213E7D}"/>
          </ac:picMkLst>
        </pc:picChg>
        <pc:picChg chg="del">
          <ac:chgData name="Jerry Sypkens" userId="50b5d4a2-da21-4ddc-9fa6-3b69f0ed7855" providerId="ADAL" clId="{35B96191-955B-48EC-AC85-AA2202089D52}" dt="2024-03-01T00:23:43.465" v="12" actId="478"/>
          <ac:picMkLst>
            <pc:docMk/>
            <pc:sldMk cId="3905258308" sldId="715"/>
            <ac:picMk id="24" creationId="{7F731F87-77EB-F28B-A7E7-47CB9CB1CDC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9EAA0D-33C3-4A00-9890-8074182AA783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7FF30B-EABA-42B6-B7E5-C33F24E2C0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4156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1" dirty="0">
                <a:solidFill>
                  <a:srgbClr val="000000"/>
                </a:solidFill>
                <a:effectLst/>
                <a:latin typeface="Open Sans" panose="020F0502020204030204" pitchFamily="34" charset="0"/>
              </a:rPr>
              <a:t>You must feel the Force around you. Here, between you, me, the tree, the rock—everywhere, yes. Even between the land and the ship.”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977E1C-ECA1-4B1B-A85B-BF76F1AF1C8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936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117B08-0BCD-354B-9358-AE5CAD05314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3347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117B08-0BCD-354B-9358-AE5CAD05314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1574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117B08-0BCD-354B-9358-AE5CAD05314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9947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182DD2-5381-AE2F-5EEF-E767CDA25F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140CBA0-96BB-EB2B-63A1-552D532B98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1ADB8D-CA72-34AD-BC69-3198236A1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2B5C1-EDA5-4D13-9F3D-C858684B674C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8140BB-2178-AAE7-62FE-AD6542E748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C08ED7-6959-17CF-AB4B-632EF2ACE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E0C7C-1598-48D7-9015-014C988E5F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9618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617A3B-9E05-134C-6B3A-71236AF5F7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96C4FC0-75A5-A0E7-CDA5-47F69E5E3C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85D93E-3010-7031-6315-BEEF9B7F32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2B5C1-EDA5-4D13-9F3D-C858684B674C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CA8897-FB2B-C198-972C-C05636228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BB194D-2DF5-AEFF-B1F1-D1E26D4C2A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E0C7C-1598-48D7-9015-014C988E5F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5300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140D8A5-52C3-2F09-A31F-A30FD56083A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085B6B5-926B-84E2-F970-2EFAB772F5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3D4836-569A-5F04-76A9-9FE88FF57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2B5C1-EDA5-4D13-9F3D-C858684B674C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6CBC83-AC8D-D627-7716-6EC06E51A3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DA4C0B-35EF-BE4E-153B-85F2D6D70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E0C7C-1598-48D7-9015-014C988E5F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6308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8E5101-0D1B-4AE6-926C-1F598C401F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7D8C3F-4709-7179-D2D6-F8CED3E490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674A89-CA71-D163-4BF1-B133C0DA73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2B5C1-EDA5-4D13-9F3D-C858684B674C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EC061D-FD26-3A15-B74D-D7A912B5A4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0C23C5-8BD4-23A8-5151-1E6B688C3A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E0C7C-1598-48D7-9015-014C988E5F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9826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CFC656-0879-6A1D-D35A-F10F0672BA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C2C9C0-2AC1-DB7F-C865-F6AC8B1C41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29E741-EDEB-A7FC-2447-5931CB0FA6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2B5C1-EDA5-4D13-9F3D-C858684B674C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DC294B-5BEE-B921-78E4-5CDD7DAA46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D0486A-FB68-7CF2-0087-7E2F708FC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E0C7C-1598-48D7-9015-014C988E5F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0058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742612-159E-512B-A948-6480939FC4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6EBA78-1381-16F3-EDA3-28BC1F159B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984BD1-29AB-23C6-F73E-EC71DB0B8D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239BA6-0059-BEA1-EEE8-41FC13B394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2B5C1-EDA5-4D13-9F3D-C858684B674C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DD92AA-8AF2-9846-9EB5-E6EA4F053F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2C2293-D533-4C67-6AB7-36965DEE3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E0C7C-1598-48D7-9015-014C988E5F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8058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03214-9242-7FC8-74F7-4749B06003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3B279B-A6B3-CC58-A10E-A393EC61E9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B9AE8B-0D91-0806-B8E2-0C2E40FE75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720561A-9A29-D15E-3A44-DFAFF76C48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4AF27CB-8E40-436F-E029-2287FCC59B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33FA7BF-603C-3599-96D8-699AE626D3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2B5C1-EDA5-4D13-9F3D-C858684B674C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C914105-6CCC-864D-1640-EFE8A11A0A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714F85E-4FAC-0193-9C00-706DE22306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E0C7C-1598-48D7-9015-014C988E5F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136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AE4FDB-3CD9-7A51-FAD3-2970F20443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3AFD9B7-41E0-326C-2244-4D91E90607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2B5C1-EDA5-4D13-9F3D-C858684B674C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A05776-EE65-C43B-DC6A-DD2CA314A1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6E7D44-3E81-CFAB-5DD0-BF5446044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E0C7C-1598-48D7-9015-014C988E5F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9709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6F4A6E-BB20-7DB4-D73A-2F843CC8EF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2B5C1-EDA5-4D13-9F3D-C858684B674C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68094A7-10BF-C8A2-D533-396A5AA0E2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F615B0-FDB7-1FE4-A849-3FB12BC6E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E0C7C-1598-48D7-9015-014C988E5F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000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663D91-C457-B945-84F9-0B1A80A568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A30BDE-8423-A121-B0D4-4298CB366F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6DAE9C-2FEC-9DAF-488D-FF30E315E0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2E3D51-2D76-273E-5847-CC590ECD33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2B5C1-EDA5-4D13-9F3D-C858684B674C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1D7424-CC6D-4A9A-8DEE-E217622926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40CA2D-ABD7-BB89-BF05-43E5000D12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E0C7C-1598-48D7-9015-014C988E5F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9258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2045ED-7BC1-C20B-7FBD-3B830A1C4D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AA24CA-4C4A-7465-7DC1-D71CA348FF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E92F4B-A665-8140-5552-CFB6D1248F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F1486C-5F78-A618-FC63-B14A5FE85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2B5C1-EDA5-4D13-9F3D-C858684B674C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A6B76F-68FF-7BC6-2785-AA6525D449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F1ADDA-6413-096A-C1B0-B824C22A0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E0C7C-1598-48D7-9015-014C988E5F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9887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7E8CA82-E4AC-472F-6500-2C0D00D8C7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65BC92-FE01-A7A3-8C0D-BD927C6A40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668E75-F799-12B3-6009-8F8942B785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952B5C1-EDA5-4D13-9F3D-C858684B674C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828020-B6AC-75C3-019A-79EBDBD83D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023A50-C148-8119-C6C3-6E3B7565B3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39E0C7C-1598-48D7-9015-014C988E5F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143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emf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4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13.png"/><Relationship Id="rId5" Type="http://schemas.openxmlformats.org/officeDocument/2006/relationships/image" Target="../media/image16.png"/><Relationship Id="rId10" Type="http://schemas.openxmlformats.org/officeDocument/2006/relationships/image" Target="../media/image19.png"/><Relationship Id="rId4" Type="http://schemas.openxmlformats.org/officeDocument/2006/relationships/image" Target="../media/image15.jpeg"/><Relationship Id="rId9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6024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CBF031-7A22-E797-2BCF-FEAEF8A842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417" t="10834" r="34000"/>
          <a:stretch/>
        </p:blipFill>
        <p:spPr>
          <a:xfrm>
            <a:off x="3" y="1977002"/>
            <a:ext cx="2017752" cy="39136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583E716-0DA4-F664-40AC-2F7462B81A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500" t="10834" r="26917"/>
          <a:stretch/>
        </p:blipFill>
        <p:spPr>
          <a:xfrm>
            <a:off x="2046368" y="1977002"/>
            <a:ext cx="2017752" cy="39136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F04033A-ECF0-3F6B-0D5B-DBE277A4744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6333" t="10834" r="26083"/>
          <a:stretch/>
        </p:blipFill>
        <p:spPr>
          <a:xfrm>
            <a:off x="4092733" y="1977002"/>
            <a:ext cx="2017825" cy="39136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71FCD0F-CDF5-682F-C332-1464C661A08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4417" t="10834" r="28000"/>
          <a:stretch/>
        </p:blipFill>
        <p:spPr>
          <a:xfrm>
            <a:off x="6139171" y="1977002"/>
            <a:ext cx="2017752" cy="391360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03C5468-8DEB-4744-657F-BDE66495F38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1667" t="10833" r="30750"/>
          <a:stretch/>
        </p:blipFill>
        <p:spPr>
          <a:xfrm>
            <a:off x="10174248" y="1977002"/>
            <a:ext cx="2017752" cy="391364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C21C935-E231-AEA5-C0CF-F64D8E2EE8F8}"/>
              </a:ext>
            </a:extLst>
          </p:cNvPr>
          <p:cNvSpPr txBox="1"/>
          <p:nvPr/>
        </p:nvSpPr>
        <p:spPr>
          <a:xfrm>
            <a:off x="93705" y="134021"/>
            <a:ext cx="32968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MyEV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Data Process and Tools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E87DB7E-3F5A-67A8-28EE-DC549302873C}"/>
              </a:ext>
            </a:extLst>
          </p:cNvPr>
          <p:cNvSpPr txBox="1"/>
          <p:nvPr/>
        </p:nvSpPr>
        <p:spPr>
          <a:xfrm>
            <a:off x="27029" y="1081887"/>
            <a:ext cx="199072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u="sng" dirty="0">
                <a:latin typeface="Arial" panose="020B0604020202020204" pitchFamily="34" charset="0"/>
                <a:cs typeface="Arial" panose="020B0604020202020204" pitchFamily="34" charset="0"/>
              </a:rPr>
              <a:t>Build Farm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Block level information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Invite collaborators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5C91EC9-9CC5-F6AA-531D-16D4DA9EFAB3}"/>
              </a:ext>
            </a:extLst>
          </p:cNvPr>
          <p:cNvSpPr txBox="1"/>
          <p:nvPr/>
        </p:nvSpPr>
        <p:spPr>
          <a:xfrm>
            <a:off x="1958637" y="1081887"/>
            <a:ext cx="233713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u="sng" dirty="0">
                <a:latin typeface="Arial" panose="020B0604020202020204" pitchFamily="34" charset="0"/>
                <a:cs typeface="Arial" panose="020B0604020202020204" pitchFamily="34" charset="0"/>
              </a:rPr>
              <a:t>Import Data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Generic Lat/Long Data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Raster Conversion Tool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Smartphone Data Collector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6B76710-31D1-29DD-BDD9-2AF4C40F5E02}"/>
              </a:ext>
            </a:extLst>
          </p:cNvPr>
          <p:cNvSpPr txBox="1"/>
          <p:nvPr/>
        </p:nvSpPr>
        <p:spPr>
          <a:xfrm>
            <a:off x="4052589" y="1081887"/>
            <a:ext cx="201782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u="sng" dirty="0">
                <a:latin typeface="Arial" panose="020B0604020202020204" pitchFamily="34" charset="0"/>
                <a:cs typeface="Arial" panose="020B0604020202020204" pitchFamily="34" charset="0"/>
              </a:rPr>
              <a:t>Data Clean-up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Filter by header (attribute)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Trim to desired blocks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930FED8-5D71-1BEC-3C4B-0029D03FFE22}"/>
              </a:ext>
            </a:extLst>
          </p:cNvPr>
          <p:cNvSpPr txBox="1"/>
          <p:nvPr/>
        </p:nvSpPr>
        <p:spPr>
          <a:xfrm>
            <a:off x="6070341" y="1081887"/>
            <a:ext cx="201782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u="sng" dirty="0">
                <a:latin typeface="Arial" panose="020B0604020202020204" pitchFamily="34" charset="0"/>
                <a:cs typeface="Arial" panose="020B0604020202020204" pitchFamily="34" charset="0"/>
              </a:rPr>
              <a:t>Interpolation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IDW to a Common Grid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Important for later multi-layer management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45DEEE1-43BB-5EC4-88E9-698E89FDF1B1}"/>
              </a:ext>
            </a:extLst>
          </p:cNvPr>
          <p:cNvSpPr txBox="1"/>
          <p:nvPr/>
        </p:nvSpPr>
        <p:spPr>
          <a:xfrm>
            <a:off x="8088166" y="1081887"/>
            <a:ext cx="201782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u="sng" dirty="0">
                <a:latin typeface="Arial" panose="020B0604020202020204" pitchFamily="34" charset="0"/>
                <a:cs typeface="Arial" panose="020B0604020202020204" pitchFamily="34" charset="0"/>
              </a:rPr>
              <a:t>Field Validation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Directed field sampling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Manual or Generated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Share with field staff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63DE54D-02AC-4DFA-5B0A-FF1A5FE9266B}"/>
              </a:ext>
            </a:extLst>
          </p:cNvPr>
          <p:cNvSpPr txBox="1"/>
          <p:nvPr/>
        </p:nvSpPr>
        <p:spPr>
          <a:xfrm>
            <a:off x="10191255" y="1063911"/>
            <a:ext cx="201782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u="sng" dirty="0">
                <a:latin typeface="Arial" panose="020B0604020202020204" pitchFamily="34" charset="0"/>
                <a:cs typeface="Arial" panose="020B0604020202020204" pitchFamily="34" charset="0"/>
              </a:rPr>
              <a:t>Map Translation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Turn relative sensor data into absolute viticulture maps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856283D-9E8F-ADB6-3B57-B0D1D555FFC6}"/>
              </a:ext>
            </a:extLst>
          </p:cNvPr>
          <p:cNvSpPr txBox="1"/>
          <p:nvPr/>
        </p:nvSpPr>
        <p:spPr>
          <a:xfrm>
            <a:off x="-10360" y="5892982"/>
            <a:ext cx="1990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Cornell Lake Erie Research and Extension Laboratory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A2F45A3-E4E3-AF8F-43C9-2228AE18A1DE}"/>
              </a:ext>
            </a:extLst>
          </p:cNvPr>
          <p:cNvSpPr txBox="1"/>
          <p:nvPr/>
        </p:nvSpPr>
        <p:spPr>
          <a:xfrm>
            <a:off x="2017754" y="5892982"/>
            <a:ext cx="199072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u="sng" dirty="0">
                <a:latin typeface="Arial" panose="020B0604020202020204" pitchFamily="34" charset="0"/>
                <a:cs typeface="Arial" panose="020B0604020202020204" pitchFamily="34" charset="0"/>
              </a:rPr>
              <a:t>Raw</a:t>
            </a: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Bloom time NDVI from proximal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CropCircle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sensor (2 sensors in use)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8303A8A-44C7-FF58-415C-CD37F779913A}"/>
              </a:ext>
            </a:extLst>
          </p:cNvPr>
          <p:cNvSpPr txBox="1"/>
          <p:nvPr/>
        </p:nvSpPr>
        <p:spPr>
          <a:xfrm>
            <a:off x="4052589" y="5892982"/>
            <a:ext cx="199072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u="sng" dirty="0">
                <a:latin typeface="Arial" panose="020B0604020202020204" pitchFamily="34" charset="0"/>
                <a:cs typeface="Arial" panose="020B0604020202020204" pitchFamily="34" charset="0"/>
              </a:rPr>
              <a:t>Cleaned</a:t>
            </a: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Sensor 1 data filtered by NDVI and trimmed to just the Concord blocks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C4CD9CC-DA3C-ADAF-CA42-A82647F9A5C0}"/>
              </a:ext>
            </a:extLst>
          </p:cNvPr>
          <p:cNvSpPr txBox="1"/>
          <p:nvPr/>
        </p:nvSpPr>
        <p:spPr>
          <a:xfrm>
            <a:off x="6118091" y="5892982"/>
            <a:ext cx="199072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u="sng" dirty="0">
                <a:latin typeface="Arial" panose="020B0604020202020204" pitchFamily="34" charset="0"/>
                <a:cs typeface="Arial" panose="020B0604020202020204" pitchFamily="34" charset="0"/>
              </a:rPr>
              <a:t>Relative</a:t>
            </a: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Interpolated bloom NDVI of Concord canopies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D9AB878-3910-EBFF-7D2B-F88330E2BA67}"/>
              </a:ext>
            </a:extLst>
          </p:cNvPr>
          <p:cNvSpPr txBox="1"/>
          <p:nvPr/>
        </p:nvSpPr>
        <p:spPr>
          <a:xfrm>
            <a:off x="8115266" y="5892982"/>
            <a:ext cx="1990725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u="sng" dirty="0">
                <a:latin typeface="Arial" panose="020B0604020202020204" pitchFamily="34" charset="0"/>
                <a:cs typeface="Arial" panose="020B0604020202020204" pitchFamily="34" charset="0"/>
              </a:rPr>
              <a:t>Validated</a:t>
            </a: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Mid-season crop estimation locations stratified across NDVI values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6869EFC-6E91-08E1-6511-9CAC86088501}"/>
              </a:ext>
            </a:extLst>
          </p:cNvPr>
          <p:cNvSpPr txBox="1"/>
          <p:nvPr/>
        </p:nvSpPr>
        <p:spPr>
          <a:xfrm>
            <a:off x="10174246" y="5892982"/>
            <a:ext cx="199072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u="sng" dirty="0">
                <a:latin typeface="Arial" panose="020B0604020202020204" pitchFamily="34" charset="0"/>
                <a:cs typeface="Arial" panose="020B0604020202020204" pitchFamily="34" charset="0"/>
              </a:rPr>
              <a:t>Viticulture </a:t>
            </a: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Predicted Concord Yield Map (tons/acre)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750E6786-82EA-C7B0-81DF-BEC0EF8E84C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181" t="15847" r="92414" b="80659"/>
          <a:stretch/>
        </p:blipFill>
        <p:spPr>
          <a:xfrm>
            <a:off x="369982" y="663130"/>
            <a:ext cx="1017442" cy="34174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FF507BE6-A3F0-E774-9F8E-4634C7FFB67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204" t="15769" r="91303" b="80481"/>
          <a:stretch/>
        </p:blipFill>
        <p:spPr>
          <a:xfrm>
            <a:off x="2452264" y="661140"/>
            <a:ext cx="1121704" cy="345721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B229531C-5678-83EF-BF7E-E02D68B16E98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642" t="73750" r="93028" b="22361"/>
          <a:stretch/>
        </p:blipFill>
        <p:spPr>
          <a:xfrm>
            <a:off x="4447589" y="605868"/>
            <a:ext cx="1205841" cy="456264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8762C158-1FF0-EFE3-472A-336E110B99C6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583" t="25910" r="91075" b="71545"/>
          <a:stretch/>
        </p:blipFill>
        <p:spPr>
          <a:xfrm>
            <a:off x="5952336" y="639562"/>
            <a:ext cx="1821623" cy="388876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D3E545E9-F861-4565-F909-56A447471848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896" t="35080" r="89903" b="62111"/>
          <a:stretch/>
        </p:blipFill>
        <p:spPr>
          <a:xfrm>
            <a:off x="7998105" y="619401"/>
            <a:ext cx="2034834" cy="42919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770FDC96-A835-8B29-FC3C-7EC745649F1F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896" t="42214" r="89903" b="54977"/>
          <a:stretch/>
        </p:blipFill>
        <p:spPr>
          <a:xfrm>
            <a:off x="10130137" y="619401"/>
            <a:ext cx="2034834" cy="42919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337BBE28-105F-3300-C9E2-A12F5515F60A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49538" t="10972" r="23640"/>
          <a:stretch/>
        </p:blipFill>
        <p:spPr>
          <a:xfrm>
            <a:off x="8185536" y="1977002"/>
            <a:ext cx="1960097" cy="3903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498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/>
      <p:bldP spid="24" grpId="0"/>
      <p:bldP spid="25" grpId="0"/>
      <p:bldP spid="26" grpId="0"/>
      <p:bldP spid="27" grpId="0"/>
      <p:bldP spid="2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41647" y="4001996"/>
            <a:ext cx="16197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Hyperspectral Sensor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A74FE40-75CB-7400-3D1F-B2930F8D929C}"/>
              </a:ext>
            </a:extLst>
          </p:cNvPr>
          <p:cNvSpPr txBox="1"/>
          <p:nvPr/>
        </p:nvSpPr>
        <p:spPr>
          <a:xfrm>
            <a:off x="4119680" y="4001996"/>
            <a:ext cx="14930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Tissue Nutrient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7AB367D-7F4E-86CC-FF64-ADE5F9E523D2}"/>
              </a:ext>
            </a:extLst>
          </p:cNvPr>
          <p:cNvSpPr txBox="1"/>
          <p:nvPr/>
        </p:nvSpPr>
        <p:spPr>
          <a:xfrm>
            <a:off x="1491163" y="1985467"/>
            <a:ext cx="17743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Electromagnetic Sensor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40744F9-2539-C143-48E3-DCE2E6061265}"/>
              </a:ext>
            </a:extLst>
          </p:cNvPr>
          <p:cNvSpPr txBox="1"/>
          <p:nvPr/>
        </p:nvSpPr>
        <p:spPr>
          <a:xfrm>
            <a:off x="4498110" y="1972022"/>
            <a:ext cx="7362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Soil </a:t>
            </a:r>
            <a:r>
              <a:rPr lang="en-US" sz="1200" dirty="0" err="1"/>
              <a:t>ECa</a:t>
            </a:r>
            <a:endParaRPr lang="en-US" sz="1200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10EEFC6-DFBE-348D-E7AF-497BAB30600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187" t="12723"/>
          <a:stretch/>
        </p:blipFill>
        <p:spPr>
          <a:xfrm>
            <a:off x="3974733" y="4638297"/>
            <a:ext cx="1966908" cy="136497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11FFE36-600B-6375-77F7-EA8D31AEAA0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695" t="12980"/>
          <a:stretch/>
        </p:blipFill>
        <p:spPr>
          <a:xfrm>
            <a:off x="3974733" y="634450"/>
            <a:ext cx="1966908" cy="135101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F6C9B3C-AEBA-2FD7-DAD6-203445076E8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3119" t="13264"/>
          <a:stretch/>
        </p:blipFill>
        <p:spPr>
          <a:xfrm>
            <a:off x="3974733" y="2507895"/>
            <a:ext cx="1966908" cy="1355119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77A2CB45-94BE-795C-3BCE-D6464FB3158E}"/>
              </a:ext>
            </a:extLst>
          </p:cNvPr>
          <p:cNvSpPr txBox="1"/>
          <p:nvPr/>
        </p:nvSpPr>
        <p:spPr>
          <a:xfrm>
            <a:off x="1385713" y="6035939"/>
            <a:ext cx="19353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Electromechanical Sensor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690A517-6779-60E4-38C8-1DD8B647C7D6}"/>
              </a:ext>
            </a:extLst>
          </p:cNvPr>
          <p:cNvSpPr txBox="1"/>
          <p:nvPr/>
        </p:nvSpPr>
        <p:spPr>
          <a:xfrm>
            <a:off x="4432032" y="6035939"/>
            <a:ext cx="8683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Crop Yield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A2E0EB9-1D44-ABC1-DEBE-CB1315FCACBD}"/>
              </a:ext>
            </a:extLst>
          </p:cNvPr>
          <p:cNvSpPr txBox="1"/>
          <p:nvPr/>
        </p:nvSpPr>
        <p:spPr>
          <a:xfrm>
            <a:off x="-18203" y="993511"/>
            <a:ext cx="12031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Nutrient Supply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95D343F-F8E1-751C-D232-425BD595A884}"/>
              </a:ext>
            </a:extLst>
          </p:cNvPr>
          <p:cNvSpPr txBox="1"/>
          <p:nvPr/>
        </p:nvSpPr>
        <p:spPr>
          <a:xfrm>
            <a:off x="-18743" y="3029365"/>
            <a:ext cx="1225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Nutrient Uptake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6AA2532-194B-9B60-713D-862F3C349955}"/>
              </a:ext>
            </a:extLst>
          </p:cNvPr>
          <p:cNvSpPr txBox="1"/>
          <p:nvPr/>
        </p:nvSpPr>
        <p:spPr>
          <a:xfrm>
            <a:off x="-96460" y="5136115"/>
            <a:ext cx="132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Nutrient Demand</a:t>
            </a:r>
          </a:p>
        </p:txBody>
      </p:sp>
      <p:sp>
        <p:nvSpPr>
          <p:cNvPr id="32" name="Right Arrow 12">
            <a:extLst>
              <a:ext uri="{FF2B5EF4-FFF2-40B4-BE49-F238E27FC236}">
                <a16:creationId xmlns:a16="http://schemas.microsoft.com/office/drawing/2014/main" id="{29582168-E524-A28B-2581-9A6CF440A5FE}"/>
              </a:ext>
            </a:extLst>
          </p:cNvPr>
          <p:cNvSpPr/>
          <p:nvPr/>
        </p:nvSpPr>
        <p:spPr>
          <a:xfrm>
            <a:off x="6067425" y="3043420"/>
            <a:ext cx="1790700" cy="34122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/>
              <a:t>“Multi-Layer” Thinking</a:t>
            </a:r>
            <a:endParaRPr lang="en-US" dirty="0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F21D9A4-8D17-FA92-90C0-F5C6F8C35F0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2897"/>
          <a:stretch/>
        </p:blipFill>
        <p:spPr>
          <a:xfrm>
            <a:off x="7965588" y="2309333"/>
            <a:ext cx="3997812" cy="1849942"/>
          </a:xfrm>
          <a:prstGeom prst="rect">
            <a:avLst/>
          </a:prstGeom>
        </p:spPr>
      </p:pic>
      <p:sp>
        <p:nvSpPr>
          <p:cNvPr id="3" name="Right Arrow 12">
            <a:extLst>
              <a:ext uri="{FF2B5EF4-FFF2-40B4-BE49-F238E27FC236}">
                <a16:creationId xmlns:a16="http://schemas.microsoft.com/office/drawing/2014/main" id="{99250323-4B2B-A9FE-41F6-4C9D61515A45}"/>
              </a:ext>
            </a:extLst>
          </p:cNvPr>
          <p:cNvSpPr/>
          <p:nvPr/>
        </p:nvSpPr>
        <p:spPr>
          <a:xfrm rot="1996333">
            <a:off x="6062315" y="1782743"/>
            <a:ext cx="1790700" cy="34122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/>
              <a:t>“Multi-Layer” Thinking</a:t>
            </a:r>
            <a:endParaRPr lang="en-US" dirty="0"/>
          </a:p>
        </p:txBody>
      </p:sp>
      <p:sp>
        <p:nvSpPr>
          <p:cNvPr id="4" name="Right Arrow 12">
            <a:extLst>
              <a:ext uri="{FF2B5EF4-FFF2-40B4-BE49-F238E27FC236}">
                <a16:creationId xmlns:a16="http://schemas.microsoft.com/office/drawing/2014/main" id="{E3B4F80C-9F5A-1EAF-F548-7ED906C23028}"/>
              </a:ext>
            </a:extLst>
          </p:cNvPr>
          <p:cNvSpPr/>
          <p:nvPr/>
        </p:nvSpPr>
        <p:spPr>
          <a:xfrm rot="19475137">
            <a:off x="6072627" y="4595704"/>
            <a:ext cx="1790700" cy="34122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/>
              <a:t>“Multi-Layer” Thinking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5FAED62-F302-3A35-3B7A-C4749E9B42B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3096"/>
          <a:stretch/>
        </p:blipFill>
        <p:spPr>
          <a:xfrm>
            <a:off x="7965588" y="2313568"/>
            <a:ext cx="3997812" cy="184570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96CC609-44A3-27E6-EF26-3C9ACEA2F6C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583" t="51124" r="91075" b="45706"/>
          <a:stretch/>
        </p:blipFill>
        <p:spPr>
          <a:xfrm>
            <a:off x="4006332" y="32953"/>
            <a:ext cx="1925865" cy="5121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DFED964-92F1-AC83-4F7B-262187283F9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583" t="58281" r="88003" b="38624"/>
          <a:stretch/>
        </p:blipFill>
        <p:spPr>
          <a:xfrm>
            <a:off x="8745114" y="1504347"/>
            <a:ext cx="2583798" cy="47291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F4CF6D0-3437-D621-5C1A-A3FCD787C9EA}"/>
              </a:ext>
            </a:extLst>
          </p:cNvPr>
          <p:cNvSpPr txBox="1"/>
          <p:nvPr/>
        </p:nvSpPr>
        <p:spPr>
          <a:xfrm>
            <a:off x="4077758" y="2004694"/>
            <a:ext cx="1638269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Potassium Availability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B391F38-B215-42B1-A5DB-B4D99731BF8C}"/>
              </a:ext>
            </a:extLst>
          </p:cNvPr>
          <p:cNvSpPr txBox="1"/>
          <p:nvPr/>
        </p:nvSpPr>
        <p:spPr>
          <a:xfrm>
            <a:off x="4167911" y="3969927"/>
            <a:ext cx="1395575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Potassium Uptake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B68EB5F-2C6D-4DD2-EA43-C03190D37E6D}"/>
              </a:ext>
            </a:extLst>
          </p:cNvPr>
          <p:cNvSpPr txBox="1"/>
          <p:nvPr/>
        </p:nvSpPr>
        <p:spPr>
          <a:xfrm>
            <a:off x="4167911" y="6022505"/>
            <a:ext cx="1492781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Potassium Demand</a:t>
            </a:r>
          </a:p>
        </p:txBody>
      </p:sp>
    </p:spTree>
    <p:extLst>
      <p:ext uri="{BB962C8B-B14F-4D97-AF65-F5344CB8AC3E}">
        <p14:creationId xmlns:p14="http://schemas.microsoft.com/office/powerpoint/2010/main" val="3905258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7992" y="534526"/>
            <a:ext cx="4578248" cy="24321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5085" y="3644982"/>
            <a:ext cx="4544061" cy="269803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97992" y="165194"/>
            <a:ext cx="10499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Point File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85071" y="3275650"/>
            <a:ext cx="20590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Polygon (shape) File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476534" y="165194"/>
            <a:ext cx="42745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Commercial equipment and rate controllers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476534" y="3275650"/>
            <a:ext cx="31933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Variable Rate Fertilizer Spreader</a:t>
            </a:r>
          </a:p>
        </p:txBody>
      </p:sp>
      <p:sp>
        <p:nvSpPr>
          <p:cNvPr id="9" name="Down Arrow 8"/>
          <p:cNvSpPr/>
          <p:nvPr/>
        </p:nvSpPr>
        <p:spPr>
          <a:xfrm>
            <a:off x="3515360" y="3011984"/>
            <a:ext cx="355600" cy="58773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own Arrow 12"/>
          <p:cNvSpPr/>
          <p:nvPr/>
        </p:nvSpPr>
        <p:spPr>
          <a:xfrm rot="13117938">
            <a:off x="5825371" y="2332875"/>
            <a:ext cx="355600" cy="129784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Down Arrow 13"/>
          <p:cNvSpPr/>
          <p:nvPr/>
        </p:nvSpPr>
        <p:spPr>
          <a:xfrm>
            <a:off x="10049156" y="3034616"/>
            <a:ext cx="355600" cy="58773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1404257" y="1262743"/>
            <a:ext cx="805543" cy="4572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0950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6A1992F-4837-F43D-07C9-11E597426A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543"/>
          <a:stretch/>
        </p:blipFill>
        <p:spPr>
          <a:xfrm>
            <a:off x="-10565" y="154172"/>
            <a:ext cx="12202565" cy="6549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8973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887F6F64-390F-CD30-0210-F7159801B3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543"/>
          <a:stretch/>
        </p:blipFill>
        <p:spPr>
          <a:xfrm>
            <a:off x="-1" y="212651"/>
            <a:ext cx="12202565" cy="6549656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C835E227-56B8-2333-336E-7F9CFB78A11F}"/>
              </a:ext>
            </a:extLst>
          </p:cNvPr>
          <p:cNvGrpSpPr/>
          <p:nvPr/>
        </p:nvGrpSpPr>
        <p:grpSpPr>
          <a:xfrm>
            <a:off x="2558905" y="631598"/>
            <a:ext cx="5052577" cy="2457895"/>
            <a:chOff x="3239389" y="567802"/>
            <a:chExt cx="5052577" cy="2457895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AC3F5C3D-5600-E6B6-0551-7BDB731440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3824" t="10388"/>
            <a:stretch/>
          </p:blipFill>
          <p:spPr>
            <a:xfrm>
              <a:off x="3239389" y="567804"/>
              <a:ext cx="1653703" cy="2457893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6A669C1-BAA9-78C6-B49D-001BDCFFFE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3824" t="10388"/>
            <a:stretch/>
          </p:blipFill>
          <p:spPr>
            <a:xfrm>
              <a:off x="4938826" y="567803"/>
              <a:ext cx="1653703" cy="2457893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9930644-3186-0CCA-5C44-66E8B2BB1E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63824" t="10388"/>
            <a:stretch/>
          </p:blipFill>
          <p:spPr>
            <a:xfrm>
              <a:off x="6638263" y="567802"/>
              <a:ext cx="1653703" cy="2457893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AF2FD44-2DE6-F457-7FF9-47071E5E2F27}"/>
              </a:ext>
            </a:extLst>
          </p:cNvPr>
          <p:cNvSpPr txBox="1"/>
          <p:nvPr/>
        </p:nvSpPr>
        <p:spPr>
          <a:xfrm>
            <a:off x="3498112" y="3429000"/>
            <a:ext cx="350564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Yield (Tons/acre)</a:t>
            </a:r>
          </a:p>
          <a:p>
            <a:r>
              <a:rPr lang="en-US" sz="2400" dirty="0">
                <a:solidFill>
                  <a:schemeClr val="bg1"/>
                </a:solidFill>
              </a:rPr>
              <a:t>Production Cost per Acre</a:t>
            </a:r>
          </a:p>
          <a:p>
            <a:r>
              <a:rPr lang="en-US" sz="2400" dirty="0">
                <a:solidFill>
                  <a:schemeClr val="bg1"/>
                </a:solidFill>
              </a:rPr>
              <a:t>Price per Ton</a:t>
            </a:r>
          </a:p>
        </p:txBody>
      </p:sp>
    </p:spTree>
    <p:extLst>
      <p:ext uri="{BB962C8B-B14F-4D97-AF65-F5344CB8AC3E}">
        <p14:creationId xmlns:p14="http://schemas.microsoft.com/office/powerpoint/2010/main" val="18871259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EC783BE-CE87-6667-294F-75E1886B97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967" t="8889"/>
          <a:stretch/>
        </p:blipFill>
        <p:spPr>
          <a:xfrm>
            <a:off x="4650964" y="304800"/>
            <a:ext cx="6747387" cy="62484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0445EDE-780D-A6FF-DD41-DDC0D6AC4CD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891" t="9827" r="2812"/>
          <a:stretch/>
        </p:blipFill>
        <p:spPr>
          <a:xfrm>
            <a:off x="1021019" y="304800"/>
            <a:ext cx="3108530" cy="305624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C56AD12-FA7F-6350-CA3B-5B9E9A1C983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8307" t="9978" r="2984"/>
          <a:stretch/>
        </p:blipFill>
        <p:spPr>
          <a:xfrm>
            <a:off x="1021020" y="3527322"/>
            <a:ext cx="3108530" cy="308794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43E0221-A02D-CF94-4FEC-BDC69A7C04DE}"/>
              </a:ext>
            </a:extLst>
          </p:cNvPr>
          <p:cNvSpPr txBox="1"/>
          <p:nvPr/>
        </p:nvSpPr>
        <p:spPr>
          <a:xfrm>
            <a:off x="2544948" y="481780"/>
            <a:ext cx="15846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Predicted Yield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BF44FC6-D101-D14D-9E38-63121FEE405B}"/>
              </a:ext>
            </a:extLst>
          </p:cNvPr>
          <p:cNvSpPr txBox="1"/>
          <p:nvPr/>
        </p:nvSpPr>
        <p:spPr>
          <a:xfrm>
            <a:off x="2575284" y="3672348"/>
            <a:ext cx="14567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Predicted PW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3C2B0BB-5668-2128-AC56-59B0F60F6FA1}"/>
              </a:ext>
            </a:extLst>
          </p:cNvPr>
          <p:cNvSpPr txBox="1"/>
          <p:nvPr/>
        </p:nvSpPr>
        <p:spPr>
          <a:xfrm>
            <a:off x="8506438" y="636949"/>
            <a:ext cx="208140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Calculated </a:t>
            </a:r>
          </a:p>
          <a:p>
            <a:r>
              <a:rPr lang="en-US" dirty="0">
                <a:solidFill>
                  <a:schemeClr val="bg1"/>
                </a:solidFill>
              </a:rPr>
              <a:t>Predicted Crop Load</a:t>
            </a:r>
          </a:p>
          <a:p>
            <a:r>
              <a:rPr lang="en-US" dirty="0">
                <a:solidFill>
                  <a:schemeClr val="bg1"/>
                </a:solidFill>
              </a:rPr>
              <a:t>(Y:PW, </a:t>
            </a:r>
            <a:r>
              <a:rPr lang="en-US" dirty="0" err="1">
                <a:solidFill>
                  <a:schemeClr val="bg1"/>
                </a:solidFill>
              </a:rPr>
              <a:t>Ravaz</a:t>
            </a:r>
            <a:r>
              <a:rPr lang="en-US" dirty="0">
                <a:solidFill>
                  <a:schemeClr val="bg1"/>
                </a:solidFill>
              </a:rPr>
              <a:t> Index)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728CCC0-7AE1-4A2A-7BC4-25180E49C6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80744" y="2267352"/>
            <a:ext cx="4104740" cy="2277719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3051063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0615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03209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7"/>
          <a:stretch/>
        </p:blipFill>
        <p:spPr>
          <a:xfrm>
            <a:off x="1357312" y="0"/>
            <a:ext cx="9477375" cy="471862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4851D4E-14C2-D2EF-2D7A-04FCDBC5F990}"/>
              </a:ext>
            </a:extLst>
          </p:cNvPr>
          <p:cNvSpPr txBox="1"/>
          <p:nvPr/>
        </p:nvSpPr>
        <p:spPr>
          <a:xfrm>
            <a:off x="123825" y="4487789"/>
            <a:ext cx="121555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Use Spatial Vineyard Data to Make More Informed Vineyard Management Decisions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0DE051A-281E-FBB4-4805-B305D97B6B8F}"/>
              </a:ext>
            </a:extLst>
          </p:cNvPr>
          <p:cNvSpPr txBox="1"/>
          <p:nvPr/>
        </p:nvSpPr>
        <p:spPr>
          <a:xfrm>
            <a:off x="4167233" y="5592689"/>
            <a:ext cx="38575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 Not just about cool Tech</a:t>
            </a:r>
          </a:p>
        </p:txBody>
      </p:sp>
    </p:spTree>
    <p:extLst>
      <p:ext uri="{BB962C8B-B14F-4D97-AF65-F5344CB8AC3E}">
        <p14:creationId xmlns:p14="http://schemas.microsoft.com/office/powerpoint/2010/main" val="33359308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00768D5-4CB2-445D-A319-93C0847E563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5D3B537-E43C-4158-9EBF-7828D7E094A4}"/>
              </a:ext>
            </a:extLst>
          </p:cNvPr>
          <p:cNvSpPr txBox="1"/>
          <p:nvPr/>
        </p:nvSpPr>
        <p:spPr>
          <a:xfrm>
            <a:off x="350087" y="435872"/>
            <a:ext cx="1149182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Work Sans Light" panose="00000400000000000000" pitchFamily="2" charset="0"/>
              </a:rPr>
              <a:t>The Efficient Vineyard Approach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E557D02-9A50-44BF-AEF9-86836E8073FA}"/>
              </a:ext>
            </a:extLst>
          </p:cNvPr>
          <p:cNvSpPr txBox="1"/>
          <p:nvPr/>
        </p:nvSpPr>
        <p:spPr>
          <a:xfrm>
            <a:off x="459970" y="5357153"/>
            <a:ext cx="349688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Work Sans Light" panose="00000400000000000000" pitchFamily="2" charset="0"/>
              </a:rPr>
              <a:t>Measure vineyard soil, canopy, and crop characteristics using mobile field sensors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03DA9C0-2BDD-44C7-BA1C-103A2034F90C}"/>
              </a:ext>
            </a:extLst>
          </p:cNvPr>
          <p:cNvSpPr txBox="1"/>
          <p:nvPr/>
        </p:nvSpPr>
        <p:spPr>
          <a:xfrm>
            <a:off x="4319846" y="5357153"/>
            <a:ext cx="349688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Work Sans Light" panose="00000400000000000000" pitchFamily="2" charset="0"/>
              </a:rPr>
              <a:t>Model multi-layer spatial data needed for perennial cropping systems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C343778-A7D4-4F23-B256-062FAA0A0BC6}"/>
              </a:ext>
            </a:extLst>
          </p:cNvPr>
          <p:cNvSpPr txBox="1"/>
          <p:nvPr/>
        </p:nvSpPr>
        <p:spPr>
          <a:xfrm>
            <a:off x="8235141" y="5357152"/>
            <a:ext cx="349688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Work Sans Light" panose="00000400000000000000" pitchFamily="2" charset="0"/>
              </a:rPr>
              <a:t>Manage vineyards by integrating spatial information with variable-rate technology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E557D02-9A50-44BF-AEF9-86836E8073FA}"/>
              </a:ext>
            </a:extLst>
          </p:cNvPr>
          <p:cNvSpPr txBox="1"/>
          <p:nvPr/>
        </p:nvSpPr>
        <p:spPr>
          <a:xfrm>
            <a:off x="1533524" y="1508922"/>
            <a:ext cx="118110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Work Sans Light" panose="00000400000000000000" pitchFamily="2" charset="0"/>
              </a:rPr>
              <a:t>Measure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E557D02-9A50-44BF-AEF9-86836E8073FA}"/>
              </a:ext>
            </a:extLst>
          </p:cNvPr>
          <p:cNvSpPr txBox="1"/>
          <p:nvPr/>
        </p:nvSpPr>
        <p:spPr>
          <a:xfrm>
            <a:off x="5477739" y="1499300"/>
            <a:ext cx="118110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Work Sans Light" panose="00000400000000000000" pitchFamily="2" charset="0"/>
              </a:rPr>
              <a:t>Model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E557D02-9A50-44BF-AEF9-86836E8073FA}"/>
              </a:ext>
            </a:extLst>
          </p:cNvPr>
          <p:cNvSpPr txBox="1"/>
          <p:nvPr/>
        </p:nvSpPr>
        <p:spPr>
          <a:xfrm>
            <a:off x="9393034" y="1508922"/>
            <a:ext cx="118110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Work Sans Light" panose="00000400000000000000" pitchFamily="2" charset="0"/>
              </a:rPr>
              <a:t>Manage</a:t>
            </a:r>
          </a:p>
        </p:txBody>
      </p:sp>
    </p:spTree>
    <p:extLst>
      <p:ext uri="{BB962C8B-B14F-4D97-AF65-F5344CB8AC3E}">
        <p14:creationId xmlns:p14="http://schemas.microsoft.com/office/powerpoint/2010/main" val="2457259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24477" y="892181"/>
            <a:ext cx="8102138" cy="1138773"/>
          </a:xfrm>
          <a:prstGeom prst="rect">
            <a:avLst/>
          </a:prstGeom>
          <a:solidFill>
            <a:schemeClr val="tx1">
              <a:lumMod val="75000"/>
              <a:lumOff val="25000"/>
              <a:alpha val="86000"/>
            </a:schemeClr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Martin Heidegger: </a:t>
            </a:r>
            <a:r>
              <a:rPr lang="en-US" sz="2000" u="sng" dirty="0">
                <a:solidFill>
                  <a:srgbClr val="FFFF00"/>
                </a:solidFill>
              </a:rPr>
              <a:t>The Question Concerning Technology</a:t>
            </a:r>
          </a:p>
          <a:p>
            <a:r>
              <a:rPr lang="en-US" sz="2000" dirty="0">
                <a:solidFill>
                  <a:srgbClr val="FFFF00"/>
                </a:solidFill>
              </a:rPr>
              <a:t>“We will never experience our relationship to the essence of technology so long as we merely represent and pursue the technological.”</a:t>
            </a:r>
          </a:p>
        </p:txBody>
      </p:sp>
      <p:pic>
        <p:nvPicPr>
          <p:cNvPr id="3" name="Picture 2" descr="A picture containing person, standing&#10;&#10;Description automatically generated">
            <a:extLst>
              <a:ext uri="{FF2B5EF4-FFF2-40B4-BE49-F238E27FC236}">
                <a16:creationId xmlns:a16="http://schemas.microsoft.com/office/drawing/2014/main" id="{4FEB43AC-B231-25B7-2FB5-252D0ED188F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3" t="23569" r="36648" b="7340"/>
          <a:stretch/>
        </p:blipFill>
        <p:spPr>
          <a:xfrm>
            <a:off x="6931214" y="2456330"/>
            <a:ext cx="4334789" cy="3733892"/>
          </a:xfrm>
          <a:prstGeom prst="rect">
            <a:avLst/>
          </a:prstGeom>
          <a:ln w="63500">
            <a:solidFill>
              <a:schemeClr val="tx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EC9DA17-87B7-4D80-D625-4B19800F6DF0}"/>
              </a:ext>
            </a:extLst>
          </p:cNvPr>
          <p:cNvSpPr txBox="1"/>
          <p:nvPr/>
        </p:nvSpPr>
        <p:spPr>
          <a:xfrm>
            <a:off x="2312526" y="4899211"/>
            <a:ext cx="6884894" cy="92333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James Taylor: </a:t>
            </a:r>
          </a:p>
          <a:p>
            <a:r>
              <a:rPr lang="en-US" b="0" i="0" dirty="0"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Too many existing 'gimmicks' in this space without content. It is still about decisions, which few people get. They think it is tech.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15700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>
            <a:extLst>
              <a:ext uri="{FF2B5EF4-FFF2-40B4-BE49-F238E27FC236}">
                <a16:creationId xmlns:a16="http://schemas.microsoft.com/office/drawing/2014/main" id="{BE73833B-A316-CEF2-23E6-131B2D0797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45" b="12569"/>
          <a:stretch>
            <a:fillRect/>
          </a:stretch>
        </p:blipFill>
        <p:spPr bwMode="auto">
          <a:xfrm>
            <a:off x="0" y="130439"/>
            <a:ext cx="12181415" cy="6597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0E339A8-26CB-0A9B-55A2-3318A29A978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6780"/>
          <a:stretch/>
        </p:blipFill>
        <p:spPr>
          <a:xfrm>
            <a:off x="7202929" y="5195044"/>
            <a:ext cx="1494626" cy="13937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E614916-B8C8-8700-998C-12DB01C17D7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6772"/>
          <a:stretch/>
        </p:blipFill>
        <p:spPr>
          <a:xfrm>
            <a:off x="451164" y="3350396"/>
            <a:ext cx="1494474" cy="13937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12C38AC-7502-9297-04E9-766A66D5011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6931"/>
          <a:stretch/>
        </p:blipFill>
        <p:spPr>
          <a:xfrm>
            <a:off x="2590710" y="3939287"/>
            <a:ext cx="1497343" cy="139378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5976216-2466-87F3-DC53-0CA7D8D76F1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6629"/>
          <a:stretch/>
        </p:blipFill>
        <p:spPr>
          <a:xfrm>
            <a:off x="9240654" y="3653342"/>
            <a:ext cx="1481227" cy="138379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3C94392-234E-6A59-9639-E02BCACAAFB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6780"/>
          <a:stretch/>
        </p:blipFill>
        <p:spPr>
          <a:xfrm>
            <a:off x="7202929" y="1653467"/>
            <a:ext cx="1481463" cy="138150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6C478EB-9945-4A4B-59D0-90B10EF3FCC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6629"/>
          <a:stretch/>
        </p:blipFill>
        <p:spPr>
          <a:xfrm>
            <a:off x="4698057" y="981955"/>
            <a:ext cx="1491919" cy="139378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604350" y="6219495"/>
            <a:ext cx="1598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Soils and Roots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590710" y="5390971"/>
            <a:ext cx="14235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Leaf Nutrient</a:t>
            </a:r>
          </a:p>
          <a:p>
            <a:pPr algn="ctr"/>
            <a:r>
              <a:rPr lang="en-US" dirty="0">
                <a:solidFill>
                  <a:srgbClr val="FF0000"/>
                </a:solidFill>
              </a:rPr>
              <a:t>Status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42109" y="4695651"/>
            <a:ext cx="184544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Canopy growth</a:t>
            </a:r>
          </a:p>
          <a:p>
            <a:pPr algn="ctr"/>
            <a:r>
              <a:rPr lang="en-US" dirty="0">
                <a:solidFill>
                  <a:srgbClr val="FF0000"/>
                </a:solidFill>
              </a:rPr>
              <a:t>and</a:t>
            </a:r>
          </a:p>
          <a:p>
            <a:pPr algn="ctr"/>
            <a:r>
              <a:rPr lang="en-US" dirty="0">
                <a:solidFill>
                  <a:srgbClr val="FF0000"/>
                </a:solidFill>
              </a:rPr>
              <a:t>Light Interception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057887" y="5009904"/>
            <a:ext cx="13815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Yield</a:t>
            </a:r>
          </a:p>
          <a:p>
            <a:pPr algn="ctr"/>
            <a:r>
              <a:rPr lang="en-US" dirty="0">
                <a:solidFill>
                  <a:srgbClr val="FF0000"/>
                </a:solidFill>
              </a:rPr>
              <a:t>Components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0"/>
          <a:srcRect l="33318" t="15725" r="21915" b="3415"/>
          <a:stretch/>
        </p:blipFill>
        <p:spPr>
          <a:xfrm>
            <a:off x="6298166" y="3272701"/>
            <a:ext cx="1388509" cy="133232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183483" y="2887964"/>
            <a:ext cx="10194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Vine Size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235729" y="1246480"/>
            <a:ext cx="11268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Fruit Yield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839926" y="669576"/>
            <a:ext cx="1350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Fruit Quality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2734528-D512-BBA9-7543-9AA479B1804C}"/>
              </a:ext>
            </a:extLst>
          </p:cNvPr>
          <p:cNvSpPr txBox="1"/>
          <p:nvPr/>
        </p:nvSpPr>
        <p:spPr>
          <a:xfrm>
            <a:off x="4706882" y="-10391"/>
            <a:ext cx="67689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Technology is a Process of Revealing Truths in Nature</a:t>
            </a:r>
          </a:p>
        </p:txBody>
      </p:sp>
    </p:spTree>
    <p:extLst>
      <p:ext uri="{BB962C8B-B14F-4D97-AF65-F5344CB8AC3E}">
        <p14:creationId xmlns:p14="http://schemas.microsoft.com/office/powerpoint/2010/main" val="3657320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41647" y="4001996"/>
            <a:ext cx="16197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Hyperspectral Sensor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A74FE40-75CB-7400-3D1F-B2930F8D929C}"/>
              </a:ext>
            </a:extLst>
          </p:cNvPr>
          <p:cNvSpPr txBox="1"/>
          <p:nvPr/>
        </p:nvSpPr>
        <p:spPr>
          <a:xfrm>
            <a:off x="4119680" y="4001996"/>
            <a:ext cx="14930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Tissue Nutrient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4F6C9B3C-AEBA-2FD7-DAD6-203445076E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119" t="13264"/>
          <a:stretch/>
        </p:blipFill>
        <p:spPr>
          <a:xfrm>
            <a:off x="3974733" y="2507895"/>
            <a:ext cx="1966908" cy="1355119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895D343F-F8E1-751C-D232-425BD595A884}"/>
              </a:ext>
            </a:extLst>
          </p:cNvPr>
          <p:cNvSpPr txBox="1"/>
          <p:nvPr/>
        </p:nvSpPr>
        <p:spPr>
          <a:xfrm>
            <a:off x="-18743" y="3029365"/>
            <a:ext cx="1225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Nutrient Uptake</a:t>
            </a:r>
          </a:p>
        </p:txBody>
      </p:sp>
      <p:sp>
        <p:nvSpPr>
          <p:cNvPr id="32" name="Right Arrow 12">
            <a:extLst>
              <a:ext uri="{FF2B5EF4-FFF2-40B4-BE49-F238E27FC236}">
                <a16:creationId xmlns:a16="http://schemas.microsoft.com/office/drawing/2014/main" id="{29582168-E524-A28B-2581-9A6CF440A5FE}"/>
              </a:ext>
            </a:extLst>
          </p:cNvPr>
          <p:cNvSpPr/>
          <p:nvPr/>
        </p:nvSpPr>
        <p:spPr>
          <a:xfrm>
            <a:off x="6067425" y="3043420"/>
            <a:ext cx="1790700" cy="34122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/>
              <a:t>“Straight-line” Thinking</a:t>
            </a:r>
            <a:endParaRPr lang="en-US" dirty="0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F21D9A4-8D17-FA92-90C0-F5C6F8C35F0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897"/>
          <a:stretch/>
        </p:blipFill>
        <p:spPr>
          <a:xfrm>
            <a:off x="7965588" y="2309333"/>
            <a:ext cx="3997812" cy="1849942"/>
          </a:xfrm>
          <a:prstGeom prst="rect">
            <a:avLst/>
          </a:prstGeom>
        </p:spPr>
      </p:pic>
      <p:pic>
        <p:nvPicPr>
          <p:cNvPr id="34" name="Picture 33" descr="Logo&#10;&#10;Description automatically generated with low confidence">
            <a:extLst>
              <a:ext uri="{FF2B5EF4-FFF2-40B4-BE49-F238E27FC236}">
                <a16:creationId xmlns:a16="http://schemas.microsoft.com/office/drawing/2014/main" id="{68C26F11-7173-0F78-8741-28F93307C57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4690" y="-87206"/>
            <a:ext cx="2194409" cy="2194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1813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41647" y="4001996"/>
            <a:ext cx="16197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Hyperspectral Sensor</a:t>
            </a:r>
          </a:p>
        </p:txBody>
      </p:sp>
      <p:pic>
        <p:nvPicPr>
          <p:cNvPr id="12" name="Picture 11" descr="A picture containing outdoor, grass, sky, ground&#10;&#10;Description automatically generated">
            <a:extLst>
              <a:ext uri="{FF2B5EF4-FFF2-40B4-BE49-F238E27FC236}">
                <a16:creationId xmlns:a16="http://schemas.microsoft.com/office/drawing/2014/main" id="{33B3A52A-75A2-F77E-D960-97B090213E7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71" t="37350" r="48865" b="21376"/>
          <a:stretch/>
        </p:blipFill>
        <p:spPr>
          <a:xfrm>
            <a:off x="1385713" y="2497128"/>
            <a:ext cx="2006512" cy="143380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A74FE40-75CB-7400-3D1F-B2930F8D929C}"/>
              </a:ext>
            </a:extLst>
          </p:cNvPr>
          <p:cNvSpPr txBox="1"/>
          <p:nvPr/>
        </p:nvSpPr>
        <p:spPr>
          <a:xfrm>
            <a:off x="4119680" y="4001996"/>
            <a:ext cx="14930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Tissue Nutrient</a:t>
            </a:r>
          </a:p>
        </p:txBody>
      </p:sp>
      <p:pic>
        <p:nvPicPr>
          <p:cNvPr id="5" name="Picture 4" descr="G:\Pictures and Video\Pictures\2017\Soil Sled.jpg">
            <a:extLst>
              <a:ext uri="{FF2B5EF4-FFF2-40B4-BE49-F238E27FC236}">
                <a16:creationId xmlns:a16="http://schemas.microsoft.com/office/drawing/2014/main" id="{0D5B9313-457B-BF20-2B27-A13D66DF52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713" y="621005"/>
            <a:ext cx="2007097" cy="1351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7AB367D-7F4E-86CC-FF64-ADE5F9E523D2}"/>
              </a:ext>
            </a:extLst>
          </p:cNvPr>
          <p:cNvSpPr txBox="1"/>
          <p:nvPr/>
        </p:nvSpPr>
        <p:spPr>
          <a:xfrm>
            <a:off x="1491163" y="1985467"/>
            <a:ext cx="17743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Electromagnetic Sensor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40744F9-2539-C143-48E3-DCE2E6061265}"/>
              </a:ext>
            </a:extLst>
          </p:cNvPr>
          <p:cNvSpPr txBox="1"/>
          <p:nvPr/>
        </p:nvSpPr>
        <p:spPr>
          <a:xfrm>
            <a:off x="4498110" y="1972022"/>
            <a:ext cx="7362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Soil </a:t>
            </a:r>
            <a:r>
              <a:rPr lang="en-US" sz="1200" dirty="0" err="1"/>
              <a:t>ECa</a:t>
            </a:r>
            <a:endParaRPr lang="en-US" sz="1200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10EEFC6-DFBE-348D-E7AF-497BAB30600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3187" t="12723"/>
          <a:stretch/>
        </p:blipFill>
        <p:spPr>
          <a:xfrm>
            <a:off x="3974733" y="4638297"/>
            <a:ext cx="1966908" cy="136497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11FFE36-600B-6375-77F7-EA8D31AEAA0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2695" t="12980"/>
          <a:stretch/>
        </p:blipFill>
        <p:spPr>
          <a:xfrm>
            <a:off x="3974733" y="634450"/>
            <a:ext cx="1966908" cy="135101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F6C9B3C-AEBA-2FD7-DAD6-203445076E8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3119" t="13264"/>
          <a:stretch/>
        </p:blipFill>
        <p:spPr>
          <a:xfrm>
            <a:off x="3974733" y="2507895"/>
            <a:ext cx="1966908" cy="1355119"/>
          </a:xfrm>
          <a:prstGeom prst="rect">
            <a:avLst/>
          </a:prstGeom>
        </p:spPr>
      </p:pic>
      <p:pic>
        <p:nvPicPr>
          <p:cNvPr id="24" name="Picture 23" descr="A picture containing sky, outdoor, outdoor object, farm machine&#10;&#10;Description automatically generated">
            <a:extLst>
              <a:ext uri="{FF2B5EF4-FFF2-40B4-BE49-F238E27FC236}">
                <a16:creationId xmlns:a16="http://schemas.microsoft.com/office/drawing/2014/main" id="{7F731F87-77EB-F28B-A7E7-47CB9CB1CDC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544"/>
          <a:stretch/>
        </p:blipFill>
        <p:spPr>
          <a:xfrm>
            <a:off x="1385713" y="4558983"/>
            <a:ext cx="2006512" cy="1476956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77A2CB45-94BE-795C-3BCE-D6464FB3158E}"/>
              </a:ext>
            </a:extLst>
          </p:cNvPr>
          <p:cNvSpPr txBox="1"/>
          <p:nvPr/>
        </p:nvSpPr>
        <p:spPr>
          <a:xfrm>
            <a:off x="1385713" y="6035939"/>
            <a:ext cx="19353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Electromechanical Sensor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690A517-6779-60E4-38C8-1DD8B647C7D6}"/>
              </a:ext>
            </a:extLst>
          </p:cNvPr>
          <p:cNvSpPr txBox="1"/>
          <p:nvPr/>
        </p:nvSpPr>
        <p:spPr>
          <a:xfrm>
            <a:off x="4432032" y="6035939"/>
            <a:ext cx="8683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Crop Yield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A2E0EB9-1D44-ABC1-DEBE-CB1315FCACBD}"/>
              </a:ext>
            </a:extLst>
          </p:cNvPr>
          <p:cNvSpPr txBox="1"/>
          <p:nvPr/>
        </p:nvSpPr>
        <p:spPr>
          <a:xfrm>
            <a:off x="-18203" y="993511"/>
            <a:ext cx="12031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Nutrient Supply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95D343F-F8E1-751C-D232-425BD595A884}"/>
              </a:ext>
            </a:extLst>
          </p:cNvPr>
          <p:cNvSpPr txBox="1"/>
          <p:nvPr/>
        </p:nvSpPr>
        <p:spPr>
          <a:xfrm>
            <a:off x="-18743" y="3029365"/>
            <a:ext cx="1225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Nutrient Uptake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6AA2532-194B-9B60-713D-862F3C349955}"/>
              </a:ext>
            </a:extLst>
          </p:cNvPr>
          <p:cNvSpPr txBox="1"/>
          <p:nvPr/>
        </p:nvSpPr>
        <p:spPr>
          <a:xfrm>
            <a:off x="-96460" y="5136115"/>
            <a:ext cx="132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Nutrient Demand</a:t>
            </a:r>
          </a:p>
        </p:txBody>
      </p:sp>
      <p:sp>
        <p:nvSpPr>
          <p:cNvPr id="32" name="Right Arrow 12">
            <a:extLst>
              <a:ext uri="{FF2B5EF4-FFF2-40B4-BE49-F238E27FC236}">
                <a16:creationId xmlns:a16="http://schemas.microsoft.com/office/drawing/2014/main" id="{29582168-E524-A28B-2581-9A6CF440A5FE}"/>
              </a:ext>
            </a:extLst>
          </p:cNvPr>
          <p:cNvSpPr/>
          <p:nvPr/>
        </p:nvSpPr>
        <p:spPr>
          <a:xfrm>
            <a:off x="6067425" y="3043420"/>
            <a:ext cx="1790700" cy="34122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/>
              <a:t>“Multi-Layer” Thinking</a:t>
            </a:r>
            <a:endParaRPr lang="en-US" dirty="0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F21D9A4-8D17-FA92-90C0-F5C6F8C35F0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2897"/>
          <a:stretch/>
        </p:blipFill>
        <p:spPr>
          <a:xfrm>
            <a:off x="7965588" y="2309333"/>
            <a:ext cx="3997812" cy="1849942"/>
          </a:xfrm>
          <a:prstGeom prst="rect">
            <a:avLst/>
          </a:prstGeom>
        </p:spPr>
      </p:pic>
      <p:sp>
        <p:nvSpPr>
          <p:cNvPr id="3" name="Right Arrow 12">
            <a:extLst>
              <a:ext uri="{FF2B5EF4-FFF2-40B4-BE49-F238E27FC236}">
                <a16:creationId xmlns:a16="http://schemas.microsoft.com/office/drawing/2014/main" id="{99250323-4B2B-A9FE-41F6-4C9D61515A45}"/>
              </a:ext>
            </a:extLst>
          </p:cNvPr>
          <p:cNvSpPr/>
          <p:nvPr/>
        </p:nvSpPr>
        <p:spPr>
          <a:xfrm rot="1996333">
            <a:off x="6062315" y="1782743"/>
            <a:ext cx="1790700" cy="34122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/>
              <a:t>“Multi-Layer” Thinking</a:t>
            </a:r>
            <a:endParaRPr lang="en-US" dirty="0"/>
          </a:p>
        </p:txBody>
      </p:sp>
      <p:sp>
        <p:nvSpPr>
          <p:cNvPr id="4" name="Right Arrow 12">
            <a:extLst>
              <a:ext uri="{FF2B5EF4-FFF2-40B4-BE49-F238E27FC236}">
                <a16:creationId xmlns:a16="http://schemas.microsoft.com/office/drawing/2014/main" id="{E3B4F80C-9F5A-1EAF-F548-7ED906C23028}"/>
              </a:ext>
            </a:extLst>
          </p:cNvPr>
          <p:cNvSpPr/>
          <p:nvPr/>
        </p:nvSpPr>
        <p:spPr>
          <a:xfrm rot="19475137">
            <a:off x="6072627" y="4595704"/>
            <a:ext cx="1790700" cy="34122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/>
              <a:t>“Multi-Layer” Thinking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5FAED62-F302-3A35-3B7A-C4749E9B42B4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13096"/>
          <a:stretch/>
        </p:blipFill>
        <p:spPr>
          <a:xfrm>
            <a:off x="7965588" y="2313568"/>
            <a:ext cx="3997812" cy="1845707"/>
          </a:xfrm>
          <a:prstGeom prst="rect">
            <a:avLst/>
          </a:prstGeom>
        </p:spPr>
      </p:pic>
      <p:pic>
        <p:nvPicPr>
          <p:cNvPr id="7" name="Picture 6" descr="Logo&#10;&#10;Description automatically generated with low confidence">
            <a:extLst>
              <a:ext uri="{FF2B5EF4-FFF2-40B4-BE49-F238E27FC236}">
                <a16:creationId xmlns:a16="http://schemas.microsoft.com/office/drawing/2014/main" id="{58E3EB9A-49CD-E44C-B4AE-4C9834154A40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4690" y="-87206"/>
            <a:ext cx="2194409" cy="2194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1603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1322E2-F550-E91F-54B4-9284D63D00F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648" y="533400"/>
            <a:ext cx="5687352" cy="55911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57A7311-97C8-5131-632E-7AF5F266CBF5}"/>
              </a:ext>
            </a:extLst>
          </p:cNvPr>
          <p:cNvSpPr txBox="1"/>
          <p:nvPr/>
        </p:nvSpPr>
        <p:spPr>
          <a:xfrm>
            <a:off x="6448424" y="2212836"/>
            <a:ext cx="55911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Import and Process Spatial Vineyard Data from a Variety of Sources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7B60C57-E61D-19D1-9AD5-A559F6F6112F}"/>
              </a:ext>
            </a:extLst>
          </p:cNvPr>
          <p:cNvSpPr txBox="1"/>
          <p:nvPr/>
        </p:nvSpPr>
        <p:spPr>
          <a:xfrm>
            <a:off x="6448424" y="3659028"/>
            <a:ext cx="55911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Offer a Method to Validate Relative Sensor Data with In-field Observations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80A4094-6741-F3F2-BE3B-5E41FA1F994C}"/>
              </a:ext>
            </a:extLst>
          </p:cNvPr>
          <p:cNvSpPr txBox="1"/>
          <p:nvPr/>
        </p:nvSpPr>
        <p:spPr>
          <a:xfrm>
            <a:off x="6448424" y="5105221"/>
            <a:ext cx="55911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Allow for Multi-Layer Prescription Mapping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1E487B9-BA99-9AE7-9D16-799A44F73413}"/>
              </a:ext>
            </a:extLst>
          </p:cNvPr>
          <p:cNvSpPr txBox="1"/>
          <p:nvPr/>
        </p:nvSpPr>
        <p:spPr>
          <a:xfrm>
            <a:off x="6448424" y="766644"/>
            <a:ext cx="55911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Accessible Outreach Tool for Vineyard Managers</a:t>
            </a:r>
          </a:p>
        </p:txBody>
      </p:sp>
    </p:spTree>
    <p:extLst>
      <p:ext uri="{BB962C8B-B14F-4D97-AF65-F5344CB8AC3E}">
        <p14:creationId xmlns:p14="http://schemas.microsoft.com/office/powerpoint/2010/main" val="904304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0D78F24-0EC2-01DA-60E6-DCCAC2DB0A4D}"/>
              </a:ext>
            </a:extLst>
          </p:cNvPr>
          <p:cNvSpPr/>
          <p:nvPr/>
        </p:nvSpPr>
        <p:spPr>
          <a:xfrm>
            <a:off x="12782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F442768-15DD-2143-4A6A-10E507DBEA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26" t="12679" r="1954"/>
          <a:stretch/>
        </p:blipFill>
        <p:spPr>
          <a:xfrm>
            <a:off x="282740" y="262217"/>
            <a:ext cx="7009756" cy="6333565"/>
          </a:xfrm>
          <a:prstGeom prst="rect">
            <a:avLst/>
          </a:prstGeom>
        </p:spPr>
      </p:pic>
      <p:sp>
        <p:nvSpPr>
          <p:cNvPr id="8" name="Arrow: Right 7">
            <a:extLst>
              <a:ext uri="{FF2B5EF4-FFF2-40B4-BE49-F238E27FC236}">
                <a16:creationId xmlns:a16="http://schemas.microsoft.com/office/drawing/2014/main" id="{9E67B01A-64A0-4D4C-77C7-679AC82C87DF}"/>
              </a:ext>
            </a:extLst>
          </p:cNvPr>
          <p:cNvSpPr/>
          <p:nvPr/>
        </p:nvSpPr>
        <p:spPr>
          <a:xfrm rot="10800000">
            <a:off x="7213477" y="815640"/>
            <a:ext cx="789493" cy="284493"/>
          </a:xfrm>
          <a:prstGeom prst="rightArrow">
            <a:avLst>
              <a:gd name="adj1" fmla="val 32022"/>
              <a:gd name="adj2" fmla="val 50000"/>
            </a:avLst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qr code with a white background&#10;&#10;Description automatically generated">
            <a:extLst>
              <a:ext uri="{FF2B5EF4-FFF2-40B4-BE49-F238E27FC236}">
                <a16:creationId xmlns:a16="http://schemas.microsoft.com/office/drawing/2014/main" id="{ED19274C-6BFA-2981-DADF-515DCA4C89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0041" y="2958353"/>
            <a:ext cx="2644589" cy="264458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A867D79-B14D-D735-3103-EEDDD5EF848A}"/>
              </a:ext>
            </a:extLst>
          </p:cNvPr>
          <p:cNvSpPr txBox="1"/>
          <p:nvPr/>
        </p:nvSpPr>
        <p:spPr>
          <a:xfrm>
            <a:off x="7957553" y="5768805"/>
            <a:ext cx="37895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www.efficientvineyard.com</a:t>
            </a:r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id="{A0970F56-61AC-1892-42CA-180728F8A3EC}"/>
              </a:ext>
            </a:extLst>
          </p:cNvPr>
          <p:cNvSpPr/>
          <p:nvPr/>
        </p:nvSpPr>
        <p:spPr>
          <a:xfrm rot="1834758">
            <a:off x="2000374" y="1092225"/>
            <a:ext cx="999460" cy="191386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F8C53273-8BFA-E69C-DD3D-BA07D3FC9AB9}"/>
              </a:ext>
            </a:extLst>
          </p:cNvPr>
          <p:cNvSpPr/>
          <p:nvPr/>
        </p:nvSpPr>
        <p:spPr>
          <a:xfrm rot="1834758">
            <a:off x="3386150" y="862192"/>
            <a:ext cx="999460" cy="191386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980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842</TotalTime>
  <Words>472</Words>
  <Application>Microsoft Office PowerPoint</Application>
  <PresentationFormat>Widescreen</PresentationFormat>
  <Paragraphs>109</Paragraphs>
  <Slides>17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Aptos</vt:lpstr>
      <vt:lpstr>Aptos Display</vt:lpstr>
      <vt:lpstr>Arial</vt:lpstr>
      <vt:lpstr>Open Sans</vt:lpstr>
      <vt:lpstr>Segoe UI</vt:lpstr>
      <vt:lpstr>Work Sans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Terry Bates</dc:creator>
  <cp:lastModifiedBy>Jerry Sypkens</cp:lastModifiedBy>
  <cp:revision>10</cp:revision>
  <dcterms:created xsi:type="dcterms:W3CDTF">2024-01-17T13:42:17Z</dcterms:created>
  <dcterms:modified xsi:type="dcterms:W3CDTF">2024-03-01T00:23:59Z</dcterms:modified>
</cp:coreProperties>
</file>