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3.xml" ContentType="application/vnd.ms-office.drawingml.diagramDrawing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587F1C-9AC2-4184-AB30-CBA7F68B9F0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A527300-46A6-418F-95B2-03B1A9802CDE}">
      <dgm:prSet/>
      <dgm:spPr/>
      <dgm:t>
        <a:bodyPr/>
        <a:lstStyle/>
        <a:p>
          <a:r>
            <a:rPr lang="en-US"/>
            <a:t>WHY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economic, logistic, practicality</a:t>
          </a:r>
        </a:p>
      </dgm:t>
    </dgm:pt>
    <dgm:pt modelId="{DB450D6E-7BA1-4424-A819-A42758A6FC91}" type="parTrans" cxnId="{ED2C87E3-3BEA-4C61-9CEB-26CC6EEE04E0}">
      <dgm:prSet/>
      <dgm:spPr/>
      <dgm:t>
        <a:bodyPr/>
        <a:lstStyle/>
        <a:p>
          <a:endParaRPr lang="en-US"/>
        </a:p>
      </dgm:t>
    </dgm:pt>
    <dgm:pt modelId="{975A09F9-1A06-49B2-B33B-8094A99174FA}" type="sibTrans" cxnId="{ED2C87E3-3BEA-4C61-9CEB-26CC6EEE04E0}">
      <dgm:prSet/>
      <dgm:spPr/>
      <dgm:t>
        <a:bodyPr/>
        <a:lstStyle/>
        <a:p>
          <a:endParaRPr lang="en-US"/>
        </a:p>
      </dgm:t>
    </dgm:pt>
    <dgm:pt modelId="{98698D7E-B82A-412D-980F-CC62E650114D}">
      <dgm:prSet/>
      <dgm:spPr/>
      <dgm:t>
        <a:bodyPr/>
        <a:lstStyle/>
        <a:p>
          <a:r>
            <a:rPr lang="en-US"/>
            <a:t>WHEN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is there really a good time to start?</a:t>
          </a:r>
        </a:p>
      </dgm:t>
    </dgm:pt>
    <dgm:pt modelId="{188917EF-A95A-4761-BA06-37DB4294A3B5}" type="parTrans" cxnId="{E9C51754-783C-40A2-B86B-11036C0B9F97}">
      <dgm:prSet/>
      <dgm:spPr/>
      <dgm:t>
        <a:bodyPr/>
        <a:lstStyle/>
        <a:p>
          <a:endParaRPr lang="en-US"/>
        </a:p>
      </dgm:t>
    </dgm:pt>
    <dgm:pt modelId="{29662E12-ACD5-4F35-8EBE-F04323804612}" type="sibTrans" cxnId="{E9C51754-783C-40A2-B86B-11036C0B9F97}">
      <dgm:prSet/>
      <dgm:spPr/>
      <dgm:t>
        <a:bodyPr/>
        <a:lstStyle/>
        <a:p>
          <a:endParaRPr lang="en-US"/>
        </a:p>
      </dgm:t>
    </dgm:pt>
    <dgm:pt modelId="{345814EE-6C90-4743-B236-F557611451E1}">
      <dgm:prSet/>
      <dgm:spPr/>
      <dgm:t>
        <a:bodyPr/>
        <a:lstStyle/>
        <a:p>
          <a:r>
            <a:rPr lang="en-US"/>
            <a:t>HOW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where do you start? With what?</a:t>
          </a:r>
        </a:p>
      </dgm:t>
    </dgm:pt>
    <dgm:pt modelId="{52364F6A-00A3-4F2C-9DFC-03880716FB5B}" type="parTrans" cxnId="{6BD1FFB3-39F7-4AEB-9AE4-7704822BCB52}">
      <dgm:prSet/>
      <dgm:spPr/>
      <dgm:t>
        <a:bodyPr/>
        <a:lstStyle/>
        <a:p>
          <a:endParaRPr lang="en-US"/>
        </a:p>
      </dgm:t>
    </dgm:pt>
    <dgm:pt modelId="{3272F243-B478-4F1B-BD1F-C32BC364786B}" type="sibTrans" cxnId="{6BD1FFB3-39F7-4AEB-9AE4-7704822BCB52}">
      <dgm:prSet/>
      <dgm:spPr/>
      <dgm:t>
        <a:bodyPr/>
        <a:lstStyle/>
        <a:p>
          <a:endParaRPr lang="en-US"/>
        </a:p>
      </dgm:t>
    </dgm:pt>
    <dgm:pt modelId="{CD83A4D2-5220-475E-9CB7-9D9B98CCA748}" type="pres">
      <dgm:prSet presAssocID="{B7587F1C-9AC2-4184-AB30-CBA7F68B9F01}" presName="linear" presStyleCnt="0">
        <dgm:presLayoutVars>
          <dgm:animLvl val="lvl"/>
          <dgm:resizeHandles val="exact"/>
        </dgm:presLayoutVars>
      </dgm:prSet>
      <dgm:spPr/>
    </dgm:pt>
    <dgm:pt modelId="{6BD90223-3278-4851-A5C4-54C022AD8B18}" type="pres">
      <dgm:prSet presAssocID="{BA527300-46A6-418F-95B2-03B1A9802C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4AF4672-3ACA-4F17-A889-92D1A439BDC3}" type="pres">
      <dgm:prSet presAssocID="{975A09F9-1A06-49B2-B33B-8094A99174FA}" presName="spacer" presStyleCnt="0"/>
      <dgm:spPr/>
    </dgm:pt>
    <dgm:pt modelId="{503AFD3E-4620-48D0-8EB4-E9256D81B5C2}" type="pres">
      <dgm:prSet presAssocID="{98698D7E-B82A-412D-980F-CC62E650114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F5ECACF-0ECA-4BB1-B8CC-B471E105F75B}" type="pres">
      <dgm:prSet presAssocID="{29662E12-ACD5-4F35-8EBE-F04323804612}" presName="spacer" presStyleCnt="0"/>
      <dgm:spPr/>
    </dgm:pt>
    <dgm:pt modelId="{5F480457-9056-4B28-8927-743C94B55C26}" type="pres">
      <dgm:prSet presAssocID="{345814EE-6C90-4743-B236-F557611451E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C541A69-EC2B-4069-8329-50A5AD242F96}" type="presOf" srcId="{BA527300-46A6-418F-95B2-03B1A9802CDE}" destId="{6BD90223-3278-4851-A5C4-54C022AD8B18}" srcOrd="0" destOrd="0" presId="urn:microsoft.com/office/officeart/2005/8/layout/vList2"/>
    <dgm:cxn modelId="{F4428651-85E1-4650-89CF-C35C0E45BDF4}" type="presOf" srcId="{98698D7E-B82A-412D-980F-CC62E650114D}" destId="{503AFD3E-4620-48D0-8EB4-E9256D81B5C2}" srcOrd="0" destOrd="0" presId="urn:microsoft.com/office/officeart/2005/8/layout/vList2"/>
    <dgm:cxn modelId="{E9C51754-783C-40A2-B86B-11036C0B9F97}" srcId="{B7587F1C-9AC2-4184-AB30-CBA7F68B9F01}" destId="{98698D7E-B82A-412D-980F-CC62E650114D}" srcOrd="1" destOrd="0" parTransId="{188917EF-A95A-4761-BA06-37DB4294A3B5}" sibTransId="{29662E12-ACD5-4F35-8EBE-F04323804612}"/>
    <dgm:cxn modelId="{6BD1FFB3-39F7-4AEB-9AE4-7704822BCB52}" srcId="{B7587F1C-9AC2-4184-AB30-CBA7F68B9F01}" destId="{345814EE-6C90-4743-B236-F557611451E1}" srcOrd="2" destOrd="0" parTransId="{52364F6A-00A3-4F2C-9DFC-03880716FB5B}" sibTransId="{3272F243-B478-4F1B-BD1F-C32BC364786B}"/>
    <dgm:cxn modelId="{D6B522C2-E946-4FE2-9B50-1F145453F307}" type="presOf" srcId="{345814EE-6C90-4743-B236-F557611451E1}" destId="{5F480457-9056-4B28-8927-743C94B55C26}" srcOrd="0" destOrd="0" presId="urn:microsoft.com/office/officeart/2005/8/layout/vList2"/>
    <dgm:cxn modelId="{ED2C87E3-3BEA-4C61-9CEB-26CC6EEE04E0}" srcId="{B7587F1C-9AC2-4184-AB30-CBA7F68B9F01}" destId="{BA527300-46A6-418F-95B2-03B1A9802CDE}" srcOrd="0" destOrd="0" parTransId="{DB450D6E-7BA1-4424-A819-A42758A6FC91}" sibTransId="{975A09F9-1A06-49B2-B33B-8094A99174FA}"/>
    <dgm:cxn modelId="{327E08ED-A603-4795-B3FA-19BC89C0C392}" type="presOf" srcId="{B7587F1C-9AC2-4184-AB30-CBA7F68B9F01}" destId="{CD83A4D2-5220-475E-9CB7-9D9B98CCA748}" srcOrd="0" destOrd="0" presId="urn:microsoft.com/office/officeart/2005/8/layout/vList2"/>
    <dgm:cxn modelId="{7A127A9E-C9D9-4270-B16A-379B8E6AC235}" type="presParOf" srcId="{CD83A4D2-5220-475E-9CB7-9D9B98CCA748}" destId="{6BD90223-3278-4851-A5C4-54C022AD8B18}" srcOrd="0" destOrd="0" presId="urn:microsoft.com/office/officeart/2005/8/layout/vList2"/>
    <dgm:cxn modelId="{3B4E2391-4267-4F28-AAAB-647D83D3C06E}" type="presParOf" srcId="{CD83A4D2-5220-475E-9CB7-9D9B98CCA748}" destId="{24AF4672-3ACA-4F17-A889-92D1A439BDC3}" srcOrd="1" destOrd="0" presId="urn:microsoft.com/office/officeart/2005/8/layout/vList2"/>
    <dgm:cxn modelId="{4436E16F-C472-4FC8-995C-B1C66B3D87AA}" type="presParOf" srcId="{CD83A4D2-5220-475E-9CB7-9D9B98CCA748}" destId="{503AFD3E-4620-48D0-8EB4-E9256D81B5C2}" srcOrd="2" destOrd="0" presId="urn:microsoft.com/office/officeart/2005/8/layout/vList2"/>
    <dgm:cxn modelId="{4A681C10-34EE-4300-8855-F751D4A96788}" type="presParOf" srcId="{CD83A4D2-5220-475E-9CB7-9D9B98CCA748}" destId="{FF5ECACF-0ECA-4BB1-B8CC-B471E105F75B}" srcOrd="3" destOrd="0" presId="urn:microsoft.com/office/officeart/2005/8/layout/vList2"/>
    <dgm:cxn modelId="{CA6F97A5-7DA7-4972-B94E-53A0A28A80C7}" type="presParOf" srcId="{CD83A4D2-5220-475E-9CB7-9D9B98CCA748}" destId="{5F480457-9056-4B28-8927-743C94B55C2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844164-35FC-40DF-A232-2C3192F8056F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15891EB-A14D-4A01-8238-633E06533B69}">
      <dgm:prSet/>
      <dgm:spPr/>
      <dgm:t>
        <a:bodyPr/>
        <a:lstStyle/>
        <a:p>
          <a:r>
            <a:rPr lang="en-US"/>
            <a:t>Don’t be afraid to do trials at scale.</a:t>
          </a:r>
        </a:p>
      </dgm:t>
    </dgm:pt>
    <dgm:pt modelId="{1B7DA017-8F7A-41B7-8CA1-90E13D334804}" type="parTrans" cxnId="{D4E35A1D-C1B1-4653-88B8-913EA40F118C}">
      <dgm:prSet/>
      <dgm:spPr/>
      <dgm:t>
        <a:bodyPr/>
        <a:lstStyle/>
        <a:p>
          <a:endParaRPr lang="en-US"/>
        </a:p>
      </dgm:t>
    </dgm:pt>
    <dgm:pt modelId="{7C8C0366-5C73-498F-8668-AC4820B6D59A}" type="sibTrans" cxnId="{D4E35A1D-C1B1-4653-88B8-913EA40F118C}">
      <dgm:prSet/>
      <dgm:spPr/>
      <dgm:t>
        <a:bodyPr/>
        <a:lstStyle/>
        <a:p>
          <a:endParaRPr lang="en-US"/>
        </a:p>
      </dgm:t>
    </dgm:pt>
    <dgm:pt modelId="{EE0FA0EC-50BE-4656-984F-2EC9D352F7DB}">
      <dgm:prSet/>
      <dgm:spPr/>
      <dgm:t>
        <a:bodyPr/>
        <a:lstStyle/>
        <a:p>
          <a:r>
            <a:rPr lang="en-US"/>
            <a:t>Do trials now, for potential implementation in 2 years from now (ie Try even if you don’t think you need it).</a:t>
          </a:r>
        </a:p>
      </dgm:t>
    </dgm:pt>
    <dgm:pt modelId="{DFD60DDA-905C-468E-8D51-B2B5695A9BF9}" type="parTrans" cxnId="{DA64DA8E-13F9-4FB8-8249-778547619F77}">
      <dgm:prSet/>
      <dgm:spPr/>
      <dgm:t>
        <a:bodyPr/>
        <a:lstStyle/>
        <a:p>
          <a:endParaRPr lang="en-US"/>
        </a:p>
      </dgm:t>
    </dgm:pt>
    <dgm:pt modelId="{01A10C03-77FF-4C64-BBAE-17274F383D7D}" type="sibTrans" cxnId="{DA64DA8E-13F9-4FB8-8249-778547619F77}">
      <dgm:prSet/>
      <dgm:spPr/>
      <dgm:t>
        <a:bodyPr/>
        <a:lstStyle/>
        <a:p>
          <a:endParaRPr lang="en-US"/>
        </a:p>
      </dgm:t>
    </dgm:pt>
    <dgm:pt modelId="{E1421EA0-8EA4-4CB2-B912-6B2B82735A8C}">
      <dgm:prSet/>
      <dgm:spPr/>
      <dgm:t>
        <a:bodyPr/>
        <a:lstStyle/>
        <a:p>
          <a:r>
            <a:rPr lang="en-US"/>
            <a:t>Try chips first, tune in to each supplier flavor profile.</a:t>
          </a:r>
        </a:p>
      </dgm:t>
    </dgm:pt>
    <dgm:pt modelId="{3AB5C0CF-CB23-45FE-B047-2E225907A447}" type="parTrans" cxnId="{963A3EB1-FCE4-4C18-845C-DB3A1AFA2900}">
      <dgm:prSet/>
      <dgm:spPr/>
      <dgm:t>
        <a:bodyPr/>
        <a:lstStyle/>
        <a:p>
          <a:endParaRPr lang="en-US"/>
        </a:p>
      </dgm:t>
    </dgm:pt>
    <dgm:pt modelId="{6D9AAB70-2410-4274-87C9-CD58839B4B68}" type="sibTrans" cxnId="{963A3EB1-FCE4-4C18-845C-DB3A1AFA2900}">
      <dgm:prSet/>
      <dgm:spPr/>
      <dgm:t>
        <a:bodyPr/>
        <a:lstStyle/>
        <a:p>
          <a:endParaRPr lang="en-US"/>
        </a:p>
      </dgm:t>
    </dgm:pt>
    <dgm:pt modelId="{CA8BAA6A-4208-4182-B2D0-71A465848F9B}">
      <dgm:prSet/>
      <dgm:spPr/>
      <dgm:t>
        <a:bodyPr/>
        <a:lstStyle/>
        <a:p>
          <a:r>
            <a:rPr lang="en-US"/>
            <a:t>Have a good understanding of what your needs are:</a:t>
          </a:r>
        </a:p>
      </dgm:t>
    </dgm:pt>
    <dgm:pt modelId="{17543A54-A885-4F28-83D3-96E067553BFC}" type="parTrans" cxnId="{7C0A28EA-7CCC-476B-B45B-55D02DA96637}">
      <dgm:prSet/>
      <dgm:spPr/>
      <dgm:t>
        <a:bodyPr/>
        <a:lstStyle/>
        <a:p>
          <a:endParaRPr lang="en-US"/>
        </a:p>
      </dgm:t>
    </dgm:pt>
    <dgm:pt modelId="{2037224D-31C1-4124-A71D-9D5A10371942}" type="sibTrans" cxnId="{7C0A28EA-7CCC-476B-B45B-55D02DA96637}">
      <dgm:prSet/>
      <dgm:spPr/>
      <dgm:t>
        <a:bodyPr/>
        <a:lstStyle/>
        <a:p>
          <a:endParaRPr lang="en-US"/>
        </a:p>
      </dgm:t>
    </dgm:pt>
    <dgm:pt modelId="{95DA62A1-060C-4801-9D40-08CE9332FB3E}">
      <dgm:prSet/>
      <dgm:spPr/>
      <dgm:t>
        <a:bodyPr/>
        <a:lstStyle/>
        <a:p>
          <a:r>
            <a:rPr lang="en-US"/>
            <a:t>Is that wine going to be blended with barrels aged wine?</a:t>
          </a:r>
        </a:p>
      </dgm:t>
    </dgm:pt>
    <dgm:pt modelId="{A627F73E-B79E-48B4-868F-AA8AE042896B}" type="parTrans" cxnId="{C735B2C2-D85C-4741-9E21-54AF70720011}">
      <dgm:prSet/>
      <dgm:spPr/>
      <dgm:t>
        <a:bodyPr/>
        <a:lstStyle/>
        <a:p>
          <a:endParaRPr lang="en-US"/>
        </a:p>
      </dgm:t>
    </dgm:pt>
    <dgm:pt modelId="{F066F758-DD85-4595-9357-959F82C5BA4F}" type="sibTrans" cxnId="{C735B2C2-D85C-4741-9E21-54AF70720011}">
      <dgm:prSet/>
      <dgm:spPr/>
      <dgm:t>
        <a:bodyPr/>
        <a:lstStyle/>
        <a:p>
          <a:endParaRPr lang="en-US"/>
        </a:p>
      </dgm:t>
    </dgm:pt>
    <dgm:pt modelId="{8D031512-0AAD-433C-A570-F6D8638F5213}">
      <dgm:prSet/>
      <dgm:spPr/>
      <dgm:t>
        <a:bodyPr/>
        <a:lstStyle/>
        <a:p>
          <a:r>
            <a:rPr lang="en-US"/>
            <a:t>Is it part of a blend? Is I a stan-alone wine?</a:t>
          </a:r>
        </a:p>
      </dgm:t>
    </dgm:pt>
    <dgm:pt modelId="{1AF30C11-BD5E-4E29-980D-8FBF2B72FA80}" type="parTrans" cxnId="{7DE75E4C-C08B-4DCF-BFEB-A70D4D1A8582}">
      <dgm:prSet/>
      <dgm:spPr/>
      <dgm:t>
        <a:bodyPr/>
        <a:lstStyle/>
        <a:p>
          <a:endParaRPr lang="en-US"/>
        </a:p>
      </dgm:t>
    </dgm:pt>
    <dgm:pt modelId="{248D67DF-3F0C-48C7-961A-4824B4668D57}" type="sibTrans" cxnId="{7DE75E4C-C08B-4DCF-BFEB-A70D4D1A8582}">
      <dgm:prSet/>
      <dgm:spPr/>
      <dgm:t>
        <a:bodyPr/>
        <a:lstStyle/>
        <a:p>
          <a:endParaRPr lang="en-US"/>
        </a:p>
      </dgm:t>
    </dgm:pt>
    <dgm:pt modelId="{A72D23E6-242B-4593-A344-B33E9E28AE74}">
      <dgm:prSet/>
      <dgm:spPr/>
      <dgm:t>
        <a:bodyPr/>
        <a:lstStyle/>
        <a:p>
          <a:r>
            <a:rPr lang="en-US"/>
            <a:t>Are you looking for aromatics or structure?</a:t>
          </a:r>
        </a:p>
      </dgm:t>
    </dgm:pt>
    <dgm:pt modelId="{5C6965AF-2104-4225-9A3F-575A7820BB5A}" type="parTrans" cxnId="{A23E1EC3-F770-4C1C-B1D6-DD56DE7FD235}">
      <dgm:prSet/>
      <dgm:spPr/>
      <dgm:t>
        <a:bodyPr/>
        <a:lstStyle/>
        <a:p>
          <a:endParaRPr lang="en-US"/>
        </a:p>
      </dgm:t>
    </dgm:pt>
    <dgm:pt modelId="{CACCDCDE-AD80-4C48-A086-04EDCCAFC89B}" type="sibTrans" cxnId="{A23E1EC3-F770-4C1C-B1D6-DD56DE7FD235}">
      <dgm:prSet/>
      <dgm:spPr/>
      <dgm:t>
        <a:bodyPr/>
        <a:lstStyle/>
        <a:p>
          <a:endParaRPr lang="en-US"/>
        </a:p>
      </dgm:t>
    </dgm:pt>
    <dgm:pt modelId="{9261B68C-E9CC-4ADD-8F52-34A06B602456}" type="pres">
      <dgm:prSet presAssocID="{AB844164-35FC-40DF-A232-2C3192F8056F}" presName="Name0" presStyleCnt="0">
        <dgm:presLayoutVars>
          <dgm:dir/>
          <dgm:animLvl val="lvl"/>
          <dgm:resizeHandles val="exact"/>
        </dgm:presLayoutVars>
      </dgm:prSet>
      <dgm:spPr/>
    </dgm:pt>
    <dgm:pt modelId="{C4DD11E3-15F5-4D2E-BB56-05EE70AC0218}" type="pres">
      <dgm:prSet presAssocID="{CA8BAA6A-4208-4182-B2D0-71A465848F9B}" presName="boxAndChildren" presStyleCnt="0"/>
      <dgm:spPr/>
    </dgm:pt>
    <dgm:pt modelId="{B4934A5E-640A-413E-92E4-E283FE52BC06}" type="pres">
      <dgm:prSet presAssocID="{CA8BAA6A-4208-4182-B2D0-71A465848F9B}" presName="parentTextBox" presStyleLbl="node1" presStyleIdx="0" presStyleCnt="4"/>
      <dgm:spPr/>
    </dgm:pt>
    <dgm:pt modelId="{A9C07575-C3D8-43DE-86FD-7AFC23DE6C81}" type="pres">
      <dgm:prSet presAssocID="{CA8BAA6A-4208-4182-B2D0-71A465848F9B}" presName="entireBox" presStyleLbl="node1" presStyleIdx="0" presStyleCnt="4"/>
      <dgm:spPr/>
    </dgm:pt>
    <dgm:pt modelId="{3F310B09-5EFC-4936-8D54-DED5F57EAF58}" type="pres">
      <dgm:prSet presAssocID="{CA8BAA6A-4208-4182-B2D0-71A465848F9B}" presName="descendantBox" presStyleCnt="0"/>
      <dgm:spPr/>
    </dgm:pt>
    <dgm:pt modelId="{B825490B-F81D-4B15-A4D4-70A8E1E6A169}" type="pres">
      <dgm:prSet presAssocID="{95DA62A1-060C-4801-9D40-08CE9332FB3E}" presName="childTextBox" presStyleLbl="fgAccFollowNode1" presStyleIdx="0" presStyleCnt="3">
        <dgm:presLayoutVars>
          <dgm:bulletEnabled val="1"/>
        </dgm:presLayoutVars>
      </dgm:prSet>
      <dgm:spPr/>
    </dgm:pt>
    <dgm:pt modelId="{9679CEB2-49B4-4D85-B67A-3D34F9C1ACE4}" type="pres">
      <dgm:prSet presAssocID="{8D031512-0AAD-433C-A570-F6D8638F5213}" presName="childTextBox" presStyleLbl="fgAccFollowNode1" presStyleIdx="1" presStyleCnt="3">
        <dgm:presLayoutVars>
          <dgm:bulletEnabled val="1"/>
        </dgm:presLayoutVars>
      </dgm:prSet>
      <dgm:spPr/>
    </dgm:pt>
    <dgm:pt modelId="{6045A656-7787-490A-AA06-6E6E79AF2AE1}" type="pres">
      <dgm:prSet presAssocID="{A72D23E6-242B-4593-A344-B33E9E28AE74}" presName="childTextBox" presStyleLbl="fgAccFollowNode1" presStyleIdx="2" presStyleCnt="3">
        <dgm:presLayoutVars>
          <dgm:bulletEnabled val="1"/>
        </dgm:presLayoutVars>
      </dgm:prSet>
      <dgm:spPr/>
    </dgm:pt>
    <dgm:pt modelId="{08EDFCCC-BC0B-4493-A9C0-CF5BDD9E3B45}" type="pres">
      <dgm:prSet presAssocID="{6D9AAB70-2410-4274-87C9-CD58839B4B68}" presName="sp" presStyleCnt="0"/>
      <dgm:spPr/>
    </dgm:pt>
    <dgm:pt modelId="{BACED0CC-008F-4962-BF14-3AB0A59EB51E}" type="pres">
      <dgm:prSet presAssocID="{E1421EA0-8EA4-4CB2-B912-6B2B82735A8C}" presName="arrowAndChildren" presStyleCnt="0"/>
      <dgm:spPr/>
    </dgm:pt>
    <dgm:pt modelId="{7FE64615-70DE-4D73-A678-5943471EC49C}" type="pres">
      <dgm:prSet presAssocID="{E1421EA0-8EA4-4CB2-B912-6B2B82735A8C}" presName="parentTextArrow" presStyleLbl="node1" presStyleIdx="1" presStyleCnt="4"/>
      <dgm:spPr/>
    </dgm:pt>
    <dgm:pt modelId="{1E480319-4A9B-41A9-B5E3-AC04BBB00DFC}" type="pres">
      <dgm:prSet presAssocID="{01A10C03-77FF-4C64-BBAE-17274F383D7D}" presName="sp" presStyleCnt="0"/>
      <dgm:spPr/>
    </dgm:pt>
    <dgm:pt modelId="{28D463A9-FCAA-4645-AF1D-97C2F2C1BFBF}" type="pres">
      <dgm:prSet presAssocID="{EE0FA0EC-50BE-4656-984F-2EC9D352F7DB}" presName="arrowAndChildren" presStyleCnt="0"/>
      <dgm:spPr/>
    </dgm:pt>
    <dgm:pt modelId="{19A4DFD5-237B-4C68-9C28-ED9658A4D265}" type="pres">
      <dgm:prSet presAssocID="{EE0FA0EC-50BE-4656-984F-2EC9D352F7DB}" presName="parentTextArrow" presStyleLbl="node1" presStyleIdx="2" presStyleCnt="4"/>
      <dgm:spPr/>
    </dgm:pt>
    <dgm:pt modelId="{488608DF-875F-461D-9359-3D5CA0C0F897}" type="pres">
      <dgm:prSet presAssocID="{7C8C0366-5C73-498F-8668-AC4820B6D59A}" presName="sp" presStyleCnt="0"/>
      <dgm:spPr/>
    </dgm:pt>
    <dgm:pt modelId="{5DFDB645-AEA0-4FE6-9A21-204CE61DC221}" type="pres">
      <dgm:prSet presAssocID="{815891EB-A14D-4A01-8238-633E06533B69}" presName="arrowAndChildren" presStyleCnt="0"/>
      <dgm:spPr/>
    </dgm:pt>
    <dgm:pt modelId="{448DFB40-FA19-4062-8041-A077ADE55213}" type="pres">
      <dgm:prSet presAssocID="{815891EB-A14D-4A01-8238-633E06533B69}" presName="parentTextArrow" presStyleLbl="node1" presStyleIdx="3" presStyleCnt="4"/>
      <dgm:spPr/>
    </dgm:pt>
  </dgm:ptLst>
  <dgm:cxnLst>
    <dgm:cxn modelId="{0EBC2B09-529B-4B4A-A78B-16CEF14533E0}" type="presOf" srcId="{E1421EA0-8EA4-4CB2-B912-6B2B82735A8C}" destId="{7FE64615-70DE-4D73-A678-5943471EC49C}" srcOrd="0" destOrd="0" presId="urn:microsoft.com/office/officeart/2005/8/layout/process4"/>
    <dgm:cxn modelId="{D4E35A1D-C1B1-4653-88B8-913EA40F118C}" srcId="{AB844164-35FC-40DF-A232-2C3192F8056F}" destId="{815891EB-A14D-4A01-8238-633E06533B69}" srcOrd="0" destOrd="0" parTransId="{1B7DA017-8F7A-41B7-8CA1-90E13D334804}" sibTransId="{7C8C0366-5C73-498F-8668-AC4820B6D59A}"/>
    <dgm:cxn modelId="{C6ED8A37-50C7-4448-938B-68C2285EE288}" type="presOf" srcId="{CA8BAA6A-4208-4182-B2D0-71A465848F9B}" destId="{A9C07575-C3D8-43DE-86FD-7AFC23DE6C81}" srcOrd="1" destOrd="0" presId="urn:microsoft.com/office/officeart/2005/8/layout/process4"/>
    <dgm:cxn modelId="{7DE75E4C-C08B-4DCF-BFEB-A70D4D1A8582}" srcId="{CA8BAA6A-4208-4182-B2D0-71A465848F9B}" destId="{8D031512-0AAD-433C-A570-F6D8638F5213}" srcOrd="1" destOrd="0" parTransId="{1AF30C11-BD5E-4E29-980D-8FBF2B72FA80}" sibTransId="{248D67DF-3F0C-48C7-961A-4824B4668D57}"/>
    <dgm:cxn modelId="{68BAE151-B50E-4E32-878C-EE0C130EBF8C}" type="presOf" srcId="{AB844164-35FC-40DF-A232-2C3192F8056F}" destId="{9261B68C-E9CC-4ADD-8F52-34A06B602456}" srcOrd="0" destOrd="0" presId="urn:microsoft.com/office/officeart/2005/8/layout/process4"/>
    <dgm:cxn modelId="{065B9980-41B1-423A-9511-E33BA68F9A11}" type="presOf" srcId="{EE0FA0EC-50BE-4656-984F-2EC9D352F7DB}" destId="{19A4DFD5-237B-4C68-9C28-ED9658A4D265}" srcOrd="0" destOrd="0" presId="urn:microsoft.com/office/officeart/2005/8/layout/process4"/>
    <dgm:cxn modelId="{DA64DA8E-13F9-4FB8-8249-778547619F77}" srcId="{AB844164-35FC-40DF-A232-2C3192F8056F}" destId="{EE0FA0EC-50BE-4656-984F-2EC9D352F7DB}" srcOrd="1" destOrd="0" parTransId="{DFD60DDA-905C-468E-8D51-B2B5695A9BF9}" sibTransId="{01A10C03-77FF-4C64-BBAE-17274F383D7D}"/>
    <dgm:cxn modelId="{17B78F94-8E77-4E24-BA91-9EFF8049DC3E}" type="presOf" srcId="{A72D23E6-242B-4593-A344-B33E9E28AE74}" destId="{6045A656-7787-490A-AA06-6E6E79AF2AE1}" srcOrd="0" destOrd="0" presId="urn:microsoft.com/office/officeart/2005/8/layout/process4"/>
    <dgm:cxn modelId="{B0BC2D98-EC8E-4657-8772-B7231607D642}" type="presOf" srcId="{CA8BAA6A-4208-4182-B2D0-71A465848F9B}" destId="{B4934A5E-640A-413E-92E4-E283FE52BC06}" srcOrd="0" destOrd="0" presId="urn:microsoft.com/office/officeart/2005/8/layout/process4"/>
    <dgm:cxn modelId="{963A3EB1-FCE4-4C18-845C-DB3A1AFA2900}" srcId="{AB844164-35FC-40DF-A232-2C3192F8056F}" destId="{E1421EA0-8EA4-4CB2-B912-6B2B82735A8C}" srcOrd="2" destOrd="0" parTransId="{3AB5C0CF-CB23-45FE-B047-2E225907A447}" sibTransId="{6D9AAB70-2410-4274-87C9-CD58839B4B68}"/>
    <dgm:cxn modelId="{96E201BD-7045-43FC-85AC-8093B51836F2}" type="presOf" srcId="{8D031512-0AAD-433C-A570-F6D8638F5213}" destId="{9679CEB2-49B4-4D85-B67A-3D34F9C1ACE4}" srcOrd="0" destOrd="0" presId="urn:microsoft.com/office/officeart/2005/8/layout/process4"/>
    <dgm:cxn modelId="{C735B2C2-D85C-4741-9E21-54AF70720011}" srcId="{CA8BAA6A-4208-4182-B2D0-71A465848F9B}" destId="{95DA62A1-060C-4801-9D40-08CE9332FB3E}" srcOrd="0" destOrd="0" parTransId="{A627F73E-B79E-48B4-868F-AA8AE042896B}" sibTransId="{F066F758-DD85-4595-9357-959F82C5BA4F}"/>
    <dgm:cxn modelId="{A23E1EC3-F770-4C1C-B1D6-DD56DE7FD235}" srcId="{CA8BAA6A-4208-4182-B2D0-71A465848F9B}" destId="{A72D23E6-242B-4593-A344-B33E9E28AE74}" srcOrd="2" destOrd="0" parTransId="{5C6965AF-2104-4225-9A3F-575A7820BB5A}" sibTransId="{CACCDCDE-AD80-4C48-A086-04EDCCAFC89B}"/>
    <dgm:cxn modelId="{BA5D6CDC-B32C-4BC3-9351-B91FF7DCC7C8}" type="presOf" srcId="{815891EB-A14D-4A01-8238-633E06533B69}" destId="{448DFB40-FA19-4062-8041-A077ADE55213}" srcOrd="0" destOrd="0" presId="urn:microsoft.com/office/officeart/2005/8/layout/process4"/>
    <dgm:cxn modelId="{7C0A28EA-7CCC-476B-B45B-55D02DA96637}" srcId="{AB844164-35FC-40DF-A232-2C3192F8056F}" destId="{CA8BAA6A-4208-4182-B2D0-71A465848F9B}" srcOrd="3" destOrd="0" parTransId="{17543A54-A885-4F28-83D3-96E067553BFC}" sibTransId="{2037224D-31C1-4124-A71D-9D5A10371942}"/>
    <dgm:cxn modelId="{97611FFD-13DD-484F-9A99-1410856BA3AD}" type="presOf" srcId="{95DA62A1-060C-4801-9D40-08CE9332FB3E}" destId="{B825490B-F81D-4B15-A4D4-70A8E1E6A169}" srcOrd="0" destOrd="0" presId="urn:microsoft.com/office/officeart/2005/8/layout/process4"/>
    <dgm:cxn modelId="{6ADCBEB8-D169-4363-ADD0-985C5E8A249F}" type="presParOf" srcId="{9261B68C-E9CC-4ADD-8F52-34A06B602456}" destId="{C4DD11E3-15F5-4D2E-BB56-05EE70AC0218}" srcOrd="0" destOrd="0" presId="urn:microsoft.com/office/officeart/2005/8/layout/process4"/>
    <dgm:cxn modelId="{CA104F70-5C11-437C-B027-40A61BFFFFCF}" type="presParOf" srcId="{C4DD11E3-15F5-4D2E-BB56-05EE70AC0218}" destId="{B4934A5E-640A-413E-92E4-E283FE52BC06}" srcOrd="0" destOrd="0" presId="urn:microsoft.com/office/officeart/2005/8/layout/process4"/>
    <dgm:cxn modelId="{C53DA67A-350A-488B-8061-E5B142040D0F}" type="presParOf" srcId="{C4DD11E3-15F5-4D2E-BB56-05EE70AC0218}" destId="{A9C07575-C3D8-43DE-86FD-7AFC23DE6C81}" srcOrd="1" destOrd="0" presId="urn:microsoft.com/office/officeart/2005/8/layout/process4"/>
    <dgm:cxn modelId="{A0CAECA3-367C-4A2E-BAC5-1EA564B42FDE}" type="presParOf" srcId="{C4DD11E3-15F5-4D2E-BB56-05EE70AC0218}" destId="{3F310B09-5EFC-4936-8D54-DED5F57EAF58}" srcOrd="2" destOrd="0" presId="urn:microsoft.com/office/officeart/2005/8/layout/process4"/>
    <dgm:cxn modelId="{BC2EEA0B-346C-4AA0-8044-E6868FF92CDB}" type="presParOf" srcId="{3F310B09-5EFC-4936-8D54-DED5F57EAF58}" destId="{B825490B-F81D-4B15-A4D4-70A8E1E6A169}" srcOrd="0" destOrd="0" presId="urn:microsoft.com/office/officeart/2005/8/layout/process4"/>
    <dgm:cxn modelId="{0882AF45-018E-4B52-88BA-690F6230FECD}" type="presParOf" srcId="{3F310B09-5EFC-4936-8D54-DED5F57EAF58}" destId="{9679CEB2-49B4-4D85-B67A-3D34F9C1ACE4}" srcOrd="1" destOrd="0" presId="urn:microsoft.com/office/officeart/2005/8/layout/process4"/>
    <dgm:cxn modelId="{9811069F-6E03-4305-B526-7AEA7B420E00}" type="presParOf" srcId="{3F310B09-5EFC-4936-8D54-DED5F57EAF58}" destId="{6045A656-7787-490A-AA06-6E6E79AF2AE1}" srcOrd="2" destOrd="0" presId="urn:microsoft.com/office/officeart/2005/8/layout/process4"/>
    <dgm:cxn modelId="{55678FB4-A711-4CD8-85F2-EFA48BA2592A}" type="presParOf" srcId="{9261B68C-E9CC-4ADD-8F52-34A06B602456}" destId="{08EDFCCC-BC0B-4493-A9C0-CF5BDD9E3B45}" srcOrd="1" destOrd="0" presId="urn:microsoft.com/office/officeart/2005/8/layout/process4"/>
    <dgm:cxn modelId="{A9CFCF8B-2305-4B44-AB47-83CC187DB438}" type="presParOf" srcId="{9261B68C-E9CC-4ADD-8F52-34A06B602456}" destId="{BACED0CC-008F-4962-BF14-3AB0A59EB51E}" srcOrd="2" destOrd="0" presId="urn:microsoft.com/office/officeart/2005/8/layout/process4"/>
    <dgm:cxn modelId="{AD8935F5-665E-4D2B-AAEF-1F98498395C5}" type="presParOf" srcId="{BACED0CC-008F-4962-BF14-3AB0A59EB51E}" destId="{7FE64615-70DE-4D73-A678-5943471EC49C}" srcOrd="0" destOrd="0" presId="urn:microsoft.com/office/officeart/2005/8/layout/process4"/>
    <dgm:cxn modelId="{C514E9D8-6B34-48B2-9FD3-0389B0738CCC}" type="presParOf" srcId="{9261B68C-E9CC-4ADD-8F52-34A06B602456}" destId="{1E480319-4A9B-41A9-B5E3-AC04BBB00DFC}" srcOrd="3" destOrd="0" presId="urn:microsoft.com/office/officeart/2005/8/layout/process4"/>
    <dgm:cxn modelId="{0F93B782-5A5E-41E9-9070-09ABA433BE8B}" type="presParOf" srcId="{9261B68C-E9CC-4ADD-8F52-34A06B602456}" destId="{28D463A9-FCAA-4645-AF1D-97C2F2C1BFBF}" srcOrd="4" destOrd="0" presId="urn:microsoft.com/office/officeart/2005/8/layout/process4"/>
    <dgm:cxn modelId="{676E25C9-B974-4A28-85EA-BEC2A0C03636}" type="presParOf" srcId="{28D463A9-FCAA-4645-AF1D-97C2F2C1BFBF}" destId="{19A4DFD5-237B-4C68-9C28-ED9658A4D265}" srcOrd="0" destOrd="0" presId="urn:microsoft.com/office/officeart/2005/8/layout/process4"/>
    <dgm:cxn modelId="{E39870BB-694A-4919-A750-1EA31A975191}" type="presParOf" srcId="{9261B68C-E9CC-4ADD-8F52-34A06B602456}" destId="{488608DF-875F-461D-9359-3D5CA0C0F897}" srcOrd="5" destOrd="0" presId="urn:microsoft.com/office/officeart/2005/8/layout/process4"/>
    <dgm:cxn modelId="{A7FDDBDA-C385-4C5F-85F3-457A0BE77EA9}" type="presParOf" srcId="{9261B68C-E9CC-4ADD-8F52-34A06B602456}" destId="{5DFDB645-AEA0-4FE6-9A21-204CE61DC221}" srcOrd="6" destOrd="0" presId="urn:microsoft.com/office/officeart/2005/8/layout/process4"/>
    <dgm:cxn modelId="{6E67A08A-29D6-46F2-9F49-8668DB7CD653}" type="presParOf" srcId="{5DFDB645-AEA0-4FE6-9A21-204CE61DC221}" destId="{448DFB40-FA19-4062-8041-A077ADE5521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F73315-629F-4A21-A6B1-A0B7340AAF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9088367-7171-4ED9-96E7-9535D20BAAF4}">
      <dgm:prSet/>
      <dgm:spPr/>
      <dgm:t>
        <a:bodyPr/>
        <a:lstStyle/>
        <a:p>
          <a:r>
            <a:rPr lang="en-US"/>
            <a:t>More sustainable (many blocks and chips are made from wood that didn’t meet the specs for barrel staves)</a:t>
          </a:r>
        </a:p>
      </dgm:t>
    </dgm:pt>
    <dgm:pt modelId="{C9945F00-408C-4DE7-BCE5-1F2509D40B09}" type="parTrans" cxnId="{B80C2AD7-C087-4F40-BBFA-DAE7E3204307}">
      <dgm:prSet/>
      <dgm:spPr/>
      <dgm:t>
        <a:bodyPr/>
        <a:lstStyle/>
        <a:p>
          <a:endParaRPr lang="en-US"/>
        </a:p>
      </dgm:t>
    </dgm:pt>
    <dgm:pt modelId="{3C5CFF19-B4A4-4542-8C98-03189F228AB8}" type="sibTrans" cxnId="{B80C2AD7-C087-4F40-BBFA-DAE7E3204307}">
      <dgm:prSet/>
      <dgm:spPr/>
      <dgm:t>
        <a:bodyPr/>
        <a:lstStyle/>
        <a:p>
          <a:endParaRPr lang="en-US"/>
        </a:p>
      </dgm:t>
    </dgm:pt>
    <dgm:pt modelId="{A2F6B31F-9153-402D-9C73-A44400E48CBA}">
      <dgm:prSet/>
      <dgm:spPr/>
      <dgm:t>
        <a:bodyPr/>
        <a:lstStyle/>
        <a:p>
          <a:r>
            <a:rPr lang="en-US"/>
            <a:t>Better control of your end-product (it is more manageable to track a 2,000 gallons tank than a 33 barrels lot) </a:t>
          </a:r>
        </a:p>
      </dgm:t>
    </dgm:pt>
    <dgm:pt modelId="{CB3B2AE1-E8F2-4761-B733-577AE141EAD9}" type="parTrans" cxnId="{54CD6AC5-E9BC-40EA-A24C-AEBBD2690EEB}">
      <dgm:prSet/>
      <dgm:spPr/>
      <dgm:t>
        <a:bodyPr/>
        <a:lstStyle/>
        <a:p>
          <a:endParaRPr lang="en-US"/>
        </a:p>
      </dgm:t>
    </dgm:pt>
    <dgm:pt modelId="{A1EFFD99-1C8D-481F-8E8D-19C5AB1373EB}" type="sibTrans" cxnId="{54CD6AC5-E9BC-40EA-A24C-AEBBD2690EEB}">
      <dgm:prSet/>
      <dgm:spPr/>
      <dgm:t>
        <a:bodyPr/>
        <a:lstStyle/>
        <a:p>
          <a:endParaRPr lang="en-US"/>
        </a:p>
      </dgm:t>
    </dgm:pt>
    <dgm:pt modelId="{347266BC-3D80-4539-B33E-7A9E3E1E4A33}">
      <dgm:prSet/>
      <dgm:spPr/>
      <dgm:t>
        <a:bodyPr/>
        <a:lstStyle/>
        <a:p>
          <a:r>
            <a:rPr lang="en-US"/>
            <a:t>Barrel maintenance is demanding, risk of spoilage often comes from barrels.</a:t>
          </a:r>
        </a:p>
      </dgm:t>
    </dgm:pt>
    <dgm:pt modelId="{724443CD-7AB8-4BAD-B94D-3033C340DB1D}" type="parTrans" cxnId="{57727743-9B1C-4570-A94D-6A0E11ADD042}">
      <dgm:prSet/>
      <dgm:spPr/>
      <dgm:t>
        <a:bodyPr/>
        <a:lstStyle/>
        <a:p>
          <a:endParaRPr lang="en-US"/>
        </a:p>
      </dgm:t>
    </dgm:pt>
    <dgm:pt modelId="{2F32EDB8-B27B-46C1-8B35-F2D2442E1013}" type="sibTrans" cxnId="{57727743-9B1C-4570-A94D-6A0E11ADD042}">
      <dgm:prSet/>
      <dgm:spPr/>
      <dgm:t>
        <a:bodyPr/>
        <a:lstStyle/>
        <a:p>
          <a:endParaRPr lang="en-US"/>
        </a:p>
      </dgm:t>
    </dgm:pt>
    <dgm:pt modelId="{A6A28E7C-93CD-43C1-B9BA-422760DC2ABB}" type="pres">
      <dgm:prSet presAssocID="{A5F73315-629F-4A21-A6B1-A0B7340AAF7A}" presName="linear" presStyleCnt="0">
        <dgm:presLayoutVars>
          <dgm:animLvl val="lvl"/>
          <dgm:resizeHandles val="exact"/>
        </dgm:presLayoutVars>
      </dgm:prSet>
      <dgm:spPr/>
    </dgm:pt>
    <dgm:pt modelId="{F19E7D73-43A2-41FE-8E3E-3D1FE33C73AE}" type="pres">
      <dgm:prSet presAssocID="{29088367-7171-4ED9-96E7-9535D20BAAF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B6B147B-9A0F-49FE-847B-BD96CB09C329}" type="pres">
      <dgm:prSet presAssocID="{3C5CFF19-B4A4-4542-8C98-03189F228AB8}" presName="spacer" presStyleCnt="0"/>
      <dgm:spPr/>
    </dgm:pt>
    <dgm:pt modelId="{08626BD8-6095-4371-8E75-87BDE850D049}" type="pres">
      <dgm:prSet presAssocID="{A2F6B31F-9153-402D-9C73-A44400E48CB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E4BBA8A-09BA-40B3-84E3-75DBD1E8DC8A}" type="pres">
      <dgm:prSet presAssocID="{A1EFFD99-1C8D-481F-8E8D-19C5AB1373EB}" presName="spacer" presStyleCnt="0"/>
      <dgm:spPr/>
    </dgm:pt>
    <dgm:pt modelId="{DF4E9F98-7037-45A7-A40A-B5AC5718DAA2}" type="pres">
      <dgm:prSet presAssocID="{347266BC-3D80-4539-B33E-7A9E3E1E4A3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196CF28-737F-4C02-AE23-F673FA41C42F}" type="presOf" srcId="{A5F73315-629F-4A21-A6B1-A0B7340AAF7A}" destId="{A6A28E7C-93CD-43C1-B9BA-422760DC2ABB}" srcOrd="0" destOrd="0" presId="urn:microsoft.com/office/officeart/2005/8/layout/vList2"/>
    <dgm:cxn modelId="{1DEA972D-D7D4-4632-A2D1-9350B7D429F0}" type="presOf" srcId="{29088367-7171-4ED9-96E7-9535D20BAAF4}" destId="{F19E7D73-43A2-41FE-8E3E-3D1FE33C73AE}" srcOrd="0" destOrd="0" presId="urn:microsoft.com/office/officeart/2005/8/layout/vList2"/>
    <dgm:cxn modelId="{5BC11839-D391-441F-A795-434A936A4B93}" type="presOf" srcId="{347266BC-3D80-4539-B33E-7A9E3E1E4A33}" destId="{DF4E9F98-7037-45A7-A40A-B5AC5718DAA2}" srcOrd="0" destOrd="0" presId="urn:microsoft.com/office/officeart/2005/8/layout/vList2"/>
    <dgm:cxn modelId="{4709C03B-1E86-423C-A5FA-A52C67D1EA8A}" type="presOf" srcId="{A2F6B31F-9153-402D-9C73-A44400E48CBA}" destId="{08626BD8-6095-4371-8E75-87BDE850D049}" srcOrd="0" destOrd="0" presId="urn:microsoft.com/office/officeart/2005/8/layout/vList2"/>
    <dgm:cxn modelId="{57727743-9B1C-4570-A94D-6A0E11ADD042}" srcId="{A5F73315-629F-4A21-A6B1-A0B7340AAF7A}" destId="{347266BC-3D80-4539-B33E-7A9E3E1E4A33}" srcOrd="2" destOrd="0" parTransId="{724443CD-7AB8-4BAD-B94D-3033C340DB1D}" sibTransId="{2F32EDB8-B27B-46C1-8B35-F2D2442E1013}"/>
    <dgm:cxn modelId="{54CD6AC5-E9BC-40EA-A24C-AEBBD2690EEB}" srcId="{A5F73315-629F-4A21-A6B1-A0B7340AAF7A}" destId="{A2F6B31F-9153-402D-9C73-A44400E48CBA}" srcOrd="1" destOrd="0" parTransId="{CB3B2AE1-E8F2-4761-B733-577AE141EAD9}" sibTransId="{A1EFFD99-1C8D-481F-8E8D-19C5AB1373EB}"/>
    <dgm:cxn modelId="{B80C2AD7-C087-4F40-BBFA-DAE7E3204307}" srcId="{A5F73315-629F-4A21-A6B1-A0B7340AAF7A}" destId="{29088367-7171-4ED9-96E7-9535D20BAAF4}" srcOrd="0" destOrd="0" parTransId="{C9945F00-408C-4DE7-BCE5-1F2509D40B09}" sibTransId="{3C5CFF19-B4A4-4542-8C98-03189F228AB8}"/>
    <dgm:cxn modelId="{5B0F6D45-F58A-4F59-B3CF-586F30E3E2F9}" type="presParOf" srcId="{A6A28E7C-93CD-43C1-B9BA-422760DC2ABB}" destId="{F19E7D73-43A2-41FE-8E3E-3D1FE33C73AE}" srcOrd="0" destOrd="0" presId="urn:microsoft.com/office/officeart/2005/8/layout/vList2"/>
    <dgm:cxn modelId="{309BBC5F-B0B7-4166-BB4F-96EAF9841A59}" type="presParOf" srcId="{A6A28E7C-93CD-43C1-B9BA-422760DC2ABB}" destId="{2B6B147B-9A0F-49FE-847B-BD96CB09C329}" srcOrd="1" destOrd="0" presId="urn:microsoft.com/office/officeart/2005/8/layout/vList2"/>
    <dgm:cxn modelId="{893570E4-73A7-42A4-A216-9CA0ACF31020}" type="presParOf" srcId="{A6A28E7C-93CD-43C1-B9BA-422760DC2ABB}" destId="{08626BD8-6095-4371-8E75-87BDE850D049}" srcOrd="2" destOrd="0" presId="urn:microsoft.com/office/officeart/2005/8/layout/vList2"/>
    <dgm:cxn modelId="{801BD7CF-FE2A-4AC8-86AE-71E46643352B}" type="presParOf" srcId="{A6A28E7C-93CD-43C1-B9BA-422760DC2ABB}" destId="{1E4BBA8A-09BA-40B3-84E3-75DBD1E8DC8A}" srcOrd="3" destOrd="0" presId="urn:microsoft.com/office/officeart/2005/8/layout/vList2"/>
    <dgm:cxn modelId="{41A27884-EBB7-4E37-80EE-63F1A5B05459}" type="presParOf" srcId="{A6A28E7C-93CD-43C1-B9BA-422760DC2ABB}" destId="{DF4E9F98-7037-45A7-A40A-B5AC5718DAA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90223-3278-4851-A5C4-54C022AD8B18}">
      <dsp:nvSpPr>
        <dsp:cNvPr id="0" name=""/>
        <dsp:cNvSpPr/>
      </dsp:nvSpPr>
      <dsp:spPr>
        <a:xfrm>
          <a:off x="0" y="515928"/>
          <a:ext cx="5626542" cy="1511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WHY </a:t>
          </a:r>
          <a:r>
            <a:rPr lang="en-US" sz="3800" kern="1200">
              <a:sym typeface="Wingdings" panose="05000000000000000000" pitchFamily="2" charset="2"/>
            </a:rPr>
            <a:t></a:t>
          </a:r>
          <a:r>
            <a:rPr lang="en-US" sz="3800" kern="1200"/>
            <a:t> economic, logistic, practicality</a:t>
          </a:r>
        </a:p>
      </dsp:txBody>
      <dsp:txXfrm>
        <a:off x="73792" y="589720"/>
        <a:ext cx="5478958" cy="1364056"/>
      </dsp:txXfrm>
    </dsp:sp>
    <dsp:sp modelId="{503AFD3E-4620-48D0-8EB4-E9256D81B5C2}">
      <dsp:nvSpPr>
        <dsp:cNvPr id="0" name=""/>
        <dsp:cNvSpPr/>
      </dsp:nvSpPr>
      <dsp:spPr>
        <a:xfrm>
          <a:off x="0" y="2137009"/>
          <a:ext cx="5626542" cy="1511640"/>
        </a:xfrm>
        <a:prstGeom prst="roundRect">
          <a:avLst/>
        </a:prstGeom>
        <a:solidFill>
          <a:schemeClr val="accent2">
            <a:hueOff val="-9303302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WHEN </a:t>
          </a:r>
          <a:r>
            <a:rPr lang="en-US" sz="3800" kern="1200">
              <a:sym typeface="Wingdings" panose="05000000000000000000" pitchFamily="2" charset="2"/>
            </a:rPr>
            <a:t></a:t>
          </a:r>
          <a:r>
            <a:rPr lang="en-US" sz="3800" kern="1200"/>
            <a:t> is there really a good time to start?</a:t>
          </a:r>
        </a:p>
      </dsp:txBody>
      <dsp:txXfrm>
        <a:off x="73792" y="2210801"/>
        <a:ext cx="5478958" cy="1364056"/>
      </dsp:txXfrm>
    </dsp:sp>
    <dsp:sp modelId="{5F480457-9056-4B28-8927-743C94B55C26}">
      <dsp:nvSpPr>
        <dsp:cNvPr id="0" name=""/>
        <dsp:cNvSpPr/>
      </dsp:nvSpPr>
      <dsp:spPr>
        <a:xfrm>
          <a:off x="0" y="3758089"/>
          <a:ext cx="5626542" cy="1511640"/>
        </a:xfrm>
        <a:prstGeom prst="roundRect">
          <a:avLst/>
        </a:prstGeom>
        <a:solidFill>
          <a:schemeClr val="accent2">
            <a:hueOff val="-18606605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HOW </a:t>
          </a:r>
          <a:r>
            <a:rPr lang="en-US" sz="3800" kern="1200">
              <a:sym typeface="Wingdings" panose="05000000000000000000" pitchFamily="2" charset="2"/>
            </a:rPr>
            <a:t></a:t>
          </a:r>
          <a:r>
            <a:rPr lang="en-US" sz="3800" kern="1200"/>
            <a:t> where do you start? With what?</a:t>
          </a:r>
        </a:p>
      </dsp:txBody>
      <dsp:txXfrm>
        <a:off x="73792" y="3831881"/>
        <a:ext cx="5478958" cy="1364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C07575-C3D8-43DE-86FD-7AFC23DE6C81}">
      <dsp:nvSpPr>
        <dsp:cNvPr id="0" name=""/>
        <dsp:cNvSpPr/>
      </dsp:nvSpPr>
      <dsp:spPr>
        <a:xfrm>
          <a:off x="0" y="4793022"/>
          <a:ext cx="7003777" cy="10485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Have a good understanding of what your needs are:</a:t>
          </a:r>
        </a:p>
      </dsp:txBody>
      <dsp:txXfrm>
        <a:off x="0" y="4793022"/>
        <a:ext cx="7003777" cy="566241"/>
      </dsp:txXfrm>
    </dsp:sp>
    <dsp:sp modelId="{B825490B-F81D-4B15-A4D4-70A8E1E6A169}">
      <dsp:nvSpPr>
        <dsp:cNvPr id="0" name=""/>
        <dsp:cNvSpPr/>
      </dsp:nvSpPr>
      <dsp:spPr>
        <a:xfrm>
          <a:off x="3419" y="5338292"/>
          <a:ext cx="2332312" cy="48235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Is that wine going to be blended with barrels aged wine?</a:t>
          </a:r>
        </a:p>
      </dsp:txBody>
      <dsp:txXfrm>
        <a:off x="3419" y="5338292"/>
        <a:ext cx="2332312" cy="482354"/>
      </dsp:txXfrm>
    </dsp:sp>
    <dsp:sp modelId="{9679CEB2-49B4-4D85-B67A-3D34F9C1ACE4}">
      <dsp:nvSpPr>
        <dsp:cNvPr id="0" name=""/>
        <dsp:cNvSpPr/>
      </dsp:nvSpPr>
      <dsp:spPr>
        <a:xfrm>
          <a:off x="2335732" y="5338292"/>
          <a:ext cx="2332312" cy="482354"/>
        </a:xfrm>
        <a:prstGeom prst="rect">
          <a:avLst/>
        </a:prstGeom>
        <a:solidFill>
          <a:schemeClr val="accent2">
            <a:tint val="40000"/>
            <a:alpha val="90000"/>
            <a:hueOff val="-9750244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9750244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Is it part of a blend? Is I a stan-alone wine?</a:t>
          </a:r>
        </a:p>
      </dsp:txBody>
      <dsp:txXfrm>
        <a:off x="2335732" y="5338292"/>
        <a:ext cx="2332312" cy="482354"/>
      </dsp:txXfrm>
    </dsp:sp>
    <dsp:sp modelId="{6045A656-7787-490A-AA06-6E6E79AF2AE1}">
      <dsp:nvSpPr>
        <dsp:cNvPr id="0" name=""/>
        <dsp:cNvSpPr/>
      </dsp:nvSpPr>
      <dsp:spPr>
        <a:xfrm>
          <a:off x="4668044" y="5338292"/>
          <a:ext cx="2332312" cy="482354"/>
        </a:xfrm>
        <a:prstGeom prst="rect">
          <a:avLst/>
        </a:prstGeom>
        <a:solidFill>
          <a:schemeClr val="accent2">
            <a:tint val="40000"/>
            <a:alpha val="90000"/>
            <a:hueOff val="-19500487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9500487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Are you looking for aromatics or structure?</a:t>
          </a:r>
        </a:p>
      </dsp:txBody>
      <dsp:txXfrm>
        <a:off x="4668044" y="5338292"/>
        <a:ext cx="2332312" cy="482354"/>
      </dsp:txXfrm>
    </dsp:sp>
    <dsp:sp modelId="{7FE64615-70DE-4D73-A678-5943471EC49C}">
      <dsp:nvSpPr>
        <dsp:cNvPr id="0" name=""/>
        <dsp:cNvSpPr/>
      </dsp:nvSpPr>
      <dsp:spPr>
        <a:xfrm rot="10800000">
          <a:off x="0" y="3196010"/>
          <a:ext cx="7003777" cy="1612740"/>
        </a:xfrm>
        <a:prstGeom prst="upArrowCallout">
          <a:avLst/>
        </a:prstGeom>
        <a:solidFill>
          <a:schemeClr val="accent2">
            <a:hueOff val="-6202202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Try chips first, tune in to each supplier flavor profile.</a:t>
          </a:r>
        </a:p>
      </dsp:txBody>
      <dsp:txXfrm rot="10800000">
        <a:off x="0" y="3196010"/>
        <a:ext cx="7003777" cy="1047910"/>
      </dsp:txXfrm>
    </dsp:sp>
    <dsp:sp modelId="{19A4DFD5-237B-4C68-9C28-ED9658A4D265}">
      <dsp:nvSpPr>
        <dsp:cNvPr id="0" name=""/>
        <dsp:cNvSpPr/>
      </dsp:nvSpPr>
      <dsp:spPr>
        <a:xfrm rot="10800000">
          <a:off x="0" y="1598998"/>
          <a:ext cx="7003777" cy="1612740"/>
        </a:xfrm>
        <a:prstGeom prst="upArrowCallout">
          <a:avLst/>
        </a:prstGeom>
        <a:solidFill>
          <a:schemeClr val="accent2">
            <a:hueOff val="-12404403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Do trials now, for potential implementation in 2 years from now (ie Try even if you don’t think you need it).</a:t>
          </a:r>
        </a:p>
      </dsp:txBody>
      <dsp:txXfrm rot="10800000">
        <a:off x="0" y="1598998"/>
        <a:ext cx="7003777" cy="1047910"/>
      </dsp:txXfrm>
    </dsp:sp>
    <dsp:sp modelId="{448DFB40-FA19-4062-8041-A077ADE55213}">
      <dsp:nvSpPr>
        <dsp:cNvPr id="0" name=""/>
        <dsp:cNvSpPr/>
      </dsp:nvSpPr>
      <dsp:spPr>
        <a:xfrm rot="10800000">
          <a:off x="0" y="1986"/>
          <a:ext cx="7003777" cy="1612740"/>
        </a:xfrm>
        <a:prstGeom prst="upArrowCallout">
          <a:avLst/>
        </a:prstGeom>
        <a:solidFill>
          <a:schemeClr val="accent2">
            <a:hueOff val="-18606605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Don’t be afraid to do trials at scale.</a:t>
          </a:r>
        </a:p>
      </dsp:txBody>
      <dsp:txXfrm rot="10800000">
        <a:off x="0" y="1986"/>
        <a:ext cx="7003777" cy="1047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E7D73-43A2-41FE-8E3E-3D1FE33C73AE}">
      <dsp:nvSpPr>
        <dsp:cNvPr id="0" name=""/>
        <dsp:cNvSpPr/>
      </dsp:nvSpPr>
      <dsp:spPr>
        <a:xfrm>
          <a:off x="0" y="360852"/>
          <a:ext cx="7003777" cy="164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More sustainable (many blocks and chips are made from wood that didn’t meet the specs for barrel staves)</a:t>
          </a:r>
        </a:p>
      </dsp:txBody>
      <dsp:txXfrm>
        <a:off x="80532" y="441384"/>
        <a:ext cx="6842713" cy="1488636"/>
      </dsp:txXfrm>
    </dsp:sp>
    <dsp:sp modelId="{08626BD8-6095-4371-8E75-87BDE850D049}">
      <dsp:nvSpPr>
        <dsp:cNvPr id="0" name=""/>
        <dsp:cNvSpPr/>
      </dsp:nvSpPr>
      <dsp:spPr>
        <a:xfrm>
          <a:off x="0" y="2096952"/>
          <a:ext cx="7003777" cy="1649700"/>
        </a:xfrm>
        <a:prstGeom prst="roundRect">
          <a:avLst/>
        </a:prstGeom>
        <a:solidFill>
          <a:schemeClr val="accent5">
            <a:hueOff val="744292"/>
            <a:satOff val="5039"/>
            <a:lumOff val="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Better control of your end-product (it is more manageable to track a 2,000 gallons tank than a 33 barrels lot) </a:t>
          </a:r>
        </a:p>
      </dsp:txBody>
      <dsp:txXfrm>
        <a:off x="80532" y="2177484"/>
        <a:ext cx="6842713" cy="1488636"/>
      </dsp:txXfrm>
    </dsp:sp>
    <dsp:sp modelId="{DF4E9F98-7037-45A7-A40A-B5AC5718DAA2}">
      <dsp:nvSpPr>
        <dsp:cNvPr id="0" name=""/>
        <dsp:cNvSpPr/>
      </dsp:nvSpPr>
      <dsp:spPr>
        <a:xfrm>
          <a:off x="0" y="3833052"/>
          <a:ext cx="7003777" cy="1649700"/>
        </a:xfrm>
        <a:prstGeom prst="roundRect">
          <a:avLst/>
        </a:prstGeom>
        <a:solidFill>
          <a:schemeClr val="accent5">
            <a:hueOff val="1488583"/>
            <a:satOff val="10079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Barrel maintenance is demanding, risk of spoilage often comes from barrels.</a:t>
          </a:r>
        </a:p>
      </dsp:txBody>
      <dsp:txXfrm>
        <a:off x="80532" y="3913584"/>
        <a:ext cx="6842713" cy="1488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5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9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7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9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4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3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4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4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056FD6-9767-4B1A-ACC2-9883F6A5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364904-88FC-A594-D10C-5FDC64A2EA5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rcRect l="3116" r="-1" b="-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388FF0-C18A-E554-BBD8-96EDA08EE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Managing oak adjunct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B5B89-338A-0A43-0370-FAD9E23F0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r>
              <a:rPr lang="en-US" sz="2200" dirty="0">
                <a:solidFill>
                  <a:srgbClr val="FFFFFF"/>
                </a:solidFill>
              </a:rPr>
              <a:t>A practical approach</a:t>
            </a:r>
          </a:p>
        </p:txBody>
      </p:sp>
    </p:spTree>
    <p:extLst>
      <p:ext uri="{BB962C8B-B14F-4D97-AF65-F5344CB8AC3E}">
        <p14:creationId xmlns:p14="http://schemas.microsoft.com/office/powerpoint/2010/main" val="123259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98281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98281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53419F-B632-72E4-56DC-109893FE9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>
            <a:normAutofit/>
          </a:bodyPr>
          <a:lstStyle/>
          <a:p>
            <a:r>
              <a:rPr lang="en-US"/>
              <a:t>WHY, WHEN &amp; HOW CAN WE USE OAK ADJUNCTS</a:t>
            </a:r>
            <a:endParaRPr lang="en-US" dirty="0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C08912C5-78B0-A19F-334C-F10FDB2563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45727"/>
              </p:ext>
            </p:extLst>
          </p:nvPr>
        </p:nvGraphicFramePr>
        <p:xfrm>
          <a:off x="6184458" y="343433"/>
          <a:ext cx="5626542" cy="5785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9267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C3692A-3FC6-5C79-1D99-AEFB37DCF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>
            <a:normAutofit/>
          </a:bodyPr>
          <a:lstStyle/>
          <a:p>
            <a:r>
              <a:rPr lang="en-US" dirty="0"/>
              <a:t>THE REASONS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BB0B3-96BA-C51C-7971-A15B7897A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0" y="559813"/>
            <a:ext cx="4467677" cy="5553275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SPACE :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Stacked 5 high the need is 3.4 sq ft/</a:t>
            </a:r>
            <a:r>
              <a:rPr lang="en-US" sz="1600" dirty="0" err="1">
                <a:solidFill>
                  <a:schemeClr val="tx2"/>
                </a:solidFill>
              </a:rPr>
              <a:t>bbl</a:t>
            </a:r>
            <a:r>
              <a:rPr lang="en-US" sz="1600" dirty="0">
                <a:solidFill>
                  <a:schemeClr val="tx2"/>
                </a:solidFill>
              </a:rPr>
              <a:t>  or for every 110T – additional 1,000 sq ft)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You want to scale up without increasing your footprint</a:t>
            </a:r>
          </a:p>
          <a:p>
            <a:r>
              <a:rPr lang="en-US" sz="1800" dirty="0">
                <a:solidFill>
                  <a:schemeClr val="tx2"/>
                </a:solidFill>
              </a:rPr>
              <a:t>PRACTICALITY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Barrels are “high-touch” – frequent topping, washing, steaming, </a:t>
            </a:r>
            <a:r>
              <a:rPr lang="en-US" sz="1600" dirty="0" err="1">
                <a:solidFill>
                  <a:schemeClr val="tx2"/>
                </a:solidFill>
              </a:rPr>
              <a:t>etc</a:t>
            </a:r>
            <a:r>
              <a:rPr lang="en-US" sz="1600" dirty="0">
                <a:solidFill>
                  <a:schemeClr val="tx2"/>
                </a:solidFill>
              </a:rPr>
              <a:t>…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Control the level of integration – use staves, blocks or chips (if you don’t have time for long aging, there is something for what you need)</a:t>
            </a:r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228600" lvl="1">
              <a:spcBef>
                <a:spcPts val="1000"/>
              </a:spcBef>
            </a:pPr>
            <a:r>
              <a:rPr lang="en-US" sz="1800" dirty="0">
                <a:solidFill>
                  <a:schemeClr val="tx2"/>
                </a:solidFill>
              </a:rPr>
              <a:t>ECONOMICS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Reduced labor cost (even for moderately sized wineries) : ex: steaming 3,000 barrels for 4 min each = 200 hours (5 weeks)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Price of the oak </a:t>
            </a:r>
          </a:p>
        </p:txBody>
      </p:sp>
    </p:spTree>
    <p:extLst>
      <p:ext uri="{BB962C8B-B14F-4D97-AF65-F5344CB8AC3E}">
        <p14:creationId xmlns:p14="http://schemas.microsoft.com/office/powerpoint/2010/main" val="116260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98281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98281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A5E91-72A6-7B93-BFCF-70110DD31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QUICK PRICE ANALYSIS</a:t>
            </a:r>
            <a:br>
              <a:rPr lang="en-US" dirty="0"/>
            </a:br>
            <a:r>
              <a:rPr lang="en-US" sz="2400" dirty="0"/>
              <a:t>(15% new oak equivalent)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83C206B-71F5-54CF-BF21-B97CD82C78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689902"/>
              </p:ext>
            </p:extLst>
          </p:nvPr>
        </p:nvGraphicFramePr>
        <p:xfrm>
          <a:off x="6317400" y="343433"/>
          <a:ext cx="5360661" cy="594063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893560">
                  <a:extLst>
                    <a:ext uri="{9D8B030D-6E8A-4147-A177-3AD203B41FA5}">
                      <a16:colId xmlns:a16="http://schemas.microsoft.com/office/drawing/2014/main" val="523730498"/>
                    </a:ext>
                  </a:extLst>
                </a:gridCol>
                <a:gridCol w="770695">
                  <a:extLst>
                    <a:ext uri="{9D8B030D-6E8A-4147-A177-3AD203B41FA5}">
                      <a16:colId xmlns:a16="http://schemas.microsoft.com/office/drawing/2014/main" val="2811341474"/>
                    </a:ext>
                  </a:extLst>
                </a:gridCol>
                <a:gridCol w="828970">
                  <a:extLst>
                    <a:ext uri="{9D8B030D-6E8A-4147-A177-3AD203B41FA5}">
                      <a16:colId xmlns:a16="http://schemas.microsoft.com/office/drawing/2014/main" val="3582937970"/>
                    </a:ext>
                  </a:extLst>
                </a:gridCol>
                <a:gridCol w="862860">
                  <a:extLst>
                    <a:ext uri="{9D8B030D-6E8A-4147-A177-3AD203B41FA5}">
                      <a16:colId xmlns:a16="http://schemas.microsoft.com/office/drawing/2014/main" val="2251418468"/>
                    </a:ext>
                  </a:extLst>
                </a:gridCol>
                <a:gridCol w="928123">
                  <a:extLst>
                    <a:ext uri="{9D8B030D-6E8A-4147-A177-3AD203B41FA5}">
                      <a16:colId xmlns:a16="http://schemas.microsoft.com/office/drawing/2014/main" val="607135778"/>
                    </a:ext>
                  </a:extLst>
                </a:gridCol>
                <a:gridCol w="1076453">
                  <a:extLst>
                    <a:ext uri="{9D8B030D-6E8A-4147-A177-3AD203B41FA5}">
                      <a16:colId xmlns:a16="http://schemas.microsoft.com/office/drawing/2014/main" val="1510336760"/>
                    </a:ext>
                  </a:extLst>
                </a:gridCol>
              </a:tblGrid>
              <a:tr h="4192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CHIPS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$/kg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g/L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$/Kgal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268855"/>
                  </a:ext>
                </a:extLst>
              </a:tr>
              <a:tr h="553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38100" cmpd="sng">
                      <a:noFill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$        14.52 </a:t>
                      </a:r>
                      <a:endParaRPr lang="en-US" sz="1300" b="1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$        54.96 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872678"/>
                  </a:ext>
                </a:extLst>
              </a:tr>
              <a:tr h="553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38100" cmpd="sng">
                      <a:noFill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1.25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$        68.70 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579400"/>
                  </a:ext>
                </a:extLst>
              </a:tr>
              <a:tr h="553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38100" cmpd="sng"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1.5</a:t>
                      </a:r>
                      <a:endParaRPr lang="en-US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$        82.44 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489806"/>
                  </a:ext>
                </a:extLst>
              </a:tr>
              <a:tr h="379065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21363"/>
                  </a:ext>
                </a:extLst>
              </a:tr>
              <a:tr h="379065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171643"/>
                  </a:ext>
                </a:extLst>
              </a:tr>
              <a:tr h="352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STAVES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$/unit</a:t>
                      </a:r>
                      <a:endParaRPr lang="en-US" sz="1300" b="1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staves/Kgal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$/Kgal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629233"/>
                  </a:ext>
                </a:extLst>
              </a:tr>
              <a:tr h="553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$          7.30 </a:t>
                      </a:r>
                      <a:endParaRPr lang="en-US" sz="1300" b="1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$     379.60 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401202"/>
                  </a:ext>
                </a:extLst>
              </a:tr>
              <a:tr h="379065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013162"/>
                  </a:ext>
                </a:extLst>
              </a:tr>
              <a:tr h="379065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66141"/>
                  </a:ext>
                </a:extLst>
              </a:tr>
              <a:tr h="379065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47943"/>
                  </a:ext>
                </a:extLst>
              </a:tr>
              <a:tr h="352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BARREL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$/unit</a:t>
                      </a:r>
                      <a:endParaRPr lang="en-US" sz="1300" b="1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bbl/Kgal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$/Kgal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701592"/>
                  </a:ext>
                </a:extLst>
              </a:tr>
              <a:tr h="553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 $  1,100.00 </a:t>
                      </a:r>
                      <a:endParaRPr lang="en-US" sz="1300" b="1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2.5</a:t>
                      </a:r>
                      <a:endParaRPr lang="en-US" sz="13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$  2,750.00 </a:t>
                      </a:r>
                      <a:endParaRPr lang="en-US" sz="13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0263" marR="50263" marT="10471" marB="100525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545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260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CBA3C7-83A8-2C69-78FF-DF229205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r>
              <a:rPr lang="en-US" sz="1800"/>
              <a:t>HOW TO IMPLEMENT A STAVE/BLOCKS/CHIPS PROGRAM</a:t>
            </a: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FB0F63C8-FA29-D2F7-B1BD-97D4800CA3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203812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8665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9B2C6-AC5B-351C-5E4A-EB063613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r>
              <a:rPr lang="en-US" sz="4100"/>
              <a:t>ADDED BENEFITS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1EC143-4CAF-CDD1-E9CD-69F6580C93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74502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581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41FF-0DD3-F3E3-6BAB-94E8DB62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8707B-44A8-E27B-BD7B-7248AF8E5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you’re planning to grow, consider adding some oak adjunct to your program.</a:t>
            </a:r>
          </a:p>
          <a:p>
            <a:r>
              <a:rPr lang="en-US" dirty="0"/>
              <a:t>Or if for nothing else, be curious</a:t>
            </a:r>
          </a:p>
          <a:p>
            <a:r>
              <a:rPr lang="en-US" dirty="0"/>
              <a:t>Next in your exploration journey: </a:t>
            </a:r>
            <a:r>
              <a:rPr lang="en-US" u="sng" dirty="0"/>
              <a:t>micro-ox </a:t>
            </a:r>
          </a:p>
        </p:txBody>
      </p:sp>
    </p:spTree>
    <p:extLst>
      <p:ext uri="{BB962C8B-B14F-4D97-AF65-F5344CB8AC3E}">
        <p14:creationId xmlns:p14="http://schemas.microsoft.com/office/powerpoint/2010/main" val="2905058775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RegularSeed_2SEEDS">
      <a:dk1>
        <a:srgbClr val="000000"/>
      </a:dk1>
      <a:lt1>
        <a:srgbClr val="FFFFFF"/>
      </a:lt1>
      <a:dk2>
        <a:srgbClr val="2A2441"/>
      </a:dk2>
      <a:lt2>
        <a:srgbClr val="E2E8E6"/>
      </a:lt2>
      <a:accent1>
        <a:srgbClr val="D21A4B"/>
      </a:accent1>
      <a:accent2>
        <a:srgbClr val="E42CA9"/>
      </a:accent2>
      <a:accent3>
        <a:srgbClr val="E4482C"/>
      </a:accent3>
      <a:accent4>
        <a:srgbClr val="17BA5A"/>
      </a:accent4>
      <a:accent5>
        <a:srgbClr val="23B79E"/>
      </a:accent5>
      <a:accent6>
        <a:srgbClr val="1AA5D2"/>
      </a:accent6>
      <a:hlink>
        <a:srgbClr val="319379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529E37F0B6844BE581A8E5E57E09C" ma:contentTypeVersion="20" ma:contentTypeDescription="Create a new document." ma:contentTypeScope="" ma:versionID="472858a46d88d41e5919507e9c1aa717">
  <xsd:schema xmlns:xsd="http://www.w3.org/2001/XMLSchema" xmlns:xs="http://www.w3.org/2001/XMLSchema" xmlns:p="http://schemas.microsoft.com/office/2006/metadata/properties" xmlns:ns1="http://schemas.microsoft.com/sharepoint/v3" xmlns:ns2="986d2df0-7854-4426-a8f5-9e3d3380399b" xmlns:ns3="e9e5e87a-4acd-4530-9121-52987b7c744c" targetNamespace="http://schemas.microsoft.com/office/2006/metadata/properties" ma:root="true" ma:fieldsID="f8a68145c81c1c5d7822200a077d4922" ns1:_="" ns2:_="" ns3:_="">
    <xsd:import namespace="http://schemas.microsoft.com/sharepoint/v3"/>
    <xsd:import namespace="986d2df0-7854-4426-a8f5-9e3d3380399b"/>
    <xsd:import namespace="e9e5e87a-4acd-4530-9121-52987b7c7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d2df0-7854-4426-a8f5-9e3d33803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b13520-43c6-47af-a59c-5077eb383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5e87a-4acd-4530-9121-52987b7c744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a5304f-ceeb-441a-b5ea-386044d0c3f1}" ma:internalName="TaxCatchAll" ma:showField="CatchAllData" ma:web="e9e5e87a-4acd-4530-9121-52987b7c74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9e5e87a-4acd-4530-9121-52987b7c744c" xsi:nil="true"/>
    <lcf76f155ced4ddcb4097134ff3c332f xmlns="986d2df0-7854-4426-a8f5-9e3d3380399b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BF1FEB5-6538-47C6-84EB-4939EB70F07D}"/>
</file>

<file path=customXml/itemProps2.xml><?xml version="1.0" encoding="utf-8"?>
<ds:datastoreItem xmlns:ds="http://schemas.openxmlformats.org/officeDocument/2006/customXml" ds:itemID="{5E463430-71EA-4F14-885C-61846BA9E88A}"/>
</file>

<file path=customXml/itemProps3.xml><?xml version="1.0" encoding="utf-8"?>
<ds:datastoreItem xmlns:ds="http://schemas.openxmlformats.org/officeDocument/2006/customXml" ds:itemID="{01614207-4FDF-4414-A2AC-94DD17408667}"/>
</file>

<file path=docProps/app.xml><?xml version="1.0" encoding="utf-8"?>
<Properties xmlns="http://schemas.openxmlformats.org/officeDocument/2006/extended-properties" xmlns:vt="http://schemas.openxmlformats.org/officeDocument/2006/docPropsVTypes">
  <TotalTime>2900</TotalTime>
  <Words>408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 Narrow</vt:lpstr>
      <vt:lpstr>Arial</vt:lpstr>
      <vt:lpstr>Avenir Next LT Pro</vt:lpstr>
      <vt:lpstr>AvenirNext LT Pro Medium</vt:lpstr>
      <vt:lpstr>Wingdings</vt:lpstr>
      <vt:lpstr>BlockprintVTI</vt:lpstr>
      <vt:lpstr>Managing oak adjunct </vt:lpstr>
      <vt:lpstr>WHY, WHEN &amp; HOW CAN WE USE OAK ADJUNCTS</vt:lpstr>
      <vt:lpstr>THE REASONS</vt:lpstr>
      <vt:lpstr>QUICK PRICE ANALYSIS (15% new oak equivalent)</vt:lpstr>
      <vt:lpstr>HOW TO IMPLEMENT A STAVE/BLOCKS/CHIPS PROGRAM</vt:lpstr>
      <vt:lpstr>ADDED BENEFITS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Sery</dc:creator>
  <cp:lastModifiedBy>Anne Sery</cp:lastModifiedBy>
  <cp:revision>7</cp:revision>
  <dcterms:created xsi:type="dcterms:W3CDTF">2025-01-20T21:18:53Z</dcterms:created>
  <dcterms:modified xsi:type="dcterms:W3CDTF">2025-01-24T20:00:39Z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0x010100C61529E37F0B6844BE581A8E5E57E09C</vt:lpwstr>
  </property>
</Properties>
</file>