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256" r:id="rId5"/>
    <p:sldId id="269" r:id="rId6"/>
    <p:sldId id="257" r:id="rId7"/>
    <p:sldId id="264" r:id="rId8"/>
    <p:sldId id="266" r:id="rId9"/>
    <p:sldId id="268" r:id="rId10"/>
    <p:sldId id="267" r:id="rId11"/>
    <p:sldId id="270" r:id="rId12"/>
    <p:sldId id="271" r:id="rId13"/>
    <p:sldId id="272" r:id="rId14"/>
    <p:sldId id="273" r:id="rId15"/>
    <p:sldId id="274" r:id="rId16"/>
    <p:sldId id="275" r:id="rId17"/>
    <p:sldId id="277" r:id="rId18"/>
    <p:sldId id="276" r:id="rId19"/>
    <p:sldId id="279"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306" r:id="rId33"/>
    <p:sldId id="308" r:id="rId34"/>
    <p:sldId id="310" r:id="rId35"/>
    <p:sldId id="311" r:id="rId36"/>
    <p:sldId id="312" r:id="rId37"/>
    <p:sldId id="313" r:id="rId38"/>
    <p:sldId id="315" r:id="rId39"/>
    <p:sldId id="316" r:id="rId40"/>
    <p:sldId id="317" r:id="rId41"/>
    <p:sldId id="318" r:id="rId42"/>
    <p:sldId id="314" r:id="rId43"/>
    <p:sldId id="319" r:id="rId44"/>
    <p:sldId id="320" r:id="rId45"/>
    <p:sldId id="292" r:id="rId46"/>
    <p:sldId id="293" r:id="rId47"/>
    <p:sldId id="294" r:id="rId48"/>
    <p:sldId id="295" r:id="rId49"/>
    <p:sldId id="296" r:id="rId50"/>
    <p:sldId id="297" r:id="rId51"/>
    <p:sldId id="298" r:id="rId52"/>
    <p:sldId id="299" r:id="rId53"/>
    <p:sldId id="300" r:id="rId54"/>
    <p:sldId id="301" r:id="rId55"/>
    <p:sldId id="302" r:id="rId56"/>
    <p:sldId id="263" r:id="rId57"/>
    <p:sldId id="321" r:id="rId58"/>
    <p:sldId id="324" r:id="rId59"/>
    <p:sldId id="322" r:id="rId60"/>
    <p:sldId id="303" r:id="rId61"/>
    <p:sldId id="304" r:id="rId62"/>
    <p:sldId id="305" r:id="rId63"/>
    <p:sldId id="323" r:id="rId64"/>
    <p:sldId id="326" r:id="rId65"/>
    <p:sldId id="258" r:id="rId66"/>
    <p:sldId id="325" r:id="rId6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60">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9" autoAdjust="0"/>
    <p:restoredTop sz="94863" autoAdjust="0"/>
  </p:normalViewPr>
  <p:slideViewPr>
    <p:cSldViewPr>
      <p:cViewPr varScale="1">
        <p:scale>
          <a:sx n="121" d="100"/>
          <a:sy n="121" d="100"/>
        </p:scale>
        <p:origin x="462" y="108"/>
      </p:cViewPr>
      <p:guideLst>
        <p:guide orient="horz" pos="960"/>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ustomXml" Target="../customXml/item4.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Sypkens" userId="50b5d4a2-da21-4ddc-9fa6-3b69f0ed7855" providerId="ADAL" clId="{52CFA798-CE5F-46E6-8410-C685E0E957B7}"/>
    <pc:docChg chg="undo custSel modSld">
      <pc:chgData name="Jerry Sypkens" userId="50b5d4a2-da21-4ddc-9fa6-3b69f0ed7855" providerId="ADAL" clId="{52CFA798-CE5F-46E6-8410-C685E0E957B7}" dt="2025-02-13T23:33:51.083" v="59" actId="478"/>
      <pc:docMkLst>
        <pc:docMk/>
      </pc:docMkLst>
      <pc:sldChg chg="delSp mod">
        <pc:chgData name="Jerry Sypkens" userId="50b5d4a2-da21-4ddc-9fa6-3b69f0ed7855" providerId="ADAL" clId="{52CFA798-CE5F-46E6-8410-C685E0E957B7}" dt="2025-02-13T23:33:49.047" v="58" actId="478"/>
        <pc:sldMkLst>
          <pc:docMk/>
          <pc:sldMk cId="0" sldId="258"/>
        </pc:sldMkLst>
        <pc:picChg chg="del">
          <ac:chgData name="Jerry Sypkens" userId="50b5d4a2-da21-4ddc-9fa6-3b69f0ed7855" providerId="ADAL" clId="{52CFA798-CE5F-46E6-8410-C685E0E957B7}" dt="2025-02-13T23:33:49.047" v="58" actId="478"/>
          <ac:picMkLst>
            <pc:docMk/>
            <pc:sldMk cId="0" sldId="258"/>
            <ac:picMk id="3" creationId="{66136604-085B-37C4-086B-35C1742C05BD}"/>
          </ac:picMkLst>
        </pc:picChg>
      </pc:sldChg>
      <pc:sldChg chg="delSp mod">
        <pc:chgData name="Jerry Sypkens" userId="50b5d4a2-da21-4ddc-9fa6-3b69f0ed7855" providerId="ADAL" clId="{52CFA798-CE5F-46E6-8410-C685E0E957B7}" dt="2025-02-13T23:33:44.619" v="57" actId="478"/>
        <pc:sldMkLst>
          <pc:docMk/>
          <pc:sldMk cId="1280113161" sldId="263"/>
        </pc:sldMkLst>
        <pc:picChg chg="del">
          <ac:chgData name="Jerry Sypkens" userId="50b5d4a2-da21-4ddc-9fa6-3b69f0ed7855" providerId="ADAL" clId="{52CFA798-CE5F-46E6-8410-C685E0E957B7}" dt="2025-02-13T23:33:44.619" v="57" actId="478"/>
          <ac:picMkLst>
            <pc:docMk/>
            <pc:sldMk cId="1280113161" sldId="263"/>
            <ac:picMk id="5" creationId="{DBE600D6-6DC7-026F-DADF-721581AA6F17}"/>
          </ac:picMkLst>
        </pc:picChg>
      </pc:sldChg>
      <pc:sldChg chg="delSp mod delAnim">
        <pc:chgData name="Jerry Sypkens" userId="50b5d4a2-da21-4ddc-9fa6-3b69f0ed7855" providerId="ADAL" clId="{52CFA798-CE5F-46E6-8410-C685E0E957B7}" dt="2025-02-13T23:30:21.305" v="3" actId="478"/>
        <pc:sldMkLst>
          <pc:docMk/>
          <pc:sldMk cId="3280729989" sldId="264"/>
        </pc:sldMkLst>
        <pc:picChg chg="del">
          <ac:chgData name="Jerry Sypkens" userId="50b5d4a2-da21-4ddc-9fa6-3b69f0ed7855" providerId="ADAL" clId="{52CFA798-CE5F-46E6-8410-C685E0E957B7}" dt="2025-02-13T23:30:20.426" v="1" actId="478"/>
          <ac:picMkLst>
            <pc:docMk/>
            <pc:sldMk cId="3280729989" sldId="264"/>
            <ac:picMk id="3" creationId="{54622C4A-8272-6760-E1D9-098D4676F7FC}"/>
          </ac:picMkLst>
        </pc:picChg>
        <pc:picChg chg="del">
          <ac:chgData name="Jerry Sypkens" userId="50b5d4a2-da21-4ddc-9fa6-3b69f0ed7855" providerId="ADAL" clId="{52CFA798-CE5F-46E6-8410-C685E0E957B7}" dt="2025-02-13T23:30:20.823" v="2" actId="478"/>
          <ac:picMkLst>
            <pc:docMk/>
            <pc:sldMk cId="3280729989" sldId="264"/>
            <ac:picMk id="5" creationId="{E4397807-364E-7BE4-354A-1A733F11E54F}"/>
          </ac:picMkLst>
        </pc:picChg>
        <pc:picChg chg="del">
          <ac:chgData name="Jerry Sypkens" userId="50b5d4a2-da21-4ddc-9fa6-3b69f0ed7855" providerId="ADAL" clId="{52CFA798-CE5F-46E6-8410-C685E0E957B7}" dt="2025-02-13T23:30:21.305" v="3" actId="478"/>
          <ac:picMkLst>
            <pc:docMk/>
            <pc:sldMk cId="3280729989" sldId="264"/>
            <ac:picMk id="7" creationId="{DAB3A8DF-F31B-996C-85EB-F249638E6250}"/>
          </ac:picMkLst>
        </pc:picChg>
      </pc:sldChg>
      <pc:sldChg chg="delSp mod delAnim">
        <pc:chgData name="Jerry Sypkens" userId="50b5d4a2-da21-4ddc-9fa6-3b69f0ed7855" providerId="ADAL" clId="{52CFA798-CE5F-46E6-8410-C685E0E957B7}" dt="2025-02-13T23:30:16.482" v="0" actId="478"/>
        <pc:sldMkLst>
          <pc:docMk/>
          <pc:sldMk cId="706281971" sldId="269"/>
        </pc:sldMkLst>
        <pc:picChg chg="del">
          <ac:chgData name="Jerry Sypkens" userId="50b5d4a2-da21-4ddc-9fa6-3b69f0ed7855" providerId="ADAL" clId="{52CFA798-CE5F-46E6-8410-C685E0E957B7}" dt="2025-02-13T23:30:16.482" v="0" actId="478"/>
          <ac:picMkLst>
            <pc:docMk/>
            <pc:sldMk cId="706281971" sldId="269"/>
            <ac:picMk id="5" creationId="{5BAC08B2-D65A-0A03-6EAC-ABD42A74C280}"/>
          </ac:picMkLst>
        </pc:picChg>
      </pc:sldChg>
      <pc:sldChg chg="delSp mod">
        <pc:chgData name="Jerry Sypkens" userId="50b5d4a2-da21-4ddc-9fa6-3b69f0ed7855" providerId="ADAL" clId="{52CFA798-CE5F-46E6-8410-C685E0E957B7}" dt="2025-02-13T23:30:26.084" v="4" actId="478"/>
        <pc:sldMkLst>
          <pc:docMk/>
          <pc:sldMk cId="1532439052" sldId="270"/>
        </pc:sldMkLst>
        <pc:picChg chg="del">
          <ac:chgData name="Jerry Sypkens" userId="50b5d4a2-da21-4ddc-9fa6-3b69f0ed7855" providerId="ADAL" clId="{52CFA798-CE5F-46E6-8410-C685E0E957B7}" dt="2025-02-13T23:30:26.084" v="4" actId="478"/>
          <ac:picMkLst>
            <pc:docMk/>
            <pc:sldMk cId="1532439052" sldId="270"/>
            <ac:picMk id="3" creationId="{F1B8B95D-9871-BBE2-6A91-6DA21574A2FA}"/>
          </ac:picMkLst>
        </pc:picChg>
      </pc:sldChg>
      <pc:sldChg chg="delSp mod">
        <pc:chgData name="Jerry Sypkens" userId="50b5d4a2-da21-4ddc-9fa6-3b69f0ed7855" providerId="ADAL" clId="{52CFA798-CE5F-46E6-8410-C685E0E957B7}" dt="2025-02-13T23:30:29.367" v="5" actId="478"/>
        <pc:sldMkLst>
          <pc:docMk/>
          <pc:sldMk cId="1073345682" sldId="271"/>
        </pc:sldMkLst>
        <pc:picChg chg="del">
          <ac:chgData name="Jerry Sypkens" userId="50b5d4a2-da21-4ddc-9fa6-3b69f0ed7855" providerId="ADAL" clId="{52CFA798-CE5F-46E6-8410-C685E0E957B7}" dt="2025-02-13T23:30:29.367" v="5" actId="478"/>
          <ac:picMkLst>
            <pc:docMk/>
            <pc:sldMk cId="1073345682" sldId="271"/>
            <ac:picMk id="7" creationId="{B338C11E-4EED-E121-9CB3-CFD7868D552E}"/>
          </ac:picMkLst>
        </pc:picChg>
      </pc:sldChg>
      <pc:sldChg chg="delSp mod">
        <pc:chgData name="Jerry Sypkens" userId="50b5d4a2-da21-4ddc-9fa6-3b69f0ed7855" providerId="ADAL" clId="{52CFA798-CE5F-46E6-8410-C685E0E957B7}" dt="2025-02-13T23:30:36.695" v="6" actId="478"/>
        <pc:sldMkLst>
          <pc:docMk/>
          <pc:sldMk cId="1304997118" sldId="272"/>
        </pc:sldMkLst>
        <pc:picChg chg="del">
          <ac:chgData name="Jerry Sypkens" userId="50b5d4a2-da21-4ddc-9fa6-3b69f0ed7855" providerId="ADAL" clId="{52CFA798-CE5F-46E6-8410-C685E0E957B7}" dt="2025-02-13T23:30:36.695" v="6" actId="478"/>
          <ac:picMkLst>
            <pc:docMk/>
            <pc:sldMk cId="1304997118" sldId="272"/>
            <ac:picMk id="3" creationId="{9712B8E2-E0C8-EAD5-B098-15BAC76A840A}"/>
          </ac:picMkLst>
        </pc:picChg>
      </pc:sldChg>
      <pc:sldChg chg="delSp mod">
        <pc:chgData name="Jerry Sypkens" userId="50b5d4a2-da21-4ddc-9fa6-3b69f0ed7855" providerId="ADAL" clId="{52CFA798-CE5F-46E6-8410-C685E0E957B7}" dt="2025-02-13T23:31:45.031" v="7" actId="478"/>
        <pc:sldMkLst>
          <pc:docMk/>
          <pc:sldMk cId="124604779" sldId="273"/>
        </pc:sldMkLst>
        <pc:picChg chg="del">
          <ac:chgData name="Jerry Sypkens" userId="50b5d4a2-da21-4ddc-9fa6-3b69f0ed7855" providerId="ADAL" clId="{52CFA798-CE5F-46E6-8410-C685E0E957B7}" dt="2025-02-13T23:31:45.031" v="7" actId="478"/>
          <ac:picMkLst>
            <pc:docMk/>
            <pc:sldMk cId="124604779" sldId="273"/>
            <ac:picMk id="5" creationId="{641F56F2-5799-1B93-2936-8D4CF6C27397}"/>
          </ac:picMkLst>
        </pc:picChg>
      </pc:sldChg>
      <pc:sldChg chg="delSp mod">
        <pc:chgData name="Jerry Sypkens" userId="50b5d4a2-da21-4ddc-9fa6-3b69f0ed7855" providerId="ADAL" clId="{52CFA798-CE5F-46E6-8410-C685E0E957B7}" dt="2025-02-13T23:31:49.515" v="9" actId="478"/>
        <pc:sldMkLst>
          <pc:docMk/>
          <pc:sldMk cId="482034812" sldId="275"/>
        </pc:sldMkLst>
        <pc:picChg chg="del">
          <ac:chgData name="Jerry Sypkens" userId="50b5d4a2-da21-4ddc-9fa6-3b69f0ed7855" providerId="ADAL" clId="{52CFA798-CE5F-46E6-8410-C685E0E957B7}" dt="2025-02-13T23:31:49.515" v="9" actId="478"/>
          <ac:picMkLst>
            <pc:docMk/>
            <pc:sldMk cId="482034812" sldId="275"/>
            <ac:picMk id="3" creationId="{E19DD520-805E-635C-6ACC-20A62FA1B621}"/>
          </ac:picMkLst>
        </pc:picChg>
        <pc:picChg chg="del">
          <ac:chgData name="Jerry Sypkens" userId="50b5d4a2-da21-4ddc-9fa6-3b69f0ed7855" providerId="ADAL" clId="{52CFA798-CE5F-46E6-8410-C685E0E957B7}" dt="2025-02-13T23:31:49.119" v="8" actId="478"/>
          <ac:picMkLst>
            <pc:docMk/>
            <pc:sldMk cId="482034812" sldId="275"/>
            <ac:picMk id="5" creationId="{E9577B5E-A0B9-96AD-4800-C60A226738C1}"/>
          </ac:picMkLst>
        </pc:picChg>
      </pc:sldChg>
      <pc:sldChg chg="delSp mod">
        <pc:chgData name="Jerry Sypkens" userId="50b5d4a2-da21-4ddc-9fa6-3b69f0ed7855" providerId="ADAL" clId="{52CFA798-CE5F-46E6-8410-C685E0E957B7}" dt="2025-02-13T23:31:53.263" v="10" actId="478"/>
        <pc:sldMkLst>
          <pc:docMk/>
          <pc:sldMk cId="2024294981" sldId="278"/>
        </pc:sldMkLst>
        <pc:picChg chg="del">
          <ac:chgData name="Jerry Sypkens" userId="50b5d4a2-da21-4ddc-9fa6-3b69f0ed7855" providerId="ADAL" clId="{52CFA798-CE5F-46E6-8410-C685E0E957B7}" dt="2025-02-13T23:31:53.263" v="10" actId="478"/>
          <ac:picMkLst>
            <pc:docMk/>
            <pc:sldMk cId="2024294981" sldId="278"/>
            <ac:picMk id="3" creationId="{12B2F74E-D173-DFAB-B95D-37DF878E4398}"/>
          </ac:picMkLst>
        </pc:picChg>
      </pc:sldChg>
      <pc:sldChg chg="delSp mod">
        <pc:chgData name="Jerry Sypkens" userId="50b5d4a2-da21-4ddc-9fa6-3b69f0ed7855" providerId="ADAL" clId="{52CFA798-CE5F-46E6-8410-C685E0E957B7}" dt="2025-02-13T23:31:57.187" v="11" actId="478"/>
        <pc:sldMkLst>
          <pc:docMk/>
          <pc:sldMk cId="3621974996" sldId="279"/>
        </pc:sldMkLst>
        <pc:picChg chg="del">
          <ac:chgData name="Jerry Sypkens" userId="50b5d4a2-da21-4ddc-9fa6-3b69f0ed7855" providerId="ADAL" clId="{52CFA798-CE5F-46E6-8410-C685E0E957B7}" dt="2025-02-13T23:31:57.187" v="11" actId="478"/>
          <ac:picMkLst>
            <pc:docMk/>
            <pc:sldMk cId="3621974996" sldId="279"/>
            <ac:picMk id="7" creationId="{7A42D291-4659-B1E4-B062-762C6FE77304}"/>
          </ac:picMkLst>
        </pc:picChg>
      </pc:sldChg>
      <pc:sldChg chg="delSp mod">
        <pc:chgData name="Jerry Sypkens" userId="50b5d4a2-da21-4ddc-9fa6-3b69f0ed7855" providerId="ADAL" clId="{52CFA798-CE5F-46E6-8410-C685E0E957B7}" dt="2025-02-13T23:32:00.171" v="12" actId="478"/>
        <pc:sldMkLst>
          <pc:docMk/>
          <pc:sldMk cId="888703231" sldId="280"/>
        </pc:sldMkLst>
        <pc:picChg chg="del">
          <ac:chgData name="Jerry Sypkens" userId="50b5d4a2-da21-4ddc-9fa6-3b69f0ed7855" providerId="ADAL" clId="{52CFA798-CE5F-46E6-8410-C685E0E957B7}" dt="2025-02-13T23:32:00.171" v="12" actId="478"/>
          <ac:picMkLst>
            <pc:docMk/>
            <pc:sldMk cId="888703231" sldId="280"/>
            <ac:picMk id="4" creationId="{5FF702FB-87B9-CDB7-CDA2-421192E1F91A}"/>
          </ac:picMkLst>
        </pc:picChg>
      </pc:sldChg>
      <pc:sldChg chg="delSp mod">
        <pc:chgData name="Jerry Sypkens" userId="50b5d4a2-da21-4ddc-9fa6-3b69f0ed7855" providerId="ADAL" clId="{52CFA798-CE5F-46E6-8410-C685E0E957B7}" dt="2025-02-13T23:33:21.979" v="49" actId="478"/>
        <pc:sldMkLst>
          <pc:docMk/>
          <pc:sldMk cId="999088263" sldId="292"/>
        </pc:sldMkLst>
        <pc:picChg chg="del">
          <ac:chgData name="Jerry Sypkens" userId="50b5d4a2-da21-4ddc-9fa6-3b69f0ed7855" providerId="ADAL" clId="{52CFA798-CE5F-46E6-8410-C685E0E957B7}" dt="2025-02-13T23:33:21.979" v="49" actId="478"/>
          <ac:picMkLst>
            <pc:docMk/>
            <pc:sldMk cId="999088263" sldId="292"/>
            <ac:picMk id="5" creationId="{CA8593E7-7B97-CE11-EAD3-3B83DDD97B61}"/>
          </ac:picMkLst>
        </pc:picChg>
      </pc:sldChg>
      <pc:sldChg chg="delSp mod">
        <pc:chgData name="Jerry Sypkens" userId="50b5d4a2-da21-4ddc-9fa6-3b69f0ed7855" providerId="ADAL" clId="{52CFA798-CE5F-46E6-8410-C685E0E957B7}" dt="2025-02-13T23:33:27.493" v="50" actId="478"/>
        <pc:sldMkLst>
          <pc:docMk/>
          <pc:sldMk cId="0" sldId="297"/>
        </pc:sldMkLst>
        <pc:picChg chg="del">
          <ac:chgData name="Jerry Sypkens" userId="50b5d4a2-da21-4ddc-9fa6-3b69f0ed7855" providerId="ADAL" clId="{52CFA798-CE5F-46E6-8410-C685E0E957B7}" dt="2025-02-13T23:33:27.493" v="50" actId="478"/>
          <ac:picMkLst>
            <pc:docMk/>
            <pc:sldMk cId="0" sldId="297"/>
            <ac:picMk id="115" creationId="{00000000-0000-0000-0000-000000000000}"/>
          </ac:picMkLst>
        </pc:picChg>
      </pc:sldChg>
      <pc:sldChg chg="delSp mod">
        <pc:chgData name="Jerry Sypkens" userId="50b5d4a2-da21-4ddc-9fa6-3b69f0ed7855" providerId="ADAL" clId="{52CFA798-CE5F-46E6-8410-C685E0E957B7}" dt="2025-02-13T23:33:33.267" v="53" actId="478"/>
        <pc:sldMkLst>
          <pc:docMk/>
          <pc:sldMk cId="0" sldId="298"/>
        </pc:sldMkLst>
        <pc:picChg chg="del">
          <ac:chgData name="Jerry Sypkens" userId="50b5d4a2-da21-4ddc-9fa6-3b69f0ed7855" providerId="ADAL" clId="{52CFA798-CE5F-46E6-8410-C685E0E957B7}" dt="2025-02-13T23:33:32.414" v="52" actId="478"/>
          <ac:picMkLst>
            <pc:docMk/>
            <pc:sldMk cId="0" sldId="298"/>
            <ac:picMk id="123" creationId="{00000000-0000-0000-0000-000000000000}"/>
          </ac:picMkLst>
        </pc:picChg>
        <pc:picChg chg="del">
          <ac:chgData name="Jerry Sypkens" userId="50b5d4a2-da21-4ddc-9fa6-3b69f0ed7855" providerId="ADAL" clId="{52CFA798-CE5F-46E6-8410-C685E0E957B7}" dt="2025-02-13T23:33:33.267" v="53" actId="478"/>
          <ac:picMkLst>
            <pc:docMk/>
            <pc:sldMk cId="0" sldId="298"/>
            <ac:picMk id="124" creationId="{00000000-0000-0000-0000-000000000000}"/>
          </ac:picMkLst>
        </pc:picChg>
      </pc:sldChg>
      <pc:sldChg chg="delSp mod">
        <pc:chgData name="Jerry Sypkens" userId="50b5d4a2-da21-4ddc-9fa6-3b69f0ed7855" providerId="ADAL" clId="{52CFA798-CE5F-46E6-8410-C685E0E957B7}" dt="2025-02-13T23:33:36.023" v="54" actId="478"/>
        <pc:sldMkLst>
          <pc:docMk/>
          <pc:sldMk cId="0" sldId="299"/>
        </pc:sldMkLst>
        <pc:picChg chg="del">
          <ac:chgData name="Jerry Sypkens" userId="50b5d4a2-da21-4ddc-9fa6-3b69f0ed7855" providerId="ADAL" clId="{52CFA798-CE5F-46E6-8410-C685E0E957B7}" dt="2025-02-13T23:33:36.023" v="54" actId="478"/>
          <ac:picMkLst>
            <pc:docMk/>
            <pc:sldMk cId="0" sldId="299"/>
            <ac:picMk id="132" creationId="{00000000-0000-0000-0000-000000000000}"/>
          </ac:picMkLst>
        </pc:picChg>
      </pc:sldChg>
      <pc:sldChg chg="delSp mod">
        <pc:chgData name="Jerry Sypkens" userId="50b5d4a2-da21-4ddc-9fa6-3b69f0ed7855" providerId="ADAL" clId="{52CFA798-CE5F-46E6-8410-C685E0E957B7}" dt="2025-02-13T23:33:30.120" v="51" actId="478"/>
        <pc:sldMkLst>
          <pc:docMk/>
          <pc:sldMk cId="0" sldId="300"/>
        </pc:sldMkLst>
        <pc:picChg chg="del">
          <ac:chgData name="Jerry Sypkens" userId="50b5d4a2-da21-4ddc-9fa6-3b69f0ed7855" providerId="ADAL" clId="{52CFA798-CE5F-46E6-8410-C685E0E957B7}" dt="2025-02-13T23:33:30.120" v="51" actId="478"/>
          <ac:picMkLst>
            <pc:docMk/>
            <pc:sldMk cId="0" sldId="300"/>
            <ac:picMk id="140" creationId="{00000000-0000-0000-0000-000000000000}"/>
          </ac:picMkLst>
        </pc:picChg>
      </pc:sldChg>
      <pc:sldChg chg="delSp mod">
        <pc:chgData name="Jerry Sypkens" userId="50b5d4a2-da21-4ddc-9fa6-3b69f0ed7855" providerId="ADAL" clId="{52CFA798-CE5F-46E6-8410-C685E0E957B7}" dt="2025-02-13T23:33:39.550" v="55" actId="478"/>
        <pc:sldMkLst>
          <pc:docMk/>
          <pc:sldMk cId="0" sldId="301"/>
        </pc:sldMkLst>
        <pc:picChg chg="del">
          <ac:chgData name="Jerry Sypkens" userId="50b5d4a2-da21-4ddc-9fa6-3b69f0ed7855" providerId="ADAL" clId="{52CFA798-CE5F-46E6-8410-C685E0E957B7}" dt="2025-02-13T23:33:39.550" v="55" actId="478"/>
          <ac:picMkLst>
            <pc:docMk/>
            <pc:sldMk cId="0" sldId="301"/>
            <ac:picMk id="148" creationId="{00000000-0000-0000-0000-000000000000}"/>
          </ac:picMkLst>
        </pc:picChg>
      </pc:sldChg>
      <pc:sldChg chg="delSp mod">
        <pc:chgData name="Jerry Sypkens" userId="50b5d4a2-da21-4ddc-9fa6-3b69f0ed7855" providerId="ADAL" clId="{52CFA798-CE5F-46E6-8410-C685E0E957B7}" dt="2025-02-13T23:33:41.376" v="56" actId="478"/>
        <pc:sldMkLst>
          <pc:docMk/>
          <pc:sldMk cId="0" sldId="302"/>
        </pc:sldMkLst>
        <pc:picChg chg="del">
          <ac:chgData name="Jerry Sypkens" userId="50b5d4a2-da21-4ddc-9fa6-3b69f0ed7855" providerId="ADAL" clId="{52CFA798-CE5F-46E6-8410-C685E0E957B7}" dt="2025-02-13T23:33:41.376" v="56" actId="478"/>
          <ac:picMkLst>
            <pc:docMk/>
            <pc:sldMk cId="0" sldId="302"/>
            <ac:picMk id="156" creationId="{00000000-0000-0000-0000-000000000000}"/>
          </ac:picMkLst>
        </pc:picChg>
      </pc:sldChg>
      <pc:sldChg chg="delSp mod">
        <pc:chgData name="Jerry Sypkens" userId="50b5d4a2-da21-4ddc-9fa6-3b69f0ed7855" providerId="ADAL" clId="{52CFA798-CE5F-46E6-8410-C685E0E957B7}" dt="2025-02-13T23:32:06.459" v="13" actId="478"/>
        <pc:sldMkLst>
          <pc:docMk/>
          <pc:sldMk cId="2677764207" sldId="306"/>
        </pc:sldMkLst>
        <pc:picChg chg="del">
          <ac:chgData name="Jerry Sypkens" userId="50b5d4a2-da21-4ddc-9fa6-3b69f0ed7855" providerId="ADAL" clId="{52CFA798-CE5F-46E6-8410-C685E0E957B7}" dt="2025-02-13T23:32:06.459" v="13" actId="478"/>
          <ac:picMkLst>
            <pc:docMk/>
            <pc:sldMk cId="2677764207" sldId="306"/>
            <ac:picMk id="2" creationId="{4BCFD1F1-A4F9-3EB7-DA42-8D8147162C04}"/>
          </ac:picMkLst>
        </pc:picChg>
      </pc:sldChg>
      <pc:sldChg chg="delSp modSp mod">
        <pc:chgData name="Jerry Sypkens" userId="50b5d4a2-da21-4ddc-9fa6-3b69f0ed7855" providerId="ADAL" clId="{52CFA798-CE5F-46E6-8410-C685E0E957B7}" dt="2025-02-13T23:32:16.208" v="16" actId="20577"/>
        <pc:sldMkLst>
          <pc:docMk/>
          <pc:sldMk cId="991876044" sldId="311"/>
        </pc:sldMkLst>
        <pc:spChg chg="mod topLvl">
          <ac:chgData name="Jerry Sypkens" userId="50b5d4a2-da21-4ddc-9fa6-3b69f0ed7855" providerId="ADAL" clId="{52CFA798-CE5F-46E6-8410-C685E0E957B7}" dt="2025-02-13T23:32:16.208" v="16" actId="20577"/>
          <ac:spMkLst>
            <pc:docMk/>
            <pc:sldMk cId="991876044" sldId="311"/>
            <ac:spMk id="14" creationId="{66845D92-9FD7-C91C-9DAE-D8CEC908E2D9}"/>
          </ac:spMkLst>
        </pc:spChg>
        <pc:spChg chg="del topLvl">
          <ac:chgData name="Jerry Sypkens" userId="50b5d4a2-da21-4ddc-9fa6-3b69f0ed7855" providerId="ADAL" clId="{52CFA798-CE5F-46E6-8410-C685E0E957B7}" dt="2025-02-13T23:32:13.717" v="15" actId="478"/>
          <ac:spMkLst>
            <pc:docMk/>
            <pc:sldMk cId="991876044" sldId="311"/>
            <ac:spMk id="15" creationId="{11C2ECB2-3E27-ADF8-A7C9-8B3F47B07D93}"/>
          </ac:spMkLst>
        </pc:spChg>
        <pc:grpChg chg="del">
          <ac:chgData name="Jerry Sypkens" userId="50b5d4a2-da21-4ddc-9fa6-3b69f0ed7855" providerId="ADAL" clId="{52CFA798-CE5F-46E6-8410-C685E0E957B7}" dt="2025-02-13T23:32:13.717" v="15" actId="478"/>
          <ac:grpSpMkLst>
            <pc:docMk/>
            <pc:sldMk cId="991876044" sldId="311"/>
            <ac:grpSpMk id="12" creationId="{3B0B90B5-E6FD-07D3-4C57-7BE3DCD552F0}"/>
          </ac:grpSpMkLst>
        </pc:grpChg>
        <pc:grpChg chg="del">
          <ac:chgData name="Jerry Sypkens" userId="50b5d4a2-da21-4ddc-9fa6-3b69f0ed7855" providerId="ADAL" clId="{52CFA798-CE5F-46E6-8410-C685E0E957B7}" dt="2025-02-13T23:32:13.717" v="15" actId="478"/>
          <ac:grpSpMkLst>
            <pc:docMk/>
            <pc:sldMk cId="991876044" sldId="311"/>
            <ac:grpSpMk id="13" creationId="{5B96EAE6-2F76-4266-18E0-88F49DC854F1}"/>
          </ac:grpSpMkLst>
        </pc:grpChg>
      </pc:sldChg>
      <pc:sldChg chg="delSp mod">
        <pc:chgData name="Jerry Sypkens" userId="50b5d4a2-da21-4ddc-9fa6-3b69f0ed7855" providerId="ADAL" clId="{52CFA798-CE5F-46E6-8410-C685E0E957B7}" dt="2025-02-13T23:32:21.208" v="18" actId="478"/>
        <pc:sldMkLst>
          <pc:docMk/>
          <pc:sldMk cId="1482811513" sldId="312"/>
        </pc:sldMkLst>
        <pc:spChg chg="del">
          <ac:chgData name="Jerry Sypkens" userId="50b5d4a2-da21-4ddc-9fa6-3b69f0ed7855" providerId="ADAL" clId="{52CFA798-CE5F-46E6-8410-C685E0E957B7}" dt="2025-02-13T23:32:20.372" v="17" actId="478"/>
          <ac:spMkLst>
            <pc:docMk/>
            <pc:sldMk cId="1482811513" sldId="312"/>
            <ac:spMk id="2" creationId="{CE8BF592-57EB-97DD-05A3-93BD947C4716}"/>
          </ac:spMkLst>
        </pc:spChg>
        <pc:spChg chg="del">
          <ac:chgData name="Jerry Sypkens" userId="50b5d4a2-da21-4ddc-9fa6-3b69f0ed7855" providerId="ADAL" clId="{52CFA798-CE5F-46E6-8410-C685E0E957B7}" dt="2025-02-13T23:32:21.208" v="18" actId="478"/>
          <ac:spMkLst>
            <pc:docMk/>
            <pc:sldMk cId="1482811513" sldId="312"/>
            <ac:spMk id="3" creationId="{3C9EAC84-C645-9F37-3F53-B40568D9E402}"/>
          </ac:spMkLst>
        </pc:spChg>
      </pc:sldChg>
      <pc:sldChg chg="delSp modSp mod">
        <pc:chgData name="Jerry Sypkens" userId="50b5d4a2-da21-4ddc-9fa6-3b69f0ed7855" providerId="ADAL" clId="{52CFA798-CE5F-46E6-8410-C685E0E957B7}" dt="2025-02-13T23:33:12.706" v="46" actId="478"/>
        <pc:sldMkLst>
          <pc:docMk/>
          <pc:sldMk cId="2653845425" sldId="314"/>
        </pc:sldMkLst>
        <pc:spChg chg="del">
          <ac:chgData name="Jerry Sypkens" userId="50b5d4a2-da21-4ddc-9fa6-3b69f0ed7855" providerId="ADAL" clId="{52CFA798-CE5F-46E6-8410-C685E0E957B7}" dt="2025-02-13T23:33:10.295" v="44" actId="478"/>
          <ac:spMkLst>
            <pc:docMk/>
            <pc:sldMk cId="2653845425" sldId="314"/>
            <ac:spMk id="8" creationId="{D9E44DEF-4685-E399-4DE8-DEB1B39D602D}"/>
          </ac:spMkLst>
        </pc:spChg>
        <pc:spChg chg="del mod">
          <ac:chgData name="Jerry Sypkens" userId="50b5d4a2-da21-4ddc-9fa6-3b69f0ed7855" providerId="ADAL" clId="{52CFA798-CE5F-46E6-8410-C685E0E957B7}" dt="2025-02-13T23:33:12.706" v="46" actId="478"/>
          <ac:spMkLst>
            <pc:docMk/>
            <pc:sldMk cId="2653845425" sldId="314"/>
            <ac:spMk id="49" creationId="{F0A6F0E2-30E5-9FBC-3A6E-24C93BB4F9EA}"/>
          </ac:spMkLst>
        </pc:spChg>
        <pc:grpChg chg="del">
          <ac:chgData name="Jerry Sypkens" userId="50b5d4a2-da21-4ddc-9fa6-3b69f0ed7855" providerId="ADAL" clId="{52CFA798-CE5F-46E6-8410-C685E0E957B7}" dt="2025-02-13T23:33:07.266" v="42" actId="478"/>
          <ac:grpSpMkLst>
            <pc:docMk/>
            <pc:sldMk cId="2653845425" sldId="314"/>
            <ac:grpSpMk id="2" creationId="{AB2F09E8-36B2-A337-A517-C1DB7EB3B02B}"/>
          </ac:grpSpMkLst>
        </pc:grpChg>
        <pc:grpChg chg="del">
          <ac:chgData name="Jerry Sypkens" userId="50b5d4a2-da21-4ddc-9fa6-3b69f0ed7855" providerId="ADAL" clId="{52CFA798-CE5F-46E6-8410-C685E0E957B7}" dt="2025-02-13T23:33:06.269" v="41" actId="478"/>
          <ac:grpSpMkLst>
            <pc:docMk/>
            <pc:sldMk cId="2653845425" sldId="314"/>
            <ac:grpSpMk id="12" creationId="{936C130E-C9DE-2F2F-DE07-13377E5BFD35}"/>
          </ac:grpSpMkLst>
        </pc:grpChg>
        <pc:grpChg chg="del">
          <ac:chgData name="Jerry Sypkens" userId="50b5d4a2-da21-4ddc-9fa6-3b69f0ed7855" providerId="ADAL" clId="{52CFA798-CE5F-46E6-8410-C685E0E957B7}" dt="2025-02-13T23:33:04.359" v="39" actId="478"/>
          <ac:grpSpMkLst>
            <pc:docMk/>
            <pc:sldMk cId="2653845425" sldId="314"/>
            <ac:grpSpMk id="21" creationId="{60D3A947-3526-913A-E571-8AA7CBE65BAE}"/>
          </ac:grpSpMkLst>
        </pc:grpChg>
        <pc:grpChg chg="del">
          <ac:chgData name="Jerry Sypkens" userId="50b5d4a2-da21-4ddc-9fa6-3b69f0ed7855" providerId="ADAL" clId="{52CFA798-CE5F-46E6-8410-C685E0E957B7}" dt="2025-02-13T23:33:05.386" v="40" actId="478"/>
          <ac:grpSpMkLst>
            <pc:docMk/>
            <pc:sldMk cId="2653845425" sldId="314"/>
            <ac:grpSpMk id="30" creationId="{ABC572AD-C48A-AB7A-DFCC-3325E4871AD3}"/>
          </ac:grpSpMkLst>
        </pc:grpChg>
        <pc:grpChg chg="del">
          <ac:chgData name="Jerry Sypkens" userId="50b5d4a2-da21-4ddc-9fa6-3b69f0ed7855" providerId="ADAL" clId="{52CFA798-CE5F-46E6-8410-C685E0E957B7}" dt="2025-02-13T23:33:08.145" v="43" actId="478"/>
          <ac:grpSpMkLst>
            <pc:docMk/>
            <pc:sldMk cId="2653845425" sldId="314"/>
            <ac:grpSpMk id="40" creationId="{557436F4-136D-FFFE-86E1-AF29DDD9940B}"/>
          </ac:grpSpMkLst>
        </pc:grpChg>
      </pc:sldChg>
      <pc:sldChg chg="delSp mod">
        <pc:chgData name="Jerry Sypkens" userId="50b5d4a2-da21-4ddc-9fa6-3b69f0ed7855" providerId="ADAL" clId="{52CFA798-CE5F-46E6-8410-C685E0E957B7}" dt="2025-02-13T23:32:31.920" v="22" actId="478"/>
        <pc:sldMkLst>
          <pc:docMk/>
          <pc:sldMk cId="3344317300" sldId="315"/>
        </pc:sldMkLst>
        <pc:spChg chg="del">
          <ac:chgData name="Jerry Sypkens" userId="50b5d4a2-da21-4ddc-9fa6-3b69f0ed7855" providerId="ADAL" clId="{52CFA798-CE5F-46E6-8410-C685E0E957B7}" dt="2025-02-13T23:32:27.713" v="19" actId="478"/>
          <ac:spMkLst>
            <pc:docMk/>
            <pc:sldMk cId="3344317300" sldId="315"/>
            <ac:spMk id="3085" creationId="{1707E593-BF23-92F2-A3F1-19EEBD4171A6}"/>
          </ac:spMkLst>
        </pc:spChg>
        <pc:spChg chg="del">
          <ac:chgData name="Jerry Sypkens" userId="50b5d4a2-da21-4ddc-9fa6-3b69f0ed7855" providerId="ADAL" clId="{52CFA798-CE5F-46E6-8410-C685E0E957B7}" dt="2025-02-13T23:32:31.920" v="22" actId="478"/>
          <ac:spMkLst>
            <pc:docMk/>
            <pc:sldMk cId="3344317300" sldId="315"/>
            <ac:spMk id="3087" creationId="{F5B6CE31-1169-8613-BD15-FF29BFF36C31}"/>
          </ac:spMkLst>
        </pc:spChg>
        <pc:grpChg chg="del">
          <ac:chgData name="Jerry Sypkens" userId="50b5d4a2-da21-4ddc-9fa6-3b69f0ed7855" providerId="ADAL" clId="{52CFA798-CE5F-46E6-8410-C685E0E957B7}" dt="2025-02-13T23:32:28.594" v="20" actId="478"/>
          <ac:grpSpMkLst>
            <pc:docMk/>
            <pc:sldMk cId="3344317300" sldId="315"/>
            <ac:grpSpMk id="59" creationId="{24D6F4AA-85EB-3BFE-B3F3-2880E1C001BB}"/>
          </ac:grpSpMkLst>
        </pc:grpChg>
        <pc:grpChg chg="del">
          <ac:chgData name="Jerry Sypkens" userId="50b5d4a2-da21-4ddc-9fa6-3b69f0ed7855" providerId="ADAL" clId="{52CFA798-CE5F-46E6-8410-C685E0E957B7}" dt="2025-02-13T23:32:30.111" v="21" actId="478"/>
          <ac:grpSpMkLst>
            <pc:docMk/>
            <pc:sldMk cId="3344317300" sldId="315"/>
            <ac:grpSpMk id="3077" creationId="{6DA2F4DD-D4C3-8916-27F0-A4C3A69FAE23}"/>
          </ac:grpSpMkLst>
        </pc:grpChg>
      </pc:sldChg>
      <pc:sldChg chg="addSp delSp modSp mod">
        <pc:chgData name="Jerry Sypkens" userId="50b5d4a2-da21-4ddc-9fa6-3b69f0ed7855" providerId="ADAL" clId="{52CFA798-CE5F-46E6-8410-C685E0E957B7}" dt="2025-02-13T23:32:50.328" v="35" actId="478"/>
        <pc:sldMkLst>
          <pc:docMk/>
          <pc:sldMk cId="672683526" sldId="316"/>
        </pc:sldMkLst>
        <pc:spChg chg="add del">
          <ac:chgData name="Jerry Sypkens" userId="50b5d4a2-da21-4ddc-9fa6-3b69f0ed7855" providerId="ADAL" clId="{52CFA798-CE5F-46E6-8410-C685E0E957B7}" dt="2025-02-13T23:32:50.328" v="35" actId="478"/>
          <ac:spMkLst>
            <pc:docMk/>
            <pc:sldMk cId="672683526" sldId="316"/>
            <ac:spMk id="2" creationId="{5A7CEAD3-1090-1B12-7375-E2E8BA45D604}"/>
          </ac:spMkLst>
        </pc:spChg>
        <pc:spChg chg="mod">
          <ac:chgData name="Jerry Sypkens" userId="50b5d4a2-da21-4ddc-9fa6-3b69f0ed7855" providerId="ADAL" clId="{52CFA798-CE5F-46E6-8410-C685E0E957B7}" dt="2025-02-13T23:32:44.974" v="32" actId="6549"/>
          <ac:spMkLst>
            <pc:docMk/>
            <pc:sldMk cId="672683526" sldId="316"/>
            <ac:spMk id="6" creationId="{9C9819C8-EFFE-E2E8-D022-5D10B9768644}"/>
          </ac:spMkLst>
        </pc:spChg>
        <pc:spChg chg="add del mod">
          <ac:chgData name="Jerry Sypkens" userId="50b5d4a2-da21-4ddc-9fa6-3b69f0ed7855" providerId="ADAL" clId="{52CFA798-CE5F-46E6-8410-C685E0E957B7}" dt="2025-02-13T23:32:44.079" v="31" actId="478"/>
          <ac:spMkLst>
            <pc:docMk/>
            <pc:sldMk cId="672683526" sldId="316"/>
            <ac:spMk id="7" creationId="{4CB73BDE-3DC2-C1C2-4718-45BF0F9CB40C}"/>
          </ac:spMkLst>
        </pc:spChg>
        <pc:spChg chg="mod">
          <ac:chgData name="Jerry Sypkens" userId="50b5d4a2-da21-4ddc-9fa6-3b69f0ed7855" providerId="ADAL" clId="{52CFA798-CE5F-46E6-8410-C685E0E957B7}" dt="2025-02-13T23:32:44.079" v="31" actId="478"/>
          <ac:spMkLst>
            <pc:docMk/>
            <pc:sldMk cId="672683526" sldId="316"/>
            <ac:spMk id="8" creationId="{BDE12A0A-BCD9-3EFB-22D9-9DB58F76D7C8}"/>
          </ac:spMkLst>
        </pc:spChg>
        <pc:spChg chg="del">
          <ac:chgData name="Jerry Sypkens" userId="50b5d4a2-da21-4ddc-9fa6-3b69f0ed7855" providerId="ADAL" clId="{52CFA798-CE5F-46E6-8410-C685E0E957B7}" dt="2025-02-13T23:32:35.115" v="23" actId="478"/>
          <ac:spMkLst>
            <pc:docMk/>
            <pc:sldMk cId="672683526" sldId="316"/>
            <ac:spMk id="19" creationId="{B0D9D7EE-6778-064D-ED13-25AA44330009}"/>
          </ac:spMkLst>
        </pc:spChg>
        <pc:spChg chg="del">
          <ac:chgData name="Jerry Sypkens" userId="50b5d4a2-da21-4ddc-9fa6-3b69f0ed7855" providerId="ADAL" clId="{52CFA798-CE5F-46E6-8410-C685E0E957B7}" dt="2025-02-13T23:32:36.131" v="24" actId="478"/>
          <ac:spMkLst>
            <pc:docMk/>
            <pc:sldMk cId="672683526" sldId="316"/>
            <ac:spMk id="20" creationId="{DA91DC50-69D1-23A3-9AC7-C7517B8EBCFE}"/>
          </ac:spMkLst>
        </pc:spChg>
        <pc:grpChg chg="add del">
          <ac:chgData name="Jerry Sypkens" userId="50b5d4a2-da21-4ddc-9fa6-3b69f0ed7855" providerId="ADAL" clId="{52CFA798-CE5F-46E6-8410-C685E0E957B7}" dt="2025-02-13T23:32:43.663" v="30" actId="478"/>
          <ac:grpSpMkLst>
            <pc:docMk/>
            <pc:sldMk cId="672683526" sldId="316"/>
            <ac:grpSpMk id="3" creationId="{A5ACD4FF-2E55-94E9-A95B-AD86C2FBCAB3}"/>
          </ac:grpSpMkLst>
        </pc:grpChg>
        <pc:grpChg chg="add del">
          <ac:chgData name="Jerry Sypkens" userId="50b5d4a2-da21-4ddc-9fa6-3b69f0ed7855" providerId="ADAL" clId="{52CFA798-CE5F-46E6-8410-C685E0E957B7}" dt="2025-02-13T23:32:44.079" v="31" actId="478"/>
          <ac:grpSpMkLst>
            <pc:docMk/>
            <pc:sldMk cId="672683526" sldId="316"/>
            <ac:grpSpMk id="5" creationId="{77276C64-C145-B202-F8BC-8A1A3A87C2FC}"/>
          </ac:grpSpMkLst>
        </pc:grpChg>
        <pc:grpChg chg="add del">
          <ac:chgData name="Jerry Sypkens" userId="50b5d4a2-da21-4ddc-9fa6-3b69f0ed7855" providerId="ADAL" clId="{52CFA798-CE5F-46E6-8410-C685E0E957B7}" dt="2025-02-13T23:32:47.857" v="34" actId="478"/>
          <ac:grpSpMkLst>
            <pc:docMk/>
            <pc:sldMk cId="672683526" sldId="316"/>
            <ac:grpSpMk id="11" creationId="{F4D36DBF-B9CB-F382-8257-DA60B4EB508A}"/>
          </ac:grpSpMkLst>
        </pc:grpChg>
      </pc:sldChg>
      <pc:sldChg chg="delSp mod">
        <pc:chgData name="Jerry Sypkens" userId="50b5d4a2-da21-4ddc-9fa6-3b69f0ed7855" providerId="ADAL" clId="{52CFA798-CE5F-46E6-8410-C685E0E957B7}" dt="2025-02-13T23:32:58.858" v="38" actId="478"/>
        <pc:sldMkLst>
          <pc:docMk/>
          <pc:sldMk cId="4253127319" sldId="318"/>
        </pc:sldMkLst>
        <pc:spChg chg="del">
          <ac:chgData name="Jerry Sypkens" userId="50b5d4a2-da21-4ddc-9fa6-3b69f0ed7855" providerId="ADAL" clId="{52CFA798-CE5F-46E6-8410-C685E0E957B7}" dt="2025-02-13T23:32:58.858" v="38" actId="478"/>
          <ac:spMkLst>
            <pc:docMk/>
            <pc:sldMk cId="4253127319" sldId="318"/>
            <ac:spMk id="22" creationId="{685E7CF9-DD53-914C-241B-41E0F20AD608}"/>
          </ac:spMkLst>
        </pc:spChg>
        <pc:grpChg chg="del">
          <ac:chgData name="Jerry Sypkens" userId="50b5d4a2-da21-4ddc-9fa6-3b69f0ed7855" providerId="ADAL" clId="{52CFA798-CE5F-46E6-8410-C685E0E957B7}" dt="2025-02-13T23:32:57.772" v="37" actId="478"/>
          <ac:grpSpMkLst>
            <pc:docMk/>
            <pc:sldMk cId="4253127319" sldId="318"/>
            <ac:grpSpMk id="2" creationId="{54D90777-AE6C-6362-6146-4C1B31969F92}"/>
          </ac:grpSpMkLst>
        </pc:grpChg>
        <pc:grpChg chg="del">
          <ac:chgData name="Jerry Sypkens" userId="50b5d4a2-da21-4ddc-9fa6-3b69f0ed7855" providerId="ADAL" clId="{52CFA798-CE5F-46E6-8410-C685E0E957B7}" dt="2025-02-13T23:32:55.784" v="36" actId="478"/>
          <ac:grpSpMkLst>
            <pc:docMk/>
            <pc:sldMk cId="4253127319" sldId="318"/>
            <ac:grpSpMk id="12" creationId="{85B5FE1C-39F3-2FDF-F949-6263CA1A8D1A}"/>
          </ac:grpSpMkLst>
        </pc:grpChg>
      </pc:sldChg>
      <pc:sldChg chg="delSp mod">
        <pc:chgData name="Jerry Sypkens" userId="50b5d4a2-da21-4ddc-9fa6-3b69f0ed7855" providerId="ADAL" clId="{52CFA798-CE5F-46E6-8410-C685E0E957B7}" dt="2025-02-13T23:33:17.862" v="48" actId="478"/>
        <pc:sldMkLst>
          <pc:docMk/>
          <pc:sldMk cId="2417246616" sldId="319"/>
        </pc:sldMkLst>
        <pc:grpChg chg="del">
          <ac:chgData name="Jerry Sypkens" userId="50b5d4a2-da21-4ddc-9fa6-3b69f0ed7855" providerId="ADAL" clId="{52CFA798-CE5F-46E6-8410-C685E0E957B7}" dt="2025-02-13T23:33:17.862" v="48" actId="478"/>
          <ac:grpSpMkLst>
            <pc:docMk/>
            <pc:sldMk cId="2417246616" sldId="319"/>
            <ac:grpSpMk id="4" creationId="{3C28198F-B104-4368-14ED-61B746BF91EB}"/>
          </ac:grpSpMkLst>
        </pc:grpChg>
        <pc:grpChg chg="del">
          <ac:chgData name="Jerry Sypkens" userId="50b5d4a2-da21-4ddc-9fa6-3b69f0ed7855" providerId="ADAL" clId="{52CFA798-CE5F-46E6-8410-C685E0E957B7}" dt="2025-02-13T23:33:16.726" v="47" actId="478"/>
          <ac:grpSpMkLst>
            <pc:docMk/>
            <pc:sldMk cId="2417246616" sldId="319"/>
            <ac:grpSpMk id="29" creationId="{7160F063-EE41-04FB-BE86-DD6649CE6214}"/>
          </ac:grpSpMkLst>
        </pc:grpChg>
      </pc:sldChg>
      <pc:sldChg chg="delSp mod">
        <pc:chgData name="Jerry Sypkens" userId="50b5d4a2-da21-4ddc-9fa6-3b69f0ed7855" providerId="ADAL" clId="{52CFA798-CE5F-46E6-8410-C685E0E957B7}" dt="2025-02-13T23:33:51.083" v="59" actId="478"/>
        <pc:sldMkLst>
          <pc:docMk/>
          <pc:sldMk cId="37271196" sldId="325"/>
        </pc:sldMkLst>
        <pc:picChg chg="del">
          <ac:chgData name="Jerry Sypkens" userId="50b5d4a2-da21-4ddc-9fa6-3b69f0ed7855" providerId="ADAL" clId="{52CFA798-CE5F-46E6-8410-C685E0E957B7}" dt="2025-02-13T23:33:51.083" v="59" actId="478"/>
          <ac:picMkLst>
            <pc:docMk/>
            <pc:sldMk cId="37271196" sldId="325"/>
            <ac:picMk id="4" creationId="{00CBD521-3531-1682-7A20-30562D4577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C0049-61C0-094F-B130-9970658047AF}"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19541-7A6F-F041-B530-828E7BF1506B}" type="slidenum">
              <a:rPr lang="en-US" smtClean="0"/>
              <a:t>‹#›</a:t>
            </a:fld>
            <a:endParaRPr lang="en-US"/>
          </a:p>
        </p:txBody>
      </p:sp>
    </p:spTree>
    <p:extLst>
      <p:ext uri="{BB962C8B-B14F-4D97-AF65-F5344CB8AC3E}">
        <p14:creationId xmlns:p14="http://schemas.microsoft.com/office/powerpoint/2010/main" val="55729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19541-7A6F-F041-B530-828E7BF1506B}" type="slidenum">
              <a:rPr lang="en-US" smtClean="0"/>
              <a:t>13</a:t>
            </a:fld>
            <a:endParaRPr lang="en-US"/>
          </a:p>
        </p:txBody>
      </p:sp>
    </p:spTree>
    <p:extLst>
      <p:ext uri="{BB962C8B-B14F-4D97-AF65-F5344CB8AC3E}">
        <p14:creationId xmlns:p14="http://schemas.microsoft.com/office/powerpoint/2010/main" val="26594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D38D9-57F7-0BAD-160B-B7B84863A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A4017-14CF-77E4-83F4-6D03D8732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38918-ACE8-7E47-3B10-3EECDF1DBA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9CE9BF-A324-4261-A9D1-A5AE787028E8}"/>
              </a:ext>
            </a:extLst>
          </p:cNvPr>
          <p:cNvSpPr>
            <a:spLocks noGrp="1"/>
          </p:cNvSpPr>
          <p:nvPr>
            <p:ph type="sldNum" sz="quarter" idx="5"/>
          </p:nvPr>
        </p:nvSpPr>
        <p:spPr/>
        <p:txBody>
          <a:bodyPr/>
          <a:lstStyle/>
          <a:p>
            <a:fld id="{FA619541-7A6F-F041-B530-828E7BF1506B}" type="slidenum">
              <a:rPr lang="en-US" smtClean="0"/>
              <a:t>34</a:t>
            </a:fld>
            <a:endParaRPr lang="en-US"/>
          </a:p>
        </p:txBody>
      </p:sp>
    </p:spTree>
    <p:extLst>
      <p:ext uri="{BB962C8B-B14F-4D97-AF65-F5344CB8AC3E}">
        <p14:creationId xmlns:p14="http://schemas.microsoft.com/office/powerpoint/2010/main" val="41310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2E002-9CE3-2E97-7B1D-C80359995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6147D-8236-C738-EA84-9FBEDE377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017FF-1B1E-EDCA-176C-556E593F41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C5BB41-5EC3-0984-25E9-6695A89AC1E4}"/>
              </a:ext>
            </a:extLst>
          </p:cNvPr>
          <p:cNvSpPr>
            <a:spLocks noGrp="1"/>
          </p:cNvSpPr>
          <p:nvPr>
            <p:ph type="sldNum" sz="quarter" idx="5"/>
          </p:nvPr>
        </p:nvSpPr>
        <p:spPr/>
        <p:txBody>
          <a:bodyPr/>
          <a:lstStyle/>
          <a:p>
            <a:fld id="{FA619541-7A6F-F041-B530-828E7BF1506B}" type="slidenum">
              <a:rPr lang="en-US" smtClean="0"/>
              <a:t>35</a:t>
            </a:fld>
            <a:endParaRPr lang="en-US"/>
          </a:p>
        </p:txBody>
      </p:sp>
    </p:spTree>
    <p:extLst>
      <p:ext uri="{BB962C8B-B14F-4D97-AF65-F5344CB8AC3E}">
        <p14:creationId xmlns:p14="http://schemas.microsoft.com/office/powerpoint/2010/main" val="365914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3BFAA-48DF-8E85-083F-EF5823478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CF7FD-9B0E-FA29-86B8-4F165EF07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46DE1-0FD2-A25B-5E53-AFFBBC6427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6C155-3EE8-B20B-CADB-3733DA505320}"/>
              </a:ext>
            </a:extLst>
          </p:cNvPr>
          <p:cNvSpPr>
            <a:spLocks noGrp="1"/>
          </p:cNvSpPr>
          <p:nvPr>
            <p:ph type="sldNum" sz="quarter" idx="5"/>
          </p:nvPr>
        </p:nvSpPr>
        <p:spPr/>
        <p:txBody>
          <a:bodyPr/>
          <a:lstStyle/>
          <a:p>
            <a:fld id="{FA619541-7A6F-F041-B530-828E7BF1506B}" type="slidenum">
              <a:rPr lang="en-US" smtClean="0"/>
              <a:t>36</a:t>
            </a:fld>
            <a:endParaRPr lang="en-US"/>
          </a:p>
        </p:txBody>
      </p:sp>
    </p:spTree>
    <p:extLst>
      <p:ext uri="{BB962C8B-B14F-4D97-AF65-F5344CB8AC3E}">
        <p14:creationId xmlns:p14="http://schemas.microsoft.com/office/powerpoint/2010/main" val="3611652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E3D29-C527-86A9-6E25-ECBADCF8F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5F782-A82E-E6CF-9D22-013E59D43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75740-9E93-9604-1FE1-C0F6680CC5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A92C3E-04F9-F7C7-C901-E6956B3E5720}"/>
              </a:ext>
            </a:extLst>
          </p:cNvPr>
          <p:cNvSpPr>
            <a:spLocks noGrp="1"/>
          </p:cNvSpPr>
          <p:nvPr>
            <p:ph type="sldNum" sz="quarter" idx="5"/>
          </p:nvPr>
        </p:nvSpPr>
        <p:spPr/>
        <p:txBody>
          <a:bodyPr/>
          <a:lstStyle/>
          <a:p>
            <a:fld id="{FA619541-7A6F-F041-B530-828E7BF1506B}" type="slidenum">
              <a:rPr lang="en-US" smtClean="0"/>
              <a:t>37</a:t>
            </a:fld>
            <a:endParaRPr lang="en-US"/>
          </a:p>
        </p:txBody>
      </p:sp>
    </p:spTree>
    <p:extLst>
      <p:ext uri="{BB962C8B-B14F-4D97-AF65-F5344CB8AC3E}">
        <p14:creationId xmlns:p14="http://schemas.microsoft.com/office/powerpoint/2010/main" val="1774575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75E68-20D3-FAF4-CD56-D6226A344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C65C5-CB4B-3F06-268E-4A78A385C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BD783-8670-D613-9F27-E75E7EFE00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858852-C20A-DECB-1A23-809D915FD4F0}"/>
              </a:ext>
            </a:extLst>
          </p:cNvPr>
          <p:cNvSpPr>
            <a:spLocks noGrp="1"/>
          </p:cNvSpPr>
          <p:nvPr>
            <p:ph type="sldNum" sz="quarter" idx="5"/>
          </p:nvPr>
        </p:nvSpPr>
        <p:spPr/>
        <p:txBody>
          <a:bodyPr/>
          <a:lstStyle/>
          <a:p>
            <a:fld id="{FA619541-7A6F-F041-B530-828E7BF1506B}" type="slidenum">
              <a:rPr lang="en-US" smtClean="0"/>
              <a:t>38</a:t>
            </a:fld>
            <a:endParaRPr lang="en-US"/>
          </a:p>
        </p:txBody>
      </p:sp>
    </p:spTree>
    <p:extLst>
      <p:ext uri="{BB962C8B-B14F-4D97-AF65-F5344CB8AC3E}">
        <p14:creationId xmlns:p14="http://schemas.microsoft.com/office/powerpoint/2010/main" val="3001718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F62CF-405B-590F-AEA0-04AAF63FA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E9BAB-B4BF-7442-80D9-C57901E2E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6B2BE-7C83-C9F8-240F-1C3014A95D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D492B5-ABA3-E18C-E3A1-8262454568C5}"/>
              </a:ext>
            </a:extLst>
          </p:cNvPr>
          <p:cNvSpPr>
            <a:spLocks noGrp="1"/>
          </p:cNvSpPr>
          <p:nvPr>
            <p:ph type="sldNum" sz="quarter" idx="5"/>
          </p:nvPr>
        </p:nvSpPr>
        <p:spPr/>
        <p:txBody>
          <a:bodyPr/>
          <a:lstStyle/>
          <a:p>
            <a:fld id="{FA619541-7A6F-F041-B530-828E7BF1506B}" type="slidenum">
              <a:rPr lang="en-US" smtClean="0"/>
              <a:t>39</a:t>
            </a:fld>
            <a:endParaRPr lang="en-US"/>
          </a:p>
        </p:txBody>
      </p:sp>
    </p:spTree>
    <p:extLst>
      <p:ext uri="{BB962C8B-B14F-4D97-AF65-F5344CB8AC3E}">
        <p14:creationId xmlns:p14="http://schemas.microsoft.com/office/powerpoint/2010/main" val="384657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CD8E9-AFA5-988C-105F-24783534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1B959-F040-1C16-5B39-1AE08B4EEA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380D8B-F21D-5A94-5363-B8451A190C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9B648A-2F64-A567-BF20-8788268E9669}"/>
              </a:ext>
            </a:extLst>
          </p:cNvPr>
          <p:cNvSpPr>
            <a:spLocks noGrp="1"/>
          </p:cNvSpPr>
          <p:nvPr>
            <p:ph type="sldNum" sz="quarter" idx="5"/>
          </p:nvPr>
        </p:nvSpPr>
        <p:spPr/>
        <p:txBody>
          <a:bodyPr/>
          <a:lstStyle/>
          <a:p>
            <a:fld id="{FA619541-7A6F-F041-B530-828E7BF1506B}" type="slidenum">
              <a:rPr lang="en-US" smtClean="0"/>
              <a:t>40</a:t>
            </a:fld>
            <a:endParaRPr lang="en-US"/>
          </a:p>
        </p:txBody>
      </p:sp>
    </p:spTree>
    <p:extLst>
      <p:ext uri="{BB962C8B-B14F-4D97-AF65-F5344CB8AC3E}">
        <p14:creationId xmlns:p14="http://schemas.microsoft.com/office/powerpoint/2010/main" val="2478979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83F96-9C65-5ACC-BDBB-6F4CB27BF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52EAC7-1103-6E22-1F02-D77D18AEE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32558-23D2-A548-A5D4-45267CAC25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78FF1A-ADBE-FFA6-F261-D572264DB681}"/>
              </a:ext>
            </a:extLst>
          </p:cNvPr>
          <p:cNvSpPr>
            <a:spLocks noGrp="1"/>
          </p:cNvSpPr>
          <p:nvPr>
            <p:ph type="sldNum" sz="quarter" idx="5"/>
          </p:nvPr>
        </p:nvSpPr>
        <p:spPr/>
        <p:txBody>
          <a:bodyPr/>
          <a:lstStyle/>
          <a:p>
            <a:fld id="{FA619541-7A6F-F041-B530-828E7BF1506B}" type="slidenum">
              <a:rPr lang="en-US" smtClean="0"/>
              <a:t>41</a:t>
            </a:fld>
            <a:endParaRPr lang="en-US"/>
          </a:p>
        </p:txBody>
      </p:sp>
    </p:spTree>
    <p:extLst>
      <p:ext uri="{BB962C8B-B14F-4D97-AF65-F5344CB8AC3E}">
        <p14:creationId xmlns:p14="http://schemas.microsoft.com/office/powerpoint/2010/main" val="2649561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1CDE5-2683-62A3-5026-4D6DDDB67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0E83B-CAF5-11BB-6509-1CB8D6492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8780A-C00B-157B-409D-EF63FF028D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49496E-D3A7-D528-700D-B1A30AA442CB}"/>
              </a:ext>
            </a:extLst>
          </p:cNvPr>
          <p:cNvSpPr>
            <a:spLocks noGrp="1"/>
          </p:cNvSpPr>
          <p:nvPr>
            <p:ph type="sldNum" sz="quarter" idx="5"/>
          </p:nvPr>
        </p:nvSpPr>
        <p:spPr/>
        <p:txBody>
          <a:bodyPr/>
          <a:lstStyle/>
          <a:p>
            <a:fld id="{FA619541-7A6F-F041-B530-828E7BF1506B}" type="slidenum">
              <a:rPr lang="en-US" smtClean="0"/>
              <a:t>42</a:t>
            </a:fld>
            <a:endParaRPr lang="en-US"/>
          </a:p>
        </p:txBody>
      </p:sp>
    </p:spTree>
    <p:extLst>
      <p:ext uri="{BB962C8B-B14F-4D97-AF65-F5344CB8AC3E}">
        <p14:creationId xmlns:p14="http://schemas.microsoft.com/office/powerpoint/2010/main" val="2590979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19541-7A6F-F041-B530-828E7BF1506B}" type="slidenum">
              <a:rPr lang="en-US" smtClean="0"/>
              <a:t>26</a:t>
            </a:fld>
            <a:endParaRPr lang="en-US"/>
          </a:p>
        </p:txBody>
      </p:sp>
    </p:spTree>
    <p:extLst>
      <p:ext uri="{BB962C8B-B14F-4D97-AF65-F5344CB8AC3E}">
        <p14:creationId xmlns:p14="http://schemas.microsoft.com/office/powerpoint/2010/main" val="623724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38761D"/>
                </a:solidFill>
                <a:latin typeface="Arial"/>
                <a:ea typeface="Arial"/>
                <a:cs typeface="Arial"/>
                <a:sym typeface="Arial"/>
              </a:rPr>
              <a:t>Our initial launch to subscribers generated $10K in ecommerce, proving there’s an inherent market within our total DB</a:t>
            </a:r>
            <a:endParaRPr/>
          </a:p>
        </p:txBody>
      </p:sp>
      <p:sp>
        <p:nvSpPr>
          <p:cNvPr id="111" name="Google Shape;11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38761D"/>
                </a:solidFill>
                <a:latin typeface="Arial"/>
                <a:ea typeface="Arial"/>
                <a:cs typeface="Arial"/>
                <a:sym typeface="Arial"/>
              </a:rPr>
              <a:t>Used opt-out link for customers not interested in LoLanta who want to remain engaged with the rest of our content</a:t>
            </a:r>
            <a:endParaRPr sz="2800" b="0"/>
          </a:p>
          <a:p>
            <a:pPr marL="0" lvl="0" indent="0" algn="l" rtl="0">
              <a:spcBef>
                <a:spcPts val="0"/>
              </a:spcBef>
              <a:spcAft>
                <a:spcPts val="0"/>
              </a:spcAft>
              <a:buNone/>
            </a:pPr>
            <a:br>
              <a:rPr lang="en-US" sz="2800"/>
            </a:br>
            <a:endParaRPr/>
          </a:p>
        </p:txBody>
      </p:sp>
      <p:sp>
        <p:nvSpPr>
          <p:cNvPr id="128" name="Google Shape;1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38761D"/>
                </a:solidFill>
                <a:latin typeface="Arial"/>
                <a:ea typeface="Arial"/>
                <a:cs typeface="Arial"/>
                <a:sym typeface="Arial"/>
              </a:rPr>
              <a:t>new leads has a conversion rate of 5%, most sales coming from the third message in the cadence with customer testimonials. Revised strategy to prioritize the Voice of Customer Data in the first send and capture more in subsequent nurture programs</a:t>
            </a:r>
            <a:endParaRPr/>
          </a:p>
        </p:txBody>
      </p:sp>
      <p:sp>
        <p:nvSpPr>
          <p:cNvPr id="136" name="Google Shape;1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207fe41b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207fe41b1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38761D"/>
                </a:solidFill>
                <a:latin typeface="Arial"/>
                <a:ea typeface="Arial"/>
                <a:cs typeface="Arial"/>
                <a:sym typeface="Arial"/>
              </a:rPr>
              <a:t>new leads has a conversion rate of 5%, most sales coming from the third message in the cadence with customer testimonials. Revised strategy to prioritize the Voice of Customer Data in the first send and capture more in subsequent nurture programs</a:t>
            </a:r>
            <a:endParaRPr/>
          </a:p>
        </p:txBody>
      </p:sp>
      <p:sp>
        <p:nvSpPr>
          <p:cNvPr id="144" name="Google Shape;144;g3207fe41b1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38761D"/>
                </a:solidFill>
                <a:latin typeface="Arial"/>
                <a:ea typeface="Arial"/>
                <a:cs typeface="Arial"/>
                <a:sym typeface="Arial"/>
              </a:rPr>
              <a:t>Requesting reviews and social engagement from first time buyers</a:t>
            </a:r>
            <a:endParaRPr sz="2800" b="0"/>
          </a:p>
          <a:p>
            <a:pPr marL="0" lvl="0" indent="0" algn="l" rtl="0">
              <a:spcBef>
                <a:spcPts val="0"/>
              </a:spcBef>
              <a:spcAft>
                <a:spcPts val="0"/>
              </a:spcAft>
              <a:buNone/>
            </a:pPr>
            <a:r>
              <a:rPr lang="en-US" sz="1800" b="0" i="0" u="none" strike="noStrike">
                <a:solidFill>
                  <a:srgbClr val="38761D"/>
                </a:solidFill>
                <a:latin typeface="Arial"/>
                <a:ea typeface="Arial"/>
                <a:cs typeface="Arial"/>
                <a:sym typeface="Arial"/>
              </a:rPr>
              <a:t>Started to see more reviews and visitation driven by discovery of LoLanta</a:t>
            </a:r>
            <a:endParaRPr sz="2800" b="0"/>
          </a:p>
          <a:p>
            <a:pPr marL="0" lvl="0" indent="0" algn="l" rtl="0">
              <a:spcBef>
                <a:spcPts val="0"/>
              </a:spcBef>
              <a:spcAft>
                <a:spcPts val="0"/>
              </a:spcAft>
              <a:buNone/>
            </a:pPr>
            <a:br>
              <a:rPr lang="en-US" sz="2800"/>
            </a:br>
            <a:endParaRPr/>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5FDDC-688D-06D6-40F7-9430E336A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0E5C0-CBD6-96E2-3216-A6E78BEFC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66FE9-C848-D831-406D-8FBFCD0928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204225-076D-DD2A-0D2C-65C5602443EA}"/>
              </a:ext>
            </a:extLst>
          </p:cNvPr>
          <p:cNvSpPr>
            <a:spLocks noGrp="1"/>
          </p:cNvSpPr>
          <p:nvPr>
            <p:ph type="sldNum" sz="quarter" idx="5"/>
          </p:nvPr>
        </p:nvSpPr>
        <p:spPr/>
        <p:txBody>
          <a:bodyPr/>
          <a:lstStyle/>
          <a:p>
            <a:fld id="{FA619541-7A6F-F041-B530-828E7BF1506B}" type="slidenum">
              <a:rPr lang="en-US" smtClean="0"/>
              <a:t>54</a:t>
            </a:fld>
            <a:endParaRPr lang="en-US"/>
          </a:p>
        </p:txBody>
      </p:sp>
    </p:spTree>
    <p:extLst>
      <p:ext uri="{BB962C8B-B14F-4D97-AF65-F5344CB8AC3E}">
        <p14:creationId xmlns:p14="http://schemas.microsoft.com/office/powerpoint/2010/main" val="319128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B3BBD-EA9A-B35D-21B4-0A3B48E46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FD565-B324-8616-2BD3-9F2723772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D4D09-3253-6593-F20B-FF9A064CFD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42C4AC-2092-443F-702D-6FB23F778BB5}"/>
              </a:ext>
            </a:extLst>
          </p:cNvPr>
          <p:cNvSpPr>
            <a:spLocks noGrp="1"/>
          </p:cNvSpPr>
          <p:nvPr>
            <p:ph type="sldNum" sz="quarter" idx="5"/>
          </p:nvPr>
        </p:nvSpPr>
        <p:spPr/>
        <p:txBody>
          <a:bodyPr/>
          <a:lstStyle/>
          <a:p>
            <a:fld id="{FA619541-7A6F-F041-B530-828E7BF1506B}" type="slidenum">
              <a:rPr lang="en-US" smtClean="0"/>
              <a:t>27</a:t>
            </a:fld>
            <a:endParaRPr lang="en-US"/>
          </a:p>
        </p:txBody>
      </p:sp>
    </p:spTree>
    <p:extLst>
      <p:ext uri="{BB962C8B-B14F-4D97-AF65-F5344CB8AC3E}">
        <p14:creationId xmlns:p14="http://schemas.microsoft.com/office/powerpoint/2010/main" val="1258802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229BB-9EED-11E2-75AE-67CC96A93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093CE-04CE-3739-548D-BE2C6CDDD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98E7F-6AF3-8C2C-6967-F40A22FE44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021F5-3D77-897C-0DA5-3F7F2788CFDE}"/>
              </a:ext>
            </a:extLst>
          </p:cNvPr>
          <p:cNvSpPr>
            <a:spLocks noGrp="1"/>
          </p:cNvSpPr>
          <p:nvPr>
            <p:ph type="sldNum" sz="quarter" idx="5"/>
          </p:nvPr>
        </p:nvSpPr>
        <p:spPr/>
        <p:txBody>
          <a:bodyPr/>
          <a:lstStyle/>
          <a:p>
            <a:fld id="{FA619541-7A6F-F041-B530-828E7BF1506B}" type="slidenum">
              <a:rPr lang="en-US" smtClean="0"/>
              <a:t>55</a:t>
            </a:fld>
            <a:endParaRPr lang="en-US"/>
          </a:p>
        </p:txBody>
      </p:sp>
    </p:spTree>
    <p:extLst>
      <p:ext uri="{BB962C8B-B14F-4D97-AF65-F5344CB8AC3E}">
        <p14:creationId xmlns:p14="http://schemas.microsoft.com/office/powerpoint/2010/main" val="780297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5D6D4-2AA8-8735-02A3-43B9DDDF6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3929F-1CB5-BB74-15A0-E7242E8EA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6436B-EDE8-95A8-51FB-C6C01A9F91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3611EA-3D64-26CC-9FE0-2C21CCD23D8E}"/>
              </a:ext>
            </a:extLst>
          </p:cNvPr>
          <p:cNvSpPr>
            <a:spLocks noGrp="1"/>
          </p:cNvSpPr>
          <p:nvPr>
            <p:ph type="sldNum" sz="quarter" idx="5"/>
          </p:nvPr>
        </p:nvSpPr>
        <p:spPr/>
        <p:txBody>
          <a:bodyPr/>
          <a:lstStyle/>
          <a:p>
            <a:fld id="{FA619541-7A6F-F041-B530-828E7BF1506B}" type="slidenum">
              <a:rPr lang="en-US" smtClean="0"/>
              <a:t>56</a:t>
            </a:fld>
            <a:endParaRPr lang="en-US"/>
          </a:p>
        </p:txBody>
      </p:sp>
    </p:spTree>
    <p:extLst>
      <p:ext uri="{BB962C8B-B14F-4D97-AF65-F5344CB8AC3E}">
        <p14:creationId xmlns:p14="http://schemas.microsoft.com/office/powerpoint/2010/main" val="339802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BDA37-0A55-9288-B751-8D4089A34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74BBF-0403-6D9C-9235-4EE944D0D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8B4C8-ED1D-48D1-8825-D6EA794B1C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7F6D5-5A63-3495-8D64-2FD108E96EA5}"/>
              </a:ext>
            </a:extLst>
          </p:cNvPr>
          <p:cNvSpPr>
            <a:spLocks noGrp="1"/>
          </p:cNvSpPr>
          <p:nvPr>
            <p:ph type="sldNum" sz="quarter" idx="5"/>
          </p:nvPr>
        </p:nvSpPr>
        <p:spPr/>
        <p:txBody>
          <a:bodyPr/>
          <a:lstStyle/>
          <a:p>
            <a:fld id="{FA619541-7A6F-F041-B530-828E7BF1506B}" type="slidenum">
              <a:rPr lang="en-US" smtClean="0"/>
              <a:t>60</a:t>
            </a:fld>
            <a:endParaRPr lang="en-US"/>
          </a:p>
        </p:txBody>
      </p:sp>
    </p:spTree>
    <p:extLst>
      <p:ext uri="{BB962C8B-B14F-4D97-AF65-F5344CB8AC3E}">
        <p14:creationId xmlns:p14="http://schemas.microsoft.com/office/powerpoint/2010/main" val="3085439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DEA2E-5011-92C4-ED57-96C72D4EA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F96D7-61A0-7604-1C1A-C58564A71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8860B-AFBF-5161-3E67-F5179BCFC6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8BF870-ABE8-6112-3473-B5EB3D638813}"/>
              </a:ext>
            </a:extLst>
          </p:cNvPr>
          <p:cNvSpPr>
            <a:spLocks noGrp="1"/>
          </p:cNvSpPr>
          <p:nvPr>
            <p:ph type="sldNum" sz="quarter" idx="5"/>
          </p:nvPr>
        </p:nvSpPr>
        <p:spPr/>
        <p:txBody>
          <a:bodyPr/>
          <a:lstStyle/>
          <a:p>
            <a:fld id="{FA619541-7A6F-F041-B530-828E7BF1506B}" type="slidenum">
              <a:rPr lang="en-US" smtClean="0"/>
              <a:t>61</a:t>
            </a:fld>
            <a:endParaRPr lang="en-US"/>
          </a:p>
        </p:txBody>
      </p:sp>
    </p:spTree>
    <p:extLst>
      <p:ext uri="{BB962C8B-B14F-4D97-AF65-F5344CB8AC3E}">
        <p14:creationId xmlns:p14="http://schemas.microsoft.com/office/powerpoint/2010/main" val="85379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6B6F8-95E5-E367-F706-D7B3C1880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9E014-D511-A99C-E033-EA21BD8BF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62D4F-7617-6CDD-5020-57C1E98186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C2F53E-3030-65B5-BDCA-D6A884387199}"/>
              </a:ext>
            </a:extLst>
          </p:cNvPr>
          <p:cNvSpPr>
            <a:spLocks noGrp="1"/>
          </p:cNvSpPr>
          <p:nvPr>
            <p:ph type="sldNum" sz="quarter" idx="5"/>
          </p:nvPr>
        </p:nvSpPr>
        <p:spPr/>
        <p:txBody>
          <a:bodyPr/>
          <a:lstStyle/>
          <a:p>
            <a:fld id="{FA619541-7A6F-F041-B530-828E7BF1506B}" type="slidenum">
              <a:rPr lang="en-US" smtClean="0"/>
              <a:t>28</a:t>
            </a:fld>
            <a:endParaRPr lang="en-US"/>
          </a:p>
        </p:txBody>
      </p:sp>
    </p:spTree>
    <p:extLst>
      <p:ext uri="{BB962C8B-B14F-4D97-AF65-F5344CB8AC3E}">
        <p14:creationId xmlns:p14="http://schemas.microsoft.com/office/powerpoint/2010/main" val="186521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36D8-9A0D-8E06-859F-96DADFEEF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4DBF6-18AD-FD9A-308D-178438ACE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CEC38-CCC5-33BD-0E6A-5D147EB8B8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34D2D2-B10B-3AB0-D9FB-3FEB160E3570}"/>
              </a:ext>
            </a:extLst>
          </p:cNvPr>
          <p:cNvSpPr>
            <a:spLocks noGrp="1"/>
          </p:cNvSpPr>
          <p:nvPr>
            <p:ph type="sldNum" sz="quarter" idx="5"/>
          </p:nvPr>
        </p:nvSpPr>
        <p:spPr/>
        <p:txBody>
          <a:bodyPr/>
          <a:lstStyle/>
          <a:p>
            <a:fld id="{FA619541-7A6F-F041-B530-828E7BF1506B}" type="slidenum">
              <a:rPr lang="en-US" smtClean="0"/>
              <a:t>29</a:t>
            </a:fld>
            <a:endParaRPr lang="en-US"/>
          </a:p>
        </p:txBody>
      </p:sp>
    </p:spTree>
    <p:extLst>
      <p:ext uri="{BB962C8B-B14F-4D97-AF65-F5344CB8AC3E}">
        <p14:creationId xmlns:p14="http://schemas.microsoft.com/office/powerpoint/2010/main" val="140778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C4C80-D465-9949-7975-28770511D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00E60-71B1-E901-C823-6A23145F3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45BEC-4C4B-3A5E-A495-06CDDFA55C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AF9130-084D-E787-2A90-E597E01FF687}"/>
              </a:ext>
            </a:extLst>
          </p:cNvPr>
          <p:cNvSpPr>
            <a:spLocks noGrp="1"/>
          </p:cNvSpPr>
          <p:nvPr>
            <p:ph type="sldNum" sz="quarter" idx="5"/>
          </p:nvPr>
        </p:nvSpPr>
        <p:spPr/>
        <p:txBody>
          <a:bodyPr/>
          <a:lstStyle/>
          <a:p>
            <a:fld id="{FA619541-7A6F-F041-B530-828E7BF1506B}" type="slidenum">
              <a:rPr lang="en-US" smtClean="0"/>
              <a:t>30</a:t>
            </a:fld>
            <a:endParaRPr lang="en-US"/>
          </a:p>
        </p:txBody>
      </p:sp>
    </p:spTree>
    <p:extLst>
      <p:ext uri="{BB962C8B-B14F-4D97-AF65-F5344CB8AC3E}">
        <p14:creationId xmlns:p14="http://schemas.microsoft.com/office/powerpoint/2010/main" val="75626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E8DFF-2F54-471F-8BBF-A6426E9DA6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CB6FB-5323-0CDB-71B8-741E3BC10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6C3F8-E519-010A-7476-256ADB7EC6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577F55-A008-6D04-9B01-D4CABC8AAC4C}"/>
              </a:ext>
            </a:extLst>
          </p:cNvPr>
          <p:cNvSpPr>
            <a:spLocks noGrp="1"/>
          </p:cNvSpPr>
          <p:nvPr>
            <p:ph type="sldNum" sz="quarter" idx="5"/>
          </p:nvPr>
        </p:nvSpPr>
        <p:spPr/>
        <p:txBody>
          <a:bodyPr/>
          <a:lstStyle/>
          <a:p>
            <a:fld id="{FA619541-7A6F-F041-B530-828E7BF1506B}" type="slidenum">
              <a:rPr lang="en-US" smtClean="0"/>
              <a:t>31</a:t>
            </a:fld>
            <a:endParaRPr lang="en-US"/>
          </a:p>
        </p:txBody>
      </p:sp>
    </p:spTree>
    <p:extLst>
      <p:ext uri="{BB962C8B-B14F-4D97-AF65-F5344CB8AC3E}">
        <p14:creationId xmlns:p14="http://schemas.microsoft.com/office/powerpoint/2010/main" val="304390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59D11-4A82-DA64-C4A7-21B4184BC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2E98A-1070-BFD0-CB60-3D1D570D7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D14D4-6CAE-90D3-F93F-413016DA52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1776F-4CB0-7088-B4DC-E230B0CE71C5}"/>
              </a:ext>
            </a:extLst>
          </p:cNvPr>
          <p:cNvSpPr>
            <a:spLocks noGrp="1"/>
          </p:cNvSpPr>
          <p:nvPr>
            <p:ph type="sldNum" sz="quarter" idx="5"/>
          </p:nvPr>
        </p:nvSpPr>
        <p:spPr/>
        <p:txBody>
          <a:bodyPr/>
          <a:lstStyle/>
          <a:p>
            <a:fld id="{FA619541-7A6F-F041-B530-828E7BF1506B}" type="slidenum">
              <a:rPr lang="en-US" smtClean="0"/>
              <a:t>32</a:t>
            </a:fld>
            <a:endParaRPr lang="en-US"/>
          </a:p>
        </p:txBody>
      </p:sp>
    </p:spTree>
    <p:extLst>
      <p:ext uri="{BB962C8B-B14F-4D97-AF65-F5344CB8AC3E}">
        <p14:creationId xmlns:p14="http://schemas.microsoft.com/office/powerpoint/2010/main" val="295484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9C099-0D52-C312-67FF-2B31AC4DB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115C7-6B77-2D05-115C-F04F8E092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E2E01-5F80-67D9-246B-0DE31C518F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BDF60C-FDCB-0D1E-7D5A-EB5A5E22E089}"/>
              </a:ext>
            </a:extLst>
          </p:cNvPr>
          <p:cNvSpPr>
            <a:spLocks noGrp="1"/>
          </p:cNvSpPr>
          <p:nvPr>
            <p:ph type="sldNum" sz="quarter" idx="5"/>
          </p:nvPr>
        </p:nvSpPr>
        <p:spPr/>
        <p:txBody>
          <a:bodyPr/>
          <a:lstStyle/>
          <a:p>
            <a:fld id="{FA619541-7A6F-F041-B530-828E7BF1506B}" type="slidenum">
              <a:rPr lang="en-US" smtClean="0"/>
              <a:t>33</a:t>
            </a:fld>
            <a:endParaRPr lang="en-US"/>
          </a:p>
        </p:txBody>
      </p:sp>
    </p:spTree>
    <p:extLst>
      <p:ext uri="{BB962C8B-B14F-4D97-AF65-F5344CB8AC3E}">
        <p14:creationId xmlns:p14="http://schemas.microsoft.com/office/powerpoint/2010/main" val="248657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DAB8984-1665-717F-6BB8-E972AADCED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A59B2C-38E6-60F9-02CE-A94CA01BD3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E8F126-259A-5290-3F23-CB0845DAD3AC}"/>
              </a:ext>
            </a:extLst>
          </p:cNvPr>
          <p:cNvSpPr>
            <a:spLocks noGrp="1" noChangeArrowheads="1"/>
          </p:cNvSpPr>
          <p:nvPr>
            <p:ph type="sldNum" sz="quarter" idx="12"/>
          </p:nvPr>
        </p:nvSpPr>
        <p:spPr>
          <a:ln/>
        </p:spPr>
        <p:txBody>
          <a:bodyPr/>
          <a:lstStyle>
            <a:lvl1pPr>
              <a:defRPr/>
            </a:lvl1pPr>
          </a:lstStyle>
          <a:p>
            <a:pPr>
              <a:defRPr/>
            </a:pPr>
            <a:fld id="{00B510C2-E773-0A44-9D51-7B8A9D78213E}" type="slidenum">
              <a:rPr lang="en-US" altLang="en-US"/>
              <a:pPr>
                <a:defRPr/>
              </a:pPr>
              <a:t>‹#›</a:t>
            </a:fld>
            <a:endParaRPr lang="en-US" altLang="en-US"/>
          </a:p>
        </p:txBody>
      </p:sp>
    </p:spTree>
    <p:extLst>
      <p:ext uri="{BB962C8B-B14F-4D97-AF65-F5344CB8AC3E}">
        <p14:creationId xmlns:p14="http://schemas.microsoft.com/office/powerpoint/2010/main" val="363046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DC8FD9-D524-F0EC-3921-7218F83445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3F29B5-4B4A-ED93-F274-DFBBF23AFD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0BBB66-30BC-BADA-4E6C-3F0C80F1572A}"/>
              </a:ext>
            </a:extLst>
          </p:cNvPr>
          <p:cNvSpPr>
            <a:spLocks noGrp="1" noChangeArrowheads="1"/>
          </p:cNvSpPr>
          <p:nvPr>
            <p:ph type="sldNum" sz="quarter" idx="12"/>
          </p:nvPr>
        </p:nvSpPr>
        <p:spPr>
          <a:ln/>
        </p:spPr>
        <p:txBody>
          <a:bodyPr/>
          <a:lstStyle>
            <a:lvl1pPr>
              <a:defRPr/>
            </a:lvl1pPr>
          </a:lstStyle>
          <a:p>
            <a:pPr>
              <a:defRPr/>
            </a:pPr>
            <a:fld id="{E4FD5D0F-813B-9D40-B0FF-C36014ADDAD8}" type="slidenum">
              <a:rPr lang="en-US" altLang="en-US"/>
              <a:pPr>
                <a:defRPr/>
              </a:pPr>
              <a:t>‹#›</a:t>
            </a:fld>
            <a:endParaRPr lang="en-US" altLang="en-US"/>
          </a:p>
        </p:txBody>
      </p:sp>
    </p:spTree>
    <p:extLst>
      <p:ext uri="{BB962C8B-B14F-4D97-AF65-F5344CB8AC3E}">
        <p14:creationId xmlns:p14="http://schemas.microsoft.com/office/powerpoint/2010/main" val="223722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8ACFFF-45A9-7923-87E6-AA81330FFE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25FF3F-390D-5387-2872-54288546E2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E0B9B7-C7CB-9617-355B-5DDDFE801FA8}"/>
              </a:ext>
            </a:extLst>
          </p:cNvPr>
          <p:cNvSpPr>
            <a:spLocks noGrp="1" noChangeArrowheads="1"/>
          </p:cNvSpPr>
          <p:nvPr>
            <p:ph type="sldNum" sz="quarter" idx="12"/>
          </p:nvPr>
        </p:nvSpPr>
        <p:spPr>
          <a:ln/>
        </p:spPr>
        <p:txBody>
          <a:bodyPr/>
          <a:lstStyle>
            <a:lvl1pPr>
              <a:defRPr/>
            </a:lvl1pPr>
          </a:lstStyle>
          <a:p>
            <a:pPr>
              <a:defRPr/>
            </a:pPr>
            <a:fld id="{AEB9CBF1-3287-CD47-9A2C-673F914A3E88}" type="slidenum">
              <a:rPr lang="en-US" altLang="en-US"/>
              <a:pPr>
                <a:defRPr/>
              </a:pPr>
              <a:t>‹#›</a:t>
            </a:fld>
            <a:endParaRPr lang="en-US" altLang="en-US"/>
          </a:p>
        </p:txBody>
      </p:sp>
    </p:spTree>
    <p:extLst>
      <p:ext uri="{BB962C8B-B14F-4D97-AF65-F5344CB8AC3E}">
        <p14:creationId xmlns:p14="http://schemas.microsoft.com/office/powerpoint/2010/main" val="340966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09DDC7-179D-E1A7-5267-0AFCCB3DB1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424E3E-35C8-9696-3A43-4103E75A75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506D0B-2A51-F6D1-1586-6DF3841B2716}"/>
              </a:ext>
            </a:extLst>
          </p:cNvPr>
          <p:cNvSpPr>
            <a:spLocks noGrp="1" noChangeArrowheads="1"/>
          </p:cNvSpPr>
          <p:nvPr>
            <p:ph type="sldNum" sz="quarter" idx="12"/>
          </p:nvPr>
        </p:nvSpPr>
        <p:spPr>
          <a:ln/>
        </p:spPr>
        <p:txBody>
          <a:bodyPr/>
          <a:lstStyle>
            <a:lvl1pPr>
              <a:defRPr/>
            </a:lvl1pPr>
          </a:lstStyle>
          <a:p>
            <a:pPr>
              <a:defRPr/>
            </a:pPr>
            <a:fld id="{1EEBB4B2-DFF9-7A48-BDF7-B2DC29DEC570}" type="slidenum">
              <a:rPr lang="en-US" altLang="en-US"/>
              <a:pPr>
                <a:defRPr/>
              </a:pPr>
              <a:t>‹#›</a:t>
            </a:fld>
            <a:endParaRPr lang="en-US" altLang="en-US"/>
          </a:p>
        </p:txBody>
      </p:sp>
    </p:spTree>
    <p:extLst>
      <p:ext uri="{BB962C8B-B14F-4D97-AF65-F5344CB8AC3E}">
        <p14:creationId xmlns:p14="http://schemas.microsoft.com/office/powerpoint/2010/main" val="186374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975B73E-7EBE-F436-D8E3-91711101E9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38FF68-B085-1023-ADB0-5E1B11E2EB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4B97CA-65E3-F672-B059-CF1AFC9D46B0}"/>
              </a:ext>
            </a:extLst>
          </p:cNvPr>
          <p:cNvSpPr>
            <a:spLocks noGrp="1" noChangeArrowheads="1"/>
          </p:cNvSpPr>
          <p:nvPr>
            <p:ph type="sldNum" sz="quarter" idx="12"/>
          </p:nvPr>
        </p:nvSpPr>
        <p:spPr>
          <a:ln/>
        </p:spPr>
        <p:txBody>
          <a:bodyPr/>
          <a:lstStyle>
            <a:lvl1pPr>
              <a:defRPr/>
            </a:lvl1pPr>
          </a:lstStyle>
          <a:p>
            <a:pPr>
              <a:defRPr/>
            </a:pPr>
            <a:fld id="{9F0EE51A-DA1A-EA4D-BAE3-D138AEEC3E00}" type="slidenum">
              <a:rPr lang="en-US" altLang="en-US"/>
              <a:pPr>
                <a:defRPr/>
              </a:pPr>
              <a:t>‹#›</a:t>
            </a:fld>
            <a:endParaRPr lang="en-US" altLang="en-US"/>
          </a:p>
        </p:txBody>
      </p:sp>
    </p:spTree>
    <p:extLst>
      <p:ext uri="{BB962C8B-B14F-4D97-AF65-F5344CB8AC3E}">
        <p14:creationId xmlns:p14="http://schemas.microsoft.com/office/powerpoint/2010/main" val="352194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1118D4-BD29-3E18-24A3-46E2E2484A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CEAB7D-4691-B711-DE0A-E3E9BC2DC6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571732-E705-24AE-0146-C6E3B350BE07}"/>
              </a:ext>
            </a:extLst>
          </p:cNvPr>
          <p:cNvSpPr>
            <a:spLocks noGrp="1" noChangeArrowheads="1"/>
          </p:cNvSpPr>
          <p:nvPr>
            <p:ph type="sldNum" sz="quarter" idx="12"/>
          </p:nvPr>
        </p:nvSpPr>
        <p:spPr>
          <a:ln/>
        </p:spPr>
        <p:txBody>
          <a:bodyPr/>
          <a:lstStyle>
            <a:lvl1pPr>
              <a:defRPr/>
            </a:lvl1pPr>
          </a:lstStyle>
          <a:p>
            <a:pPr>
              <a:defRPr/>
            </a:pPr>
            <a:fld id="{BE4E1D04-8008-B245-A060-80C4C87B2B25}" type="slidenum">
              <a:rPr lang="en-US" altLang="en-US"/>
              <a:pPr>
                <a:defRPr/>
              </a:pPr>
              <a:t>‹#›</a:t>
            </a:fld>
            <a:endParaRPr lang="en-US" altLang="en-US"/>
          </a:p>
        </p:txBody>
      </p:sp>
    </p:spTree>
    <p:extLst>
      <p:ext uri="{BB962C8B-B14F-4D97-AF65-F5344CB8AC3E}">
        <p14:creationId xmlns:p14="http://schemas.microsoft.com/office/powerpoint/2010/main" val="238340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D5566A2-FCD1-BB8F-44AC-3395DCB8685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5A65041-5715-AE5F-C0C1-A3F322B88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C390B68-3B1E-A20E-EFEA-8DFE58D6503B}"/>
              </a:ext>
            </a:extLst>
          </p:cNvPr>
          <p:cNvSpPr>
            <a:spLocks noGrp="1" noChangeArrowheads="1"/>
          </p:cNvSpPr>
          <p:nvPr>
            <p:ph type="sldNum" sz="quarter" idx="12"/>
          </p:nvPr>
        </p:nvSpPr>
        <p:spPr>
          <a:ln/>
        </p:spPr>
        <p:txBody>
          <a:bodyPr/>
          <a:lstStyle>
            <a:lvl1pPr>
              <a:defRPr/>
            </a:lvl1pPr>
          </a:lstStyle>
          <a:p>
            <a:pPr>
              <a:defRPr/>
            </a:pPr>
            <a:fld id="{CB05FCFD-DB3D-D047-9A0F-AFFE9E5767A0}" type="slidenum">
              <a:rPr lang="en-US" altLang="en-US"/>
              <a:pPr>
                <a:defRPr/>
              </a:pPr>
              <a:t>‹#›</a:t>
            </a:fld>
            <a:endParaRPr lang="en-US" altLang="en-US"/>
          </a:p>
        </p:txBody>
      </p:sp>
    </p:spTree>
    <p:extLst>
      <p:ext uri="{BB962C8B-B14F-4D97-AF65-F5344CB8AC3E}">
        <p14:creationId xmlns:p14="http://schemas.microsoft.com/office/powerpoint/2010/main" val="424945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73B4C0E-15C9-3BD0-5758-BA8F51807C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1AABBC9-D8B1-239E-4C78-C61C4200B8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8227C4-7125-D3A4-74DF-D9CD53B50A2C}"/>
              </a:ext>
            </a:extLst>
          </p:cNvPr>
          <p:cNvSpPr>
            <a:spLocks noGrp="1" noChangeArrowheads="1"/>
          </p:cNvSpPr>
          <p:nvPr>
            <p:ph type="sldNum" sz="quarter" idx="12"/>
          </p:nvPr>
        </p:nvSpPr>
        <p:spPr>
          <a:ln/>
        </p:spPr>
        <p:txBody>
          <a:bodyPr/>
          <a:lstStyle>
            <a:lvl1pPr>
              <a:defRPr/>
            </a:lvl1pPr>
          </a:lstStyle>
          <a:p>
            <a:pPr>
              <a:defRPr/>
            </a:pPr>
            <a:fld id="{AD531A25-5637-4B4F-BCC3-D885F857F7BF}" type="slidenum">
              <a:rPr lang="en-US" altLang="en-US"/>
              <a:pPr>
                <a:defRPr/>
              </a:pPr>
              <a:t>‹#›</a:t>
            </a:fld>
            <a:endParaRPr lang="en-US" altLang="en-US"/>
          </a:p>
        </p:txBody>
      </p:sp>
    </p:spTree>
    <p:extLst>
      <p:ext uri="{BB962C8B-B14F-4D97-AF65-F5344CB8AC3E}">
        <p14:creationId xmlns:p14="http://schemas.microsoft.com/office/powerpoint/2010/main" val="58926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E88DDC-4DEE-7A5F-CACC-7A3CB0F367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56A32F4-AEE0-95E7-073A-673C60A875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4C4F010-F6FF-6941-824C-A63DAAB6E043}"/>
              </a:ext>
            </a:extLst>
          </p:cNvPr>
          <p:cNvSpPr>
            <a:spLocks noGrp="1" noChangeArrowheads="1"/>
          </p:cNvSpPr>
          <p:nvPr>
            <p:ph type="sldNum" sz="quarter" idx="12"/>
          </p:nvPr>
        </p:nvSpPr>
        <p:spPr>
          <a:ln/>
        </p:spPr>
        <p:txBody>
          <a:bodyPr/>
          <a:lstStyle>
            <a:lvl1pPr>
              <a:defRPr/>
            </a:lvl1pPr>
          </a:lstStyle>
          <a:p>
            <a:pPr>
              <a:defRPr/>
            </a:pPr>
            <a:fld id="{19AE7E46-C8F9-6B45-98CB-0AD03DB3C62C}" type="slidenum">
              <a:rPr lang="en-US" altLang="en-US"/>
              <a:pPr>
                <a:defRPr/>
              </a:pPr>
              <a:t>‹#›</a:t>
            </a:fld>
            <a:endParaRPr lang="en-US" altLang="en-US"/>
          </a:p>
        </p:txBody>
      </p:sp>
    </p:spTree>
    <p:extLst>
      <p:ext uri="{BB962C8B-B14F-4D97-AF65-F5344CB8AC3E}">
        <p14:creationId xmlns:p14="http://schemas.microsoft.com/office/powerpoint/2010/main" val="224080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202B84-C185-C428-9BB4-EDCA2B9BD0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D4BB4F-C019-4BCA-A908-E1D7C74936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16A60B-3E0A-3E42-0C36-D31DCADA9188}"/>
              </a:ext>
            </a:extLst>
          </p:cNvPr>
          <p:cNvSpPr>
            <a:spLocks noGrp="1" noChangeArrowheads="1"/>
          </p:cNvSpPr>
          <p:nvPr>
            <p:ph type="sldNum" sz="quarter" idx="12"/>
          </p:nvPr>
        </p:nvSpPr>
        <p:spPr>
          <a:ln/>
        </p:spPr>
        <p:txBody>
          <a:bodyPr/>
          <a:lstStyle>
            <a:lvl1pPr>
              <a:defRPr/>
            </a:lvl1pPr>
          </a:lstStyle>
          <a:p>
            <a:pPr>
              <a:defRPr/>
            </a:pPr>
            <a:fld id="{6A462E3D-3ABB-CE43-BECC-3F6D5AF890C1}" type="slidenum">
              <a:rPr lang="en-US" altLang="en-US"/>
              <a:pPr>
                <a:defRPr/>
              </a:pPr>
              <a:t>‹#›</a:t>
            </a:fld>
            <a:endParaRPr lang="en-US" altLang="en-US"/>
          </a:p>
        </p:txBody>
      </p:sp>
    </p:spTree>
    <p:extLst>
      <p:ext uri="{BB962C8B-B14F-4D97-AF65-F5344CB8AC3E}">
        <p14:creationId xmlns:p14="http://schemas.microsoft.com/office/powerpoint/2010/main" val="383069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75323D6-B6E6-ADC4-931D-6FB971292C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B00779-8F7E-2C47-4201-67EA06C765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C4F422-2C7E-E8B9-1A8B-5B66CB7B444D}"/>
              </a:ext>
            </a:extLst>
          </p:cNvPr>
          <p:cNvSpPr>
            <a:spLocks noGrp="1" noChangeArrowheads="1"/>
          </p:cNvSpPr>
          <p:nvPr>
            <p:ph type="sldNum" sz="quarter" idx="12"/>
          </p:nvPr>
        </p:nvSpPr>
        <p:spPr>
          <a:ln/>
        </p:spPr>
        <p:txBody>
          <a:bodyPr/>
          <a:lstStyle>
            <a:lvl1pPr>
              <a:defRPr/>
            </a:lvl1pPr>
          </a:lstStyle>
          <a:p>
            <a:pPr>
              <a:defRPr/>
            </a:pPr>
            <a:fld id="{3DDE301B-6BFF-7747-9FCB-DE9E328B59D7}" type="slidenum">
              <a:rPr lang="en-US" altLang="en-US"/>
              <a:pPr>
                <a:defRPr/>
              </a:pPr>
              <a:t>‹#›</a:t>
            </a:fld>
            <a:endParaRPr lang="en-US" altLang="en-US"/>
          </a:p>
        </p:txBody>
      </p:sp>
    </p:spTree>
    <p:extLst>
      <p:ext uri="{BB962C8B-B14F-4D97-AF65-F5344CB8AC3E}">
        <p14:creationId xmlns:p14="http://schemas.microsoft.com/office/powerpoint/2010/main" val="342002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7890C6-1306-6F90-2BDB-DC0EF5C443B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DDCA32B-FA22-3484-BA03-E1E4CA9FCC14}"/>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FBC0AC-228B-FB7E-9DAD-27D3829967CE}"/>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F2822FF2-6BBE-DCE7-4838-107038BB4B34}"/>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1A0FC433-CBC4-0AB9-09A5-B01B237E640F}"/>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D37796F-F351-994B-B34B-09BA66A1A3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47CA13BB-AB56-21F9-B9E5-BEC4E7E53293}"/>
              </a:ext>
            </a:extLst>
          </p:cNvPr>
          <p:cNvSpPr txBox="1">
            <a:spLocks noChangeArrowheads="1"/>
          </p:cNvSpPr>
          <p:nvPr/>
        </p:nvSpPr>
        <p:spPr bwMode="auto">
          <a:xfrm>
            <a:off x="304800" y="2895600"/>
            <a:ext cx="1120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en-US" altLang="en-US" sz="4000" dirty="0">
                <a:solidFill>
                  <a:schemeClr val="bg1"/>
                </a:solidFill>
              </a:rPr>
              <a:t>Maximizing Sales</a:t>
            </a:r>
          </a:p>
        </p:txBody>
      </p:sp>
      <p:sp>
        <p:nvSpPr>
          <p:cNvPr id="2051" name="Rectangle 5">
            <a:extLst>
              <a:ext uri="{FF2B5EF4-FFF2-40B4-BE49-F238E27FC236}">
                <a16:creationId xmlns:a16="http://schemas.microsoft.com/office/drawing/2014/main" id="{6D1F99E7-0B59-BD27-7BAE-9AF626FA3D1D}"/>
              </a:ext>
            </a:extLst>
          </p:cNvPr>
          <p:cNvSpPr>
            <a:spLocks noChangeArrowheads="1"/>
          </p:cNvSpPr>
          <p:nvPr/>
        </p:nvSpPr>
        <p:spPr bwMode="auto">
          <a:xfrm>
            <a:off x="5410200" y="3657600"/>
            <a:ext cx="60198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052" name="Text Box 6">
            <a:extLst>
              <a:ext uri="{FF2B5EF4-FFF2-40B4-BE49-F238E27FC236}">
                <a16:creationId xmlns:a16="http://schemas.microsoft.com/office/drawing/2014/main" id="{8F5006C4-8777-B388-988B-F94140137DCF}"/>
              </a:ext>
            </a:extLst>
          </p:cNvPr>
          <p:cNvSpPr txBox="1">
            <a:spLocks noChangeArrowheads="1"/>
          </p:cNvSpPr>
          <p:nvPr/>
        </p:nvSpPr>
        <p:spPr bwMode="auto">
          <a:xfrm>
            <a:off x="5181600" y="3810000"/>
            <a:ext cx="6248400" cy="830997"/>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altLang="en-US" sz="2400" dirty="0">
                <a:solidFill>
                  <a:schemeClr val="bg1"/>
                </a:solidFill>
              </a:rPr>
              <a:t>Harnessing Next-Gen Metrics to Optimize Winery Marketing Strategies</a:t>
            </a:r>
            <a:endParaRPr lang="en-US" sz="2400" i="1" dirty="0">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3E03-4168-587F-17C1-97CBD9E7D119}"/>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4C85188F-5CB6-7E28-0D77-098EDFD17DAE}"/>
              </a:ext>
            </a:extLst>
          </p:cNvPr>
          <p:cNvSpPr txBox="1">
            <a:spLocks noChangeArrowheads="1"/>
          </p:cNvSpPr>
          <p:nvPr/>
        </p:nvSpPr>
        <p:spPr bwMode="auto">
          <a:xfrm>
            <a:off x="838200" y="381000"/>
            <a:ext cx="10287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500" dirty="0">
                <a:solidFill>
                  <a:srgbClr val="FFFFFF"/>
                </a:solidFill>
              </a:rPr>
              <a:t>Meet Your Data Wizards</a:t>
            </a:r>
          </a:p>
        </p:txBody>
      </p:sp>
      <p:sp>
        <p:nvSpPr>
          <p:cNvPr id="4" name="Text Box 4">
            <a:extLst>
              <a:ext uri="{FF2B5EF4-FFF2-40B4-BE49-F238E27FC236}">
                <a16:creationId xmlns:a16="http://schemas.microsoft.com/office/drawing/2014/main" id="{895C3EF2-DFFA-62F5-31DA-2D7B417A1462}"/>
              </a:ext>
            </a:extLst>
          </p:cNvPr>
          <p:cNvSpPr txBox="1">
            <a:spLocks noChangeArrowheads="1"/>
          </p:cNvSpPr>
          <p:nvPr/>
        </p:nvSpPr>
        <p:spPr bwMode="auto">
          <a:xfrm>
            <a:off x="5257800" y="2751891"/>
            <a:ext cx="5715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000" u="sng" dirty="0">
                <a:solidFill>
                  <a:srgbClr val="FFFFFF"/>
                </a:solidFill>
              </a:rPr>
              <a:t>Molly </a:t>
            </a:r>
            <a:r>
              <a:rPr lang="en-US" altLang="en-US" sz="4000" u="sng" dirty="0" err="1">
                <a:solidFill>
                  <a:srgbClr val="FFFFFF"/>
                </a:solidFill>
              </a:rPr>
              <a:t>Bossardt</a:t>
            </a:r>
            <a:endParaRPr lang="en-US" altLang="en-US" sz="4000" u="sng" dirty="0">
              <a:solidFill>
                <a:srgbClr val="FFFFFF"/>
              </a:solidFill>
            </a:endParaRPr>
          </a:p>
          <a:p>
            <a:pPr eaLnBrk="1" hangingPunct="1">
              <a:spcBef>
                <a:spcPct val="50000"/>
              </a:spcBef>
              <a:buFontTx/>
              <a:buNone/>
            </a:pPr>
            <a:r>
              <a:rPr lang="en-US" altLang="en-US" sz="2800" i="1" dirty="0">
                <a:solidFill>
                  <a:srgbClr val="FFFFFF"/>
                </a:solidFill>
              </a:rPr>
              <a:t>Bread &amp; Butter Digital Marketing</a:t>
            </a:r>
          </a:p>
          <a:p>
            <a:pPr eaLnBrk="1" hangingPunct="1">
              <a:spcBef>
                <a:spcPct val="50000"/>
              </a:spcBef>
              <a:buFontTx/>
              <a:buNone/>
            </a:pPr>
            <a:r>
              <a:rPr lang="en-US" altLang="en-US" sz="2000" i="1" dirty="0" err="1">
                <a:solidFill>
                  <a:srgbClr val="FFFFFF"/>
                </a:solidFill>
              </a:rPr>
              <a:t>breadandbutterdigitalmarketing.com</a:t>
            </a:r>
            <a:endParaRPr lang="en-US" altLang="en-US" sz="2000" i="1" dirty="0">
              <a:solidFill>
                <a:srgbClr val="FFFFFF"/>
              </a:solidFill>
            </a:endParaRPr>
          </a:p>
        </p:txBody>
      </p:sp>
    </p:spTree>
    <p:extLst>
      <p:ext uri="{BB962C8B-B14F-4D97-AF65-F5344CB8AC3E}">
        <p14:creationId xmlns:p14="http://schemas.microsoft.com/office/powerpoint/2010/main" val="1304997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2923C-302D-DD1F-0B92-8885844E4764}"/>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CC14A2DF-FDFA-E016-7096-ECC6C8C527E6}"/>
              </a:ext>
            </a:extLst>
          </p:cNvPr>
          <p:cNvSpPr txBox="1">
            <a:spLocks noChangeArrowheads="1"/>
          </p:cNvSpPr>
          <p:nvPr/>
        </p:nvSpPr>
        <p:spPr bwMode="auto">
          <a:xfrm>
            <a:off x="838200" y="381000"/>
            <a:ext cx="10287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500" dirty="0">
                <a:solidFill>
                  <a:srgbClr val="FFFFFF"/>
                </a:solidFill>
              </a:rPr>
              <a:t>Introducing </a:t>
            </a:r>
            <a:r>
              <a:rPr lang="en-US" altLang="en-US" sz="4500" i="1" dirty="0">
                <a:solidFill>
                  <a:srgbClr val="FFFFFF"/>
                </a:solidFill>
              </a:rPr>
              <a:t>Emerald Estate</a:t>
            </a:r>
          </a:p>
        </p:txBody>
      </p:sp>
    </p:spTree>
    <p:extLst>
      <p:ext uri="{BB962C8B-B14F-4D97-AF65-F5344CB8AC3E}">
        <p14:creationId xmlns:p14="http://schemas.microsoft.com/office/powerpoint/2010/main" val="12460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674B2-1CFD-5E0A-6194-9BD16423A73D}"/>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8D7F11BB-E1CD-BBC6-182F-540D449C1BC2}"/>
              </a:ext>
            </a:extLst>
          </p:cNvPr>
          <p:cNvSpPr txBox="1">
            <a:spLocks noChangeArrowheads="1"/>
          </p:cNvSpPr>
          <p:nvPr/>
        </p:nvSpPr>
        <p:spPr bwMode="auto">
          <a:xfrm>
            <a:off x="838200" y="1416050"/>
            <a:ext cx="10287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5400" i="1" dirty="0">
                <a:solidFill>
                  <a:srgbClr val="FFFFFF"/>
                </a:solidFill>
              </a:rPr>
              <a:t>We’re going to harness our </a:t>
            </a:r>
            <a:r>
              <a:rPr lang="en-US" altLang="en-US" sz="5400" b="1" i="1" u="sng" dirty="0">
                <a:solidFill>
                  <a:srgbClr val="FFFFFF"/>
                </a:solidFill>
              </a:rPr>
              <a:t>DATA</a:t>
            </a:r>
            <a:r>
              <a:rPr lang="en-US" altLang="en-US" sz="5400" i="1" dirty="0">
                <a:solidFill>
                  <a:srgbClr val="FFFFFF"/>
                </a:solidFill>
              </a:rPr>
              <a:t> to launch, connect, and promote a new sub-brand. </a:t>
            </a:r>
            <a:endParaRPr lang="en-US" altLang="en-US" sz="4400" i="1" dirty="0">
              <a:solidFill>
                <a:srgbClr val="FFFFFF"/>
              </a:solidFill>
            </a:endParaRPr>
          </a:p>
        </p:txBody>
      </p:sp>
    </p:spTree>
    <p:extLst>
      <p:ext uri="{BB962C8B-B14F-4D97-AF65-F5344CB8AC3E}">
        <p14:creationId xmlns:p14="http://schemas.microsoft.com/office/powerpoint/2010/main" val="223885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3D7B4-3B99-974B-1745-0536F2962B6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DE6A20C-0D6A-F9A0-0662-DAE135D7B1CD}"/>
              </a:ext>
            </a:extLst>
          </p:cNvPr>
          <p:cNvSpPr/>
          <p:nvPr/>
        </p:nvSpPr>
        <p:spPr>
          <a:xfrm>
            <a:off x="-152400" y="0"/>
            <a:ext cx="12420600" cy="6324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8203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4831A-4113-25D0-227B-7F5C63B9C63A}"/>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B0AB5136-8A07-DC04-E7FD-F06A00345126}"/>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pic>
        <p:nvPicPr>
          <p:cNvPr id="3" name="Picture 2" descr="A screenshot of a computer&#10;&#10;AI-generated content may be incorrect.">
            <a:extLst>
              <a:ext uri="{FF2B5EF4-FFF2-40B4-BE49-F238E27FC236}">
                <a16:creationId xmlns:a16="http://schemas.microsoft.com/office/drawing/2014/main" id="{23970535-2156-3E4F-F0ED-7388E8EDE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457" y="1535969"/>
            <a:ext cx="8927085" cy="4362275"/>
          </a:xfrm>
          <a:prstGeom prst="rect">
            <a:avLst/>
          </a:prstGeom>
        </p:spPr>
      </p:pic>
    </p:spTree>
    <p:extLst>
      <p:ext uri="{BB962C8B-B14F-4D97-AF65-F5344CB8AC3E}">
        <p14:creationId xmlns:p14="http://schemas.microsoft.com/office/powerpoint/2010/main" val="3745298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22A68-B3D4-296F-793F-5748767E20A4}"/>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FCD2332B-00A3-C0C7-67F6-9897EBDE3C7A}"/>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pic>
        <p:nvPicPr>
          <p:cNvPr id="9" name="Picture 8" descr="A screenshot of a graph&#10;&#10;AI-generated content may be incorrect.">
            <a:extLst>
              <a:ext uri="{FF2B5EF4-FFF2-40B4-BE49-F238E27FC236}">
                <a16:creationId xmlns:a16="http://schemas.microsoft.com/office/drawing/2014/main" id="{51CAC63B-4BDE-7283-3AED-048A92851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153" y="1524000"/>
            <a:ext cx="5461693" cy="4324202"/>
          </a:xfrm>
          <a:prstGeom prst="rect">
            <a:avLst/>
          </a:prstGeom>
        </p:spPr>
      </p:pic>
    </p:spTree>
    <p:extLst>
      <p:ext uri="{BB962C8B-B14F-4D97-AF65-F5344CB8AC3E}">
        <p14:creationId xmlns:p14="http://schemas.microsoft.com/office/powerpoint/2010/main" val="83455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51665-065C-E27B-7ED3-A01BF9FBDCDC}"/>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F58AAFF4-F000-F997-8C36-D48093AE3C5F}"/>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spTree>
    <p:extLst>
      <p:ext uri="{BB962C8B-B14F-4D97-AF65-F5344CB8AC3E}">
        <p14:creationId xmlns:p14="http://schemas.microsoft.com/office/powerpoint/2010/main" val="362197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068A-5995-5DA8-0F36-248249BF6643}"/>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AE9063F1-2A00-1A0D-B858-D1483A36D78E}"/>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spTree>
    <p:extLst>
      <p:ext uri="{BB962C8B-B14F-4D97-AF65-F5344CB8AC3E}">
        <p14:creationId xmlns:p14="http://schemas.microsoft.com/office/powerpoint/2010/main" val="202429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3A6F7-F798-1816-08C5-50228703AF97}"/>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27CAA7E1-0C83-4C87-0B35-C18D60B9EAC2}"/>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spTree>
    <p:extLst>
      <p:ext uri="{BB962C8B-B14F-4D97-AF65-F5344CB8AC3E}">
        <p14:creationId xmlns:p14="http://schemas.microsoft.com/office/powerpoint/2010/main" val="888703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F5C5-468D-3F90-1917-2BA5D28C96C8}"/>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1C76DD4B-6403-764D-262F-544C5C984FA9}"/>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pic>
        <p:nvPicPr>
          <p:cNvPr id="3" name="Picture 2" descr="A screenshot of a computer&#10;&#10;AI-generated content may be incorrect.">
            <a:extLst>
              <a:ext uri="{FF2B5EF4-FFF2-40B4-BE49-F238E27FC236}">
                <a16:creationId xmlns:a16="http://schemas.microsoft.com/office/drawing/2014/main" id="{AEB72A89-B1CA-A595-ACC1-EB433F146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524000"/>
            <a:ext cx="8610600" cy="4444416"/>
          </a:xfrm>
          <a:prstGeom prst="rect">
            <a:avLst/>
          </a:prstGeom>
        </p:spPr>
      </p:pic>
    </p:spTree>
    <p:extLst>
      <p:ext uri="{BB962C8B-B14F-4D97-AF65-F5344CB8AC3E}">
        <p14:creationId xmlns:p14="http://schemas.microsoft.com/office/powerpoint/2010/main" val="148136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C269-0146-EAB7-7DBB-45A1482084DC}"/>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EC2AC0CB-9814-F439-5203-6F105901D653}"/>
              </a:ext>
            </a:extLst>
          </p:cNvPr>
          <p:cNvSpPr txBox="1">
            <a:spLocks noChangeArrowheads="1"/>
          </p:cNvSpPr>
          <p:nvPr/>
        </p:nvSpPr>
        <p:spPr bwMode="auto">
          <a:xfrm>
            <a:off x="838200" y="1416050"/>
            <a:ext cx="502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800" i="1" dirty="0">
                <a:solidFill>
                  <a:srgbClr val="FFFFFF"/>
                </a:solidFill>
              </a:rPr>
              <a:t>“You’ve always had the power, my dear, you just had to learn it for yourself.”</a:t>
            </a:r>
            <a:endParaRPr lang="en-US" altLang="en-US" sz="4000" i="1" dirty="0">
              <a:solidFill>
                <a:srgbClr val="FFFFFF"/>
              </a:solidFill>
            </a:endParaRPr>
          </a:p>
        </p:txBody>
      </p:sp>
    </p:spTree>
    <p:extLst>
      <p:ext uri="{BB962C8B-B14F-4D97-AF65-F5344CB8AC3E}">
        <p14:creationId xmlns:p14="http://schemas.microsoft.com/office/powerpoint/2010/main" val="7062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307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568B-2D66-1E52-F6D6-36324CEA7DF9}"/>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5907675E-42AD-55C5-3597-2041D965C0A4}"/>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pic>
        <p:nvPicPr>
          <p:cNvPr id="4" name="Picture 3" descr="A screenshot of a graph&#10;&#10;AI-generated content may be incorrect.">
            <a:extLst>
              <a:ext uri="{FF2B5EF4-FFF2-40B4-BE49-F238E27FC236}">
                <a16:creationId xmlns:a16="http://schemas.microsoft.com/office/drawing/2014/main" id="{4826C9F2-0E55-D4EE-02E3-6BB62FD50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5181600" cy="4110122"/>
          </a:xfrm>
          <a:prstGeom prst="rect">
            <a:avLst/>
          </a:prstGeom>
        </p:spPr>
      </p:pic>
      <p:pic>
        <p:nvPicPr>
          <p:cNvPr id="6" name="Picture 5" descr="A screenshot of a graph&#10;&#10;AI-generated content may be incorrect.">
            <a:extLst>
              <a:ext uri="{FF2B5EF4-FFF2-40B4-BE49-F238E27FC236}">
                <a16:creationId xmlns:a16="http://schemas.microsoft.com/office/drawing/2014/main" id="{D7BE97CD-AC12-4E9D-D098-DDDE7C274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633" y="1600200"/>
            <a:ext cx="5108767" cy="4110123"/>
          </a:xfrm>
          <a:prstGeom prst="rect">
            <a:avLst/>
          </a:prstGeom>
        </p:spPr>
      </p:pic>
      <p:sp>
        <p:nvSpPr>
          <p:cNvPr id="7" name="TextBox 6">
            <a:extLst>
              <a:ext uri="{FF2B5EF4-FFF2-40B4-BE49-F238E27FC236}">
                <a16:creationId xmlns:a16="http://schemas.microsoft.com/office/drawing/2014/main" id="{FF028A71-60B4-3239-EA7C-491D0740BBBB}"/>
              </a:ext>
            </a:extLst>
          </p:cNvPr>
          <p:cNvSpPr txBox="1"/>
          <p:nvPr/>
        </p:nvSpPr>
        <p:spPr>
          <a:xfrm>
            <a:off x="1866900" y="5880849"/>
            <a:ext cx="2667000" cy="369332"/>
          </a:xfrm>
          <a:prstGeom prst="rect">
            <a:avLst/>
          </a:prstGeom>
          <a:noFill/>
        </p:spPr>
        <p:txBody>
          <a:bodyPr wrap="square" rtlCol="0">
            <a:spAutoFit/>
          </a:bodyPr>
          <a:lstStyle/>
          <a:p>
            <a:pPr algn="ctr"/>
            <a:r>
              <a:rPr lang="en-US" dirty="0">
                <a:solidFill>
                  <a:schemeClr val="bg1"/>
                </a:solidFill>
              </a:rPr>
              <a:t>State</a:t>
            </a:r>
          </a:p>
        </p:txBody>
      </p:sp>
      <p:sp>
        <p:nvSpPr>
          <p:cNvPr id="9" name="TextBox 8">
            <a:extLst>
              <a:ext uri="{FF2B5EF4-FFF2-40B4-BE49-F238E27FC236}">
                <a16:creationId xmlns:a16="http://schemas.microsoft.com/office/drawing/2014/main" id="{F7AACF93-FE45-4BBD-7968-399A70BF3062}"/>
              </a:ext>
            </a:extLst>
          </p:cNvPr>
          <p:cNvSpPr txBox="1"/>
          <p:nvPr/>
        </p:nvSpPr>
        <p:spPr>
          <a:xfrm>
            <a:off x="7694516" y="5829084"/>
            <a:ext cx="2667000" cy="369332"/>
          </a:xfrm>
          <a:prstGeom prst="rect">
            <a:avLst/>
          </a:prstGeom>
          <a:noFill/>
        </p:spPr>
        <p:txBody>
          <a:bodyPr wrap="square" rtlCol="0">
            <a:spAutoFit/>
          </a:bodyPr>
          <a:lstStyle/>
          <a:p>
            <a:pPr algn="ctr"/>
            <a:r>
              <a:rPr lang="en-US" dirty="0">
                <a:solidFill>
                  <a:schemeClr val="bg1"/>
                </a:solidFill>
              </a:rPr>
              <a:t>Website</a:t>
            </a:r>
          </a:p>
        </p:txBody>
      </p:sp>
    </p:spTree>
    <p:extLst>
      <p:ext uri="{BB962C8B-B14F-4D97-AF65-F5344CB8AC3E}">
        <p14:creationId xmlns:p14="http://schemas.microsoft.com/office/powerpoint/2010/main" val="271683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A4B74-EBFB-E85C-0B62-47463C7598CA}"/>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E0741929-B2F8-96F9-6BE6-A2330226F02D}"/>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sp>
        <p:nvSpPr>
          <p:cNvPr id="7" name="TextBox 6">
            <a:extLst>
              <a:ext uri="{FF2B5EF4-FFF2-40B4-BE49-F238E27FC236}">
                <a16:creationId xmlns:a16="http://schemas.microsoft.com/office/drawing/2014/main" id="{F9003CDE-165A-5BD9-55C3-8CC39FBC7436}"/>
              </a:ext>
            </a:extLst>
          </p:cNvPr>
          <p:cNvSpPr txBox="1"/>
          <p:nvPr/>
        </p:nvSpPr>
        <p:spPr>
          <a:xfrm>
            <a:off x="1776949" y="4882571"/>
            <a:ext cx="2667000" cy="369332"/>
          </a:xfrm>
          <a:prstGeom prst="rect">
            <a:avLst/>
          </a:prstGeom>
          <a:noFill/>
        </p:spPr>
        <p:txBody>
          <a:bodyPr wrap="square" rtlCol="0">
            <a:spAutoFit/>
          </a:bodyPr>
          <a:lstStyle/>
          <a:p>
            <a:pPr algn="ctr"/>
            <a:r>
              <a:rPr lang="en-US" dirty="0">
                <a:solidFill>
                  <a:schemeClr val="bg1"/>
                </a:solidFill>
              </a:rPr>
              <a:t>State</a:t>
            </a:r>
          </a:p>
        </p:txBody>
      </p:sp>
      <p:sp>
        <p:nvSpPr>
          <p:cNvPr id="9" name="TextBox 8">
            <a:extLst>
              <a:ext uri="{FF2B5EF4-FFF2-40B4-BE49-F238E27FC236}">
                <a16:creationId xmlns:a16="http://schemas.microsoft.com/office/drawing/2014/main" id="{122EEBF8-F6A4-7438-1BF1-1C48B080FF88}"/>
              </a:ext>
            </a:extLst>
          </p:cNvPr>
          <p:cNvSpPr txBox="1"/>
          <p:nvPr/>
        </p:nvSpPr>
        <p:spPr>
          <a:xfrm>
            <a:off x="7710252" y="4915522"/>
            <a:ext cx="2667000" cy="369332"/>
          </a:xfrm>
          <a:prstGeom prst="rect">
            <a:avLst/>
          </a:prstGeom>
          <a:noFill/>
        </p:spPr>
        <p:txBody>
          <a:bodyPr wrap="square" rtlCol="0">
            <a:spAutoFit/>
          </a:bodyPr>
          <a:lstStyle/>
          <a:p>
            <a:pPr algn="ctr"/>
            <a:r>
              <a:rPr lang="en-US" dirty="0">
                <a:solidFill>
                  <a:schemeClr val="bg1"/>
                </a:solidFill>
              </a:rPr>
              <a:t>Website</a:t>
            </a:r>
          </a:p>
        </p:txBody>
      </p:sp>
      <p:pic>
        <p:nvPicPr>
          <p:cNvPr id="3" name="Picture 2" descr="A colorful rectangular shapes with black text&#10;&#10;AI-generated content may be incorrect.">
            <a:extLst>
              <a:ext uri="{FF2B5EF4-FFF2-40B4-BE49-F238E27FC236}">
                <a16:creationId xmlns:a16="http://schemas.microsoft.com/office/drawing/2014/main" id="{5B874BC0-BC28-B57D-2070-EEC924D1C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362200"/>
            <a:ext cx="5611299" cy="2520371"/>
          </a:xfrm>
          <a:prstGeom prst="rect">
            <a:avLst/>
          </a:prstGeom>
        </p:spPr>
      </p:pic>
      <p:pic>
        <p:nvPicPr>
          <p:cNvPr id="8" name="Picture 7" descr="A close-up of a color palette&#10;&#10;AI-generated content may be incorrect.">
            <a:extLst>
              <a:ext uri="{FF2B5EF4-FFF2-40B4-BE49-F238E27FC236}">
                <a16:creationId xmlns:a16="http://schemas.microsoft.com/office/drawing/2014/main" id="{19669190-2851-C005-B30D-177A9F073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193" y="2362200"/>
            <a:ext cx="5533119" cy="2520371"/>
          </a:xfrm>
          <a:prstGeom prst="rect">
            <a:avLst/>
          </a:prstGeom>
        </p:spPr>
      </p:pic>
    </p:spTree>
    <p:extLst>
      <p:ext uri="{BB962C8B-B14F-4D97-AF65-F5344CB8AC3E}">
        <p14:creationId xmlns:p14="http://schemas.microsoft.com/office/powerpoint/2010/main" val="214438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33217-CB07-FF10-5A4C-FD5711829FD3}"/>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A08B4B51-C9F0-15BB-AD79-994BD99C431D}"/>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pic>
        <p:nvPicPr>
          <p:cNvPr id="4" name="Picture 3" descr="A map with orange dots&#10;&#10;AI-generated content may be incorrect.">
            <a:extLst>
              <a:ext uri="{FF2B5EF4-FFF2-40B4-BE49-F238E27FC236}">
                <a16:creationId xmlns:a16="http://schemas.microsoft.com/office/drawing/2014/main" id="{CC6EFB72-EAE1-75A0-56E2-28162A8FE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394" y="1524000"/>
            <a:ext cx="9649211" cy="4343400"/>
          </a:xfrm>
          <a:prstGeom prst="rect">
            <a:avLst/>
          </a:prstGeom>
        </p:spPr>
      </p:pic>
    </p:spTree>
    <p:extLst>
      <p:ext uri="{BB962C8B-B14F-4D97-AF65-F5344CB8AC3E}">
        <p14:creationId xmlns:p14="http://schemas.microsoft.com/office/powerpoint/2010/main" val="3254409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4B4D6-E107-1C46-2CC2-1E80A71BB858}"/>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6F0B0CF8-EA67-83EE-030F-D37A4AF11CA6}"/>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pic>
        <p:nvPicPr>
          <p:cNvPr id="3" name="Picture 2" descr="A screenshot of a graph&#10;&#10;AI-generated content may be incorrect.">
            <a:extLst>
              <a:ext uri="{FF2B5EF4-FFF2-40B4-BE49-F238E27FC236}">
                <a16:creationId xmlns:a16="http://schemas.microsoft.com/office/drawing/2014/main" id="{E1A2D0AE-3497-1C08-49D1-C0EBF5344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8" y="1861115"/>
            <a:ext cx="11860043" cy="3135770"/>
          </a:xfrm>
          <a:prstGeom prst="rect">
            <a:avLst/>
          </a:prstGeom>
        </p:spPr>
      </p:pic>
    </p:spTree>
    <p:extLst>
      <p:ext uri="{BB962C8B-B14F-4D97-AF65-F5344CB8AC3E}">
        <p14:creationId xmlns:p14="http://schemas.microsoft.com/office/powerpoint/2010/main" val="18451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84791-A9D6-604D-E2E4-5D6CA7CEAEDB}"/>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F6C0D304-E6DE-24BF-CC0A-0BE1F5903413}"/>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pic>
        <p:nvPicPr>
          <p:cNvPr id="4" name="Picture 3" descr="A chart with orange and yellow lines&#10;&#10;AI-generated content may be incorrect.">
            <a:extLst>
              <a:ext uri="{FF2B5EF4-FFF2-40B4-BE49-F238E27FC236}">
                <a16:creationId xmlns:a16="http://schemas.microsoft.com/office/drawing/2014/main" id="{2088D55C-FFF1-AEE4-2E05-DA11C04AB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1524000"/>
            <a:ext cx="10134600" cy="4565371"/>
          </a:xfrm>
          <a:prstGeom prst="rect">
            <a:avLst/>
          </a:prstGeom>
        </p:spPr>
      </p:pic>
    </p:spTree>
    <p:extLst>
      <p:ext uri="{BB962C8B-B14F-4D97-AF65-F5344CB8AC3E}">
        <p14:creationId xmlns:p14="http://schemas.microsoft.com/office/powerpoint/2010/main" val="1555670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38F6B-28B6-0936-DAAE-7A6F1FC7D059}"/>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CC59667B-A1C1-A605-4EC5-2BA3D180F27A}"/>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pic>
        <p:nvPicPr>
          <p:cNvPr id="3" name="Picture 2" descr="A screenshot of a computer&#10;&#10;AI-generated content may be incorrect.">
            <a:extLst>
              <a:ext uri="{FF2B5EF4-FFF2-40B4-BE49-F238E27FC236}">
                <a16:creationId xmlns:a16="http://schemas.microsoft.com/office/drawing/2014/main" id="{4666EE42-68D1-7EB1-938C-07CA53322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09" y="1600200"/>
            <a:ext cx="10949988" cy="4114800"/>
          </a:xfrm>
          <a:prstGeom prst="rect">
            <a:avLst/>
          </a:prstGeom>
        </p:spPr>
      </p:pic>
      <p:sp>
        <p:nvSpPr>
          <p:cNvPr id="5" name="TextBox 4">
            <a:extLst>
              <a:ext uri="{FF2B5EF4-FFF2-40B4-BE49-F238E27FC236}">
                <a16:creationId xmlns:a16="http://schemas.microsoft.com/office/drawing/2014/main" id="{F5DB0539-2593-A7E3-7000-5C7BF45F3F83}"/>
              </a:ext>
            </a:extLst>
          </p:cNvPr>
          <p:cNvSpPr txBox="1"/>
          <p:nvPr/>
        </p:nvSpPr>
        <p:spPr>
          <a:xfrm>
            <a:off x="4762500" y="5885527"/>
            <a:ext cx="2667000" cy="369332"/>
          </a:xfrm>
          <a:prstGeom prst="rect">
            <a:avLst/>
          </a:prstGeom>
          <a:noFill/>
        </p:spPr>
        <p:txBody>
          <a:bodyPr wrap="square" rtlCol="0">
            <a:spAutoFit/>
          </a:bodyPr>
          <a:lstStyle/>
          <a:p>
            <a:pPr algn="ctr"/>
            <a:r>
              <a:rPr lang="en-US" dirty="0">
                <a:solidFill>
                  <a:schemeClr val="bg1"/>
                </a:solidFill>
              </a:rPr>
              <a:t>Current Accounts</a:t>
            </a:r>
          </a:p>
        </p:txBody>
      </p:sp>
    </p:spTree>
    <p:extLst>
      <p:ext uri="{BB962C8B-B14F-4D97-AF65-F5344CB8AC3E}">
        <p14:creationId xmlns:p14="http://schemas.microsoft.com/office/powerpoint/2010/main" val="244118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65D8-71D0-B459-3CEE-DCF668F4D65E}"/>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302B2417-9F5A-B363-E5C4-EA95D038589F}"/>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pic>
        <p:nvPicPr>
          <p:cNvPr id="4" name="Picture 3" descr="A screenshot of a computer&#10;&#10;AI-generated content may be incorrect.">
            <a:extLst>
              <a:ext uri="{FF2B5EF4-FFF2-40B4-BE49-F238E27FC236}">
                <a16:creationId xmlns:a16="http://schemas.microsoft.com/office/drawing/2014/main" id="{997BB5D6-AC37-FAD8-68EC-2A4ADCBB8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524000"/>
            <a:ext cx="7772400" cy="4147304"/>
          </a:xfrm>
          <a:prstGeom prst="rect">
            <a:avLst/>
          </a:prstGeom>
        </p:spPr>
      </p:pic>
      <p:sp>
        <p:nvSpPr>
          <p:cNvPr id="5" name="TextBox 4">
            <a:extLst>
              <a:ext uri="{FF2B5EF4-FFF2-40B4-BE49-F238E27FC236}">
                <a16:creationId xmlns:a16="http://schemas.microsoft.com/office/drawing/2014/main" id="{01E7FE80-D8CD-B3A1-0B89-7B1392745DBB}"/>
              </a:ext>
            </a:extLst>
          </p:cNvPr>
          <p:cNvSpPr txBox="1"/>
          <p:nvPr/>
        </p:nvSpPr>
        <p:spPr>
          <a:xfrm>
            <a:off x="4762500" y="5765631"/>
            <a:ext cx="2667000" cy="369332"/>
          </a:xfrm>
          <a:prstGeom prst="rect">
            <a:avLst/>
          </a:prstGeom>
          <a:noFill/>
        </p:spPr>
        <p:txBody>
          <a:bodyPr wrap="square" rtlCol="0">
            <a:spAutoFit/>
          </a:bodyPr>
          <a:lstStyle/>
          <a:p>
            <a:pPr algn="ctr"/>
            <a:r>
              <a:rPr lang="en-US" dirty="0">
                <a:solidFill>
                  <a:schemeClr val="bg1"/>
                </a:solidFill>
              </a:rPr>
              <a:t>Potential Accounts</a:t>
            </a:r>
          </a:p>
        </p:txBody>
      </p:sp>
    </p:spTree>
    <p:extLst>
      <p:ext uri="{BB962C8B-B14F-4D97-AF65-F5344CB8AC3E}">
        <p14:creationId xmlns:p14="http://schemas.microsoft.com/office/powerpoint/2010/main" val="241993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1BB89-28B1-00F6-8649-741A4E837E2B}"/>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52754B01-82F8-EDE4-0AE7-582AA960400A}"/>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sp>
        <p:nvSpPr>
          <p:cNvPr id="5" name="TextBox 4">
            <a:extLst>
              <a:ext uri="{FF2B5EF4-FFF2-40B4-BE49-F238E27FC236}">
                <a16:creationId xmlns:a16="http://schemas.microsoft.com/office/drawing/2014/main" id="{9D345932-10A9-5AFF-63CC-BDEA0A2B6AEE}"/>
              </a:ext>
            </a:extLst>
          </p:cNvPr>
          <p:cNvSpPr txBox="1"/>
          <p:nvPr/>
        </p:nvSpPr>
        <p:spPr>
          <a:xfrm>
            <a:off x="4419600" y="5833527"/>
            <a:ext cx="3664808" cy="369332"/>
          </a:xfrm>
          <a:prstGeom prst="rect">
            <a:avLst/>
          </a:prstGeom>
          <a:noFill/>
        </p:spPr>
        <p:txBody>
          <a:bodyPr wrap="square" rtlCol="0">
            <a:spAutoFit/>
          </a:bodyPr>
          <a:lstStyle/>
          <a:p>
            <a:pPr algn="ctr"/>
            <a:r>
              <a:rPr lang="en-US" dirty="0">
                <a:solidFill>
                  <a:schemeClr val="bg1"/>
                </a:solidFill>
              </a:rPr>
              <a:t>Current and Potential Accounts</a:t>
            </a:r>
          </a:p>
        </p:txBody>
      </p:sp>
      <p:pic>
        <p:nvPicPr>
          <p:cNvPr id="3" name="Picture 2" descr="A map of a large area with many dots&#10;&#10;AI-generated content may be incorrect.">
            <a:extLst>
              <a:ext uri="{FF2B5EF4-FFF2-40B4-BE49-F238E27FC236}">
                <a16:creationId xmlns:a16="http://schemas.microsoft.com/office/drawing/2014/main" id="{0D72BA57-B5CA-F58E-A435-0F557C154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204" y="1376685"/>
            <a:ext cx="4419600" cy="4325164"/>
          </a:xfrm>
          <a:prstGeom prst="rect">
            <a:avLst/>
          </a:prstGeom>
        </p:spPr>
      </p:pic>
    </p:spTree>
    <p:extLst>
      <p:ext uri="{BB962C8B-B14F-4D97-AF65-F5344CB8AC3E}">
        <p14:creationId xmlns:p14="http://schemas.microsoft.com/office/powerpoint/2010/main" val="2888673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9A88B-4FB6-6F76-B6D4-87476234BDFF}"/>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00F7F6C9-3748-CE62-970C-211AFBA80652}"/>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Leverage DTC Data for Wholesale Markets</a:t>
            </a:r>
            <a:br>
              <a:rPr lang="en-US" altLang="en-US" sz="4500" dirty="0">
                <a:solidFill>
                  <a:srgbClr val="FFFFFF"/>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rgbClr val="FFFFFF"/>
              </a:solidFill>
            </a:endParaRPr>
          </a:p>
        </p:txBody>
      </p:sp>
      <p:pic>
        <p:nvPicPr>
          <p:cNvPr id="4" name="Picture 3" descr="A screenshot of a computer&#10;&#10;AI-generated content may be incorrect.">
            <a:extLst>
              <a:ext uri="{FF2B5EF4-FFF2-40B4-BE49-F238E27FC236}">
                <a16:creationId xmlns:a16="http://schemas.microsoft.com/office/drawing/2014/main" id="{E7DFDDB5-338D-8316-8326-DCF210EB4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76" y="2247900"/>
            <a:ext cx="10722048" cy="2362200"/>
          </a:xfrm>
          <a:prstGeom prst="rect">
            <a:avLst/>
          </a:prstGeom>
        </p:spPr>
      </p:pic>
    </p:spTree>
    <p:extLst>
      <p:ext uri="{BB962C8B-B14F-4D97-AF65-F5344CB8AC3E}">
        <p14:creationId xmlns:p14="http://schemas.microsoft.com/office/powerpoint/2010/main" val="818055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0F015-E785-DFB3-B7C5-27AFA9282D75}"/>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AED931B2-1FCA-2FFE-A397-28BB5A2D6805}"/>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Create Magical Meta Ad Campaigns</a:t>
            </a:r>
            <a:br>
              <a:rPr lang="en-US" altLang="en-US" sz="45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spTree>
    <p:extLst>
      <p:ext uri="{BB962C8B-B14F-4D97-AF65-F5344CB8AC3E}">
        <p14:creationId xmlns:p14="http://schemas.microsoft.com/office/powerpoint/2010/main" val="267776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AAA1046C-9931-0499-247C-B4BD82D700B2}"/>
              </a:ext>
            </a:extLst>
          </p:cNvPr>
          <p:cNvSpPr txBox="1">
            <a:spLocks noChangeArrowheads="1"/>
          </p:cNvSpPr>
          <p:nvPr/>
        </p:nvSpPr>
        <p:spPr bwMode="auto">
          <a:xfrm>
            <a:off x="838200" y="1416050"/>
            <a:ext cx="10287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5400" i="1" dirty="0">
                <a:solidFill>
                  <a:srgbClr val="FFFFFF"/>
                </a:solidFill>
              </a:rPr>
              <a:t>For wine brands, leveraging </a:t>
            </a:r>
            <a:r>
              <a:rPr lang="en-US" altLang="en-US" sz="5400" b="1" i="1" u="sng" dirty="0">
                <a:solidFill>
                  <a:srgbClr val="FFFFFF"/>
                </a:solidFill>
              </a:rPr>
              <a:t>DATA</a:t>
            </a:r>
            <a:r>
              <a:rPr lang="en-US" altLang="en-US" sz="5400" i="1" dirty="0">
                <a:solidFill>
                  <a:srgbClr val="FFFFFF"/>
                </a:solidFill>
              </a:rPr>
              <a:t> has never been more important…</a:t>
            </a:r>
            <a:endParaRPr lang="en-US" altLang="en-US" sz="4400" i="1" dirty="0">
              <a:solidFill>
                <a:srgbClr val="FFFFFF"/>
              </a:solidFill>
            </a:endParaRPr>
          </a:p>
        </p:txBody>
      </p:sp>
      <p:sp>
        <p:nvSpPr>
          <p:cNvPr id="2" name="Text Box 4">
            <a:extLst>
              <a:ext uri="{FF2B5EF4-FFF2-40B4-BE49-F238E27FC236}">
                <a16:creationId xmlns:a16="http://schemas.microsoft.com/office/drawing/2014/main" id="{E39D1C82-E6B4-C84F-BB9A-121C4D7B3F06}"/>
              </a:ext>
            </a:extLst>
          </p:cNvPr>
          <p:cNvSpPr txBox="1">
            <a:spLocks noChangeArrowheads="1"/>
          </p:cNvSpPr>
          <p:nvPr/>
        </p:nvSpPr>
        <p:spPr bwMode="auto">
          <a:xfrm>
            <a:off x="685800" y="4980285"/>
            <a:ext cx="1028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i="1" dirty="0">
                <a:solidFill>
                  <a:srgbClr val="FFFFFF"/>
                </a:solidFill>
              </a:rPr>
              <a:t>*note the ellipsis</a:t>
            </a:r>
            <a:endParaRPr lang="en-US" altLang="en-US" sz="2400" i="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06AF9-CBBE-0BE8-A5FB-A2BDB09E1B60}"/>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E76194AF-FA45-950E-D2C7-CD9DCFEAFAF3}"/>
              </a:ext>
            </a:extLst>
          </p:cNvPr>
          <p:cNvSpPr txBox="1">
            <a:spLocks noChangeArrowheads="1"/>
          </p:cNvSpPr>
          <p:nvPr/>
        </p:nvSpPr>
        <p:spPr bwMode="auto">
          <a:xfrm>
            <a:off x="838200" y="158578"/>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Meta Strategy for Popular!</a:t>
            </a:r>
            <a:br>
              <a:rPr lang="en-US" altLang="en-US" sz="45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graphicFrame>
        <p:nvGraphicFramePr>
          <p:cNvPr id="2" name="Table 2">
            <a:extLst>
              <a:ext uri="{FF2B5EF4-FFF2-40B4-BE49-F238E27FC236}">
                <a16:creationId xmlns:a16="http://schemas.microsoft.com/office/drawing/2014/main" id="{3A847784-CF49-80FC-06FA-E1C40AE0CEC0}"/>
              </a:ext>
            </a:extLst>
          </p:cNvPr>
          <p:cNvGraphicFramePr>
            <a:graphicFrameLocks noGrp="1"/>
          </p:cNvGraphicFramePr>
          <p:nvPr>
            <p:extLst>
              <p:ext uri="{D42A27DB-BD31-4B8C-83A1-F6EECF244321}">
                <p14:modId xmlns:p14="http://schemas.microsoft.com/office/powerpoint/2010/main" val="2666578222"/>
              </p:ext>
            </p:extLst>
          </p:nvPr>
        </p:nvGraphicFramePr>
        <p:xfrm>
          <a:off x="5715000" y="1981200"/>
          <a:ext cx="5867400" cy="3952391"/>
        </p:xfrm>
        <a:graphic>
          <a:graphicData uri="http://schemas.openxmlformats.org/drawingml/2006/table">
            <a:tbl>
              <a:tblPr/>
              <a:tblGrid>
                <a:gridCol w="1178674">
                  <a:extLst>
                    <a:ext uri="{9D8B030D-6E8A-4147-A177-3AD203B41FA5}">
                      <a16:colId xmlns:a16="http://schemas.microsoft.com/office/drawing/2014/main" val="20000"/>
                    </a:ext>
                  </a:extLst>
                </a:gridCol>
                <a:gridCol w="1178674">
                  <a:extLst>
                    <a:ext uri="{9D8B030D-6E8A-4147-A177-3AD203B41FA5}">
                      <a16:colId xmlns:a16="http://schemas.microsoft.com/office/drawing/2014/main" val="20001"/>
                    </a:ext>
                  </a:extLst>
                </a:gridCol>
                <a:gridCol w="1178674">
                  <a:extLst>
                    <a:ext uri="{9D8B030D-6E8A-4147-A177-3AD203B41FA5}">
                      <a16:colId xmlns:a16="http://schemas.microsoft.com/office/drawing/2014/main" val="20002"/>
                    </a:ext>
                  </a:extLst>
                </a:gridCol>
                <a:gridCol w="1178674">
                  <a:extLst>
                    <a:ext uri="{9D8B030D-6E8A-4147-A177-3AD203B41FA5}">
                      <a16:colId xmlns:a16="http://schemas.microsoft.com/office/drawing/2014/main" val="20003"/>
                    </a:ext>
                  </a:extLst>
                </a:gridCol>
                <a:gridCol w="1152704">
                  <a:extLst>
                    <a:ext uri="{9D8B030D-6E8A-4147-A177-3AD203B41FA5}">
                      <a16:colId xmlns:a16="http://schemas.microsoft.com/office/drawing/2014/main" val="20004"/>
                    </a:ext>
                  </a:extLst>
                </a:gridCol>
              </a:tblGrid>
              <a:tr h="473835">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Month</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Sales Testing</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Sales Scaling</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Lead Gen</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Daily Total</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35271">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Month 1</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$100/day</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$73/day starting on day 15</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a:solidFill>
                            <a:schemeClr val="bg1"/>
                          </a:solidFill>
                          <a:latin typeface="Glacial Indifference"/>
                          <a:ea typeface="Glacial Indifference"/>
                          <a:cs typeface="Glacial Indifference"/>
                          <a:sym typeface="Glacial Indifference"/>
                        </a:rPr>
                        <a:t>$30/day</a:t>
                      </a:r>
                      <a:endParaRPr lang="en-US" sz="80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$166/day</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42538">
                <a:tc>
                  <a:txBody>
                    <a:bodyPr/>
                    <a:lstStyle/>
                    <a:p>
                      <a:pPr algn="l">
                        <a:lnSpc>
                          <a:spcPts val="2100"/>
                        </a:lnSpc>
                        <a:defRPr/>
                      </a:pPr>
                      <a:r>
                        <a:rPr lang="en-US" sz="1000">
                          <a:solidFill>
                            <a:schemeClr val="bg1"/>
                          </a:solidFill>
                          <a:latin typeface="Glacial Indifference"/>
                          <a:ea typeface="Glacial Indifference"/>
                          <a:cs typeface="Glacial Indifference"/>
                          <a:sym typeface="Glacial Indifference"/>
                        </a:rPr>
                        <a:t>Month 2</a:t>
                      </a:r>
                      <a:endParaRPr lang="en-US" sz="80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a:solidFill>
                            <a:schemeClr val="bg1"/>
                          </a:solidFill>
                          <a:latin typeface="Glacial Indifference"/>
                          <a:ea typeface="Glacial Indifference"/>
                          <a:cs typeface="Glacial Indifference"/>
                          <a:sym typeface="Glacial Indifference"/>
                        </a:rPr>
                        <a:t>$50/day for 21 days (3 tests, 7 days each)</a:t>
                      </a:r>
                      <a:endParaRPr lang="en-US" sz="80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a:solidFill>
                            <a:schemeClr val="bg1"/>
                          </a:solidFill>
                          <a:latin typeface="Glacial Indifference"/>
                          <a:ea typeface="Glacial Indifference"/>
                          <a:cs typeface="Glacial Indifference"/>
                          <a:sym typeface="Glacial Indifference"/>
                        </a:rPr>
                        <a:t>$101/day</a:t>
                      </a:r>
                      <a:endParaRPr lang="en-US" sz="80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$30/day</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$166/day</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42538">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Month 3</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a:solidFill>
                            <a:schemeClr val="bg1"/>
                          </a:solidFill>
                          <a:latin typeface="Glacial Indifference"/>
                          <a:ea typeface="Glacial Indifference"/>
                          <a:cs typeface="Glacial Indifference"/>
                          <a:sym typeface="Glacial Indifference"/>
                        </a:rPr>
                        <a:t>$50/day for 12 days (2 tests, 7 days each)</a:t>
                      </a:r>
                      <a:endParaRPr lang="en-US" sz="80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a:solidFill>
                            <a:schemeClr val="bg1"/>
                          </a:solidFill>
                          <a:latin typeface="Glacial Indifference"/>
                          <a:ea typeface="Glacial Indifference"/>
                          <a:cs typeface="Glacial Indifference"/>
                          <a:sym typeface="Glacial Indifference"/>
                        </a:rPr>
                        <a:t>$116/day</a:t>
                      </a:r>
                      <a:endParaRPr lang="en-US" sz="80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a:solidFill>
                            <a:schemeClr val="bg1"/>
                          </a:solidFill>
                          <a:latin typeface="Glacial Indifference"/>
                          <a:ea typeface="Glacial Indifference"/>
                          <a:cs typeface="Glacial Indifference"/>
                          <a:sym typeface="Glacial Indifference"/>
                        </a:rPr>
                        <a:t>$30/day</a:t>
                      </a:r>
                      <a:endParaRPr lang="en-US" sz="80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$166/day</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05614">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Beyond</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a:solidFill>
                            <a:schemeClr val="bg1"/>
                          </a:solidFill>
                          <a:latin typeface="Glacial Indifference"/>
                          <a:ea typeface="Glacial Indifference"/>
                          <a:cs typeface="Glacial Indifference"/>
                          <a:sym typeface="Glacial Indifference"/>
                        </a:rPr>
                        <a:t>$50/day for 7 days (1 test)</a:t>
                      </a:r>
                      <a:endParaRPr lang="en-US" sz="80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a:solidFill>
                            <a:schemeClr val="bg1"/>
                          </a:solidFill>
                          <a:latin typeface="Glacial Indifference"/>
                          <a:ea typeface="Glacial Indifference"/>
                          <a:cs typeface="Glacial Indifference"/>
                          <a:sym typeface="Glacial Indifference"/>
                        </a:rPr>
                        <a:t>$125/day </a:t>
                      </a:r>
                      <a:endParaRPr lang="en-US" sz="80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a:solidFill>
                            <a:schemeClr val="bg1"/>
                          </a:solidFill>
                          <a:latin typeface="Glacial Indifference"/>
                          <a:ea typeface="Glacial Indifference"/>
                          <a:cs typeface="Glacial Indifference"/>
                          <a:sym typeface="Glacial Indifference"/>
                        </a:rPr>
                        <a:t>$30/day</a:t>
                      </a:r>
                      <a:endParaRPr lang="en-US" sz="80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2100"/>
                        </a:lnSpc>
                        <a:defRPr/>
                      </a:pPr>
                      <a:r>
                        <a:rPr lang="en-US" sz="1000" dirty="0">
                          <a:solidFill>
                            <a:schemeClr val="bg1"/>
                          </a:solidFill>
                          <a:latin typeface="Glacial Indifference"/>
                          <a:ea typeface="Glacial Indifference"/>
                          <a:cs typeface="Glacial Indifference"/>
                          <a:sym typeface="Glacial Indifference"/>
                        </a:rPr>
                        <a:t>$166/day</a:t>
                      </a:r>
                      <a:endParaRPr lang="en-US" sz="800" dirty="0">
                        <a:solidFill>
                          <a:schemeClr val="bg1"/>
                        </a:solidFill>
                      </a:endParaRPr>
                    </a:p>
                  </a:txBody>
                  <a:tcPr marL="102029" marR="102029" marT="102029" marB="1020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TextBox 3">
            <a:extLst>
              <a:ext uri="{FF2B5EF4-FFF2-40B4-BE49-F238E27FC236}">
                <a16:creationId xmlns:a16="http://schemas.microsoft.com/office/drawing/2014/main" id="{57692413-67CB-F146-E75A-704414792693}"/>
              </a:ext>
            </a:extLst>
          </p:cNvPr>
          <p:cNvSpPr txBox="1"/>
          <p:nvPr/>
        </p:nvSpPr>
        <p:spPr>
          <a:xfrm>
            <a:off x="228600" y="1636604"/>
            <a:ext cx="5029200" cy="3148682"/>
          </a:xfrm>
          <a:prstGeom prst="rect">
            <a:avLst/>
          </a:prstGeom>
        </p:spPr>
        <p:txBody>
          <a:bodyPr wrap="square" lIns="0" tIns="0" rIns="0" bIns="0" rtlCol="0" anchor="t">
            <a:spAutoFit/>
          </a:bodyPr>
          <a:lstStyle/>
          <a:p>
            <a:pPr marL="604519" lvl="1" indent="-302260" algn="l">
              <a:lnSpc>
                <a:spcPts val="3079"/>
              </a:lnSpc>
              <a:buFont typeface="Arial"/>
              <a:buChar char="•"/>
            </a:pPr>
            <a:r>
              <a:rPr lang="en-US" sz="2000" b="1" spc="83" dirty="0">
                <a:solidFill>
                  <a:schemeClr val="bg1"/>
                </a:solidFill>
                <a:latin typeface="Glacial Indifference Bold"/>
                <a:ea typeface="Glacial Indifference Bold"/>
                <a:cs typeface="Glacial Indifference Bold"/>
                <a:sym typeface="Glacial Indifference Bold"/>
              </a:rPr>
              <a:t>Primary Goal: </a:t>
            </a:r>
            <a:r>
              <a:rPr lang="en-US" sz="2000" spc="83" dirty="0">
                <a:solidFill>
                  <a:schemeClr val="bg1"/>
                </a:solidFill>
                <a:latin typeface="Glacial Indifference"/>
                <a:ea typeface="Glacial Indifference"/>
                <a:cs typeface="Glacial Indifference"/>
                <a:sym typeface="Glacial Indifference"/>
              </a:rPr>
              <a:t>Increase direct sales of Popular! Sauvignon Blanc.</a:t>
            </a:r>
          </a:p>
          <a:p>
            <a:pPr marL="1209039" lvl="2" indent="-403013" algn="l">
              <a:lnSpc>
                <a:spcPts val="3079"/>
              </a:lnSpc>
              <a:buFont typeface="Arial"/>
              <a:buChar char="⚬"/>
            </a:pPr>
            <a:r>
              <a:rPr lang="en-US" sz="2000" b="1" spc="83" dirty="0">
                <a:solidFill>
                  <a:schemeClr val="bg1"/>
                </a:solidFill>
                <a:latin typeface="Glacial Indifference Bold"/>
                <a:ea typeface="Glacial Indifference Bold"/>
                <a:cs typeface="Glacial Indifference Bold"/>
                <a:sym typeface="Glacial Indifference Bold"/>
              </a:rPr>
              <a:t>Target CPP: </a:t>
            </a:r>
            <a:r>
              <a:rPr lang="en-US" sz="2000" spc="83" dirty="0">
                <a:solidFill>
                  <a:schemeClr val="bg1"/>
                </a:solidFill>
                <a:latin typeface="Glacial Indifference"/>
                <a:ea typeface="Glacial Indifference"/>
                <a:cs typeface="Glacial Indifference"/>
                <a:sym typeface="Glacial Indifference"/>
              </a:rPr>
              <a:t>&gt; $30</a:t>
            </a:r>
          </a:p>
          <a:p>
            <a:pPr marL="1209039" lvl="2" indent="-403013" algn="l">
              <a:lnSpc>
                <a:spcPts val="3079"/>
              </a:lnSpc>
              <a:buFont typeface="Arial"/>
              <a:buChar char="⚬"/>
            </a:pPr>
            <a:r>
              <a:rPr lang="en-US" sz="2000" b="1" spc="83" dirty="0">
                <a:solidFill>
                  <a:schemeClr val="bg1"/>
                </a:solidFill>
                <a:latin typeface="Glacial Indifference Bold"/>
                <a:ea typeface="Glacial Indifference Bold"/>
                <a:cs typeface="Glacial Indifference Bold"/>
                <a:sym typeface="Glacial Indifference Bold"/>
              </a:rPr>
              <a:t>Target ROAS</a:t>
            </a:r>
            <a:r>
              <a:rPr lang="en-US" sz="2000" spc="83" dirty="0">
                <a:solidFill>
                  <a:schemeClr val="bg1"/>
                </a:solidFill>
                <a:latin typeface="Glacial Indifference"/>
                <a:ea typeface="Glacial Indifference"/>
                <a:cs typeface="Glacial Indifference"/>
                <a:sym typeface="Glacial Indifference"/>
              </a:rPr>
              <a:t>: 5:1 </a:t>
            </a:r>
          </a:p>
          <a:p>
            <a:pPr marL="604519" lvl="1" indent="-302260" algn="l">
              <a:lnSpc>
                <a:spcPts val="3079"/>
              </a:lnSpc>
              <a:buFont typeface="Arial"/>
              <a:buChar char="•"/>
            </a:pPr>
            <a:r>
              <a:rPr lang="en-US" sz="2000" b="1" spc="83" dirty="0">
                <a:solidFill>
                  <a:schemeClr val="bg1"/>
                </a:solidFill>
                <a:latin typeface="Glacial Indifference Bold"/>
                <a:ea typeface="Glacial Indifference Bold"/>
                <a:cs typeface="Glacial Indifference Bold"/>
                <a:sym typeface="Glacial Indifference Bold"/>
              </a:rPr>
              <a:t>Secondary Goal: </a:t>
            </a:r>
            <a:r>
              <a:rPr lang="en-US" sz="2000" spc="83" dirty="0">
                <a:solidFill>
                  <a:schemeClr val="bg1"/>
                </a:solidFill>
                <a:latin typeface="Glacial Indifference"/>
                <a:ea typeface="Glacial Indifference"/>
                <a:cs typeface="Glacial Indifference"/>
                <a:sym typeface="Glacial Indifference"/>
              </a:rPr>
              <a:t>Grow the email list to support long-term customer retention.</a:t>
            </a:r>
          </a:p>
          <a:p>
            <a:pPr marL="1209039" lvl="2" indent="-403013" algn="l">
              <a:lnSpc>
                <a:spcPts val="3079"/>
              </a:lnSpc>
              <a:buFont typeface="Arial"/>
              <a:buChar char="⚬"/>
            </a:pPr>
            <a:r>
              <a:rPr lang="en-US" sz="2000" b="1" spc="83" dirty="0">
                <a:solidFill>
                  <a:schemeClr val="bg1"/>
                </a:solidFill>
                <a:latin typeface="Glacial Indifference Bold"/>
                <a:ea typeface="Glacial Indifference Bold"/>
                <a:cs typeface="Glacial Indifference Bold"/>
                <a:sym typeface="Glacial Indifference Bold"/>
              </a:rPr>
              <a:t>Target CPL</a:t>
            </a:r>
            <a:r>
              <a:rPr lang="en-US" sz="2000" spc="83" dirty="0">
                <a:solidFill>
                  <a:schemeClr val="bg1"/>
                </a:solidFill>
                <a:latin typeface="Glacial Indifference"/>
                <a:ea typeface="Glacial Indifference"/>
                <a:cs typeface="Glacial Indifference"/>
                <a:sym typeface="Glacial Indifference"/>
              </a:rPr>
              <a:t>: &gt;$10.00 </a:t>
            </a:r>
          </a:p>
          <a:p>
            <a:pPr marL="604519" lvl="1" indent="-302260" algn="l">
              <a:lnSpc>
                <a:spcPts val="3079"/>
              </a:lnSpc>
              <a:buFont typeface="Arial"/>
              <a:buChar char="•"/>
            </a:pPr>
            <a:r>
              <a:rPr lang="en-US" sz="2000" b="1" spc="83" dirty="0">
                <a:solidFill>
                  <a:schemeClr val="bg1"/>
                </a:solidFill>
                <a:latin typeface="Glacial Indifference Bold"/>
                <a:ea typeface="Glacial Indifference Bold"/>
                <a:cs typeface="Glacial Indifference Bold"/>
                <a:sym typeface="Glacial Indifference Bold"/>
              </a:rPr>
              <a:t>Budget: </a:t>
            </a:r>
            <a:r>
              <a:rPr lang="en-US" sz="2000" spc="83" dirty="0">
                <a:solidFill>
                  <a:schemeClr val="bg1"/>
                </a:solidFill>
                <a:latin typeface="Glacial Indifference"/>
                <a:ea typeface="Glacial Indifference"/>
                <a:cs typeface="Glacial Indifference"/>
                <a:sym typeface="Glacial Indifference"/>
              </a:rPr>
              <a:t>$5,000/month</a:t>
            </a:r>
          </a:p>
        </p:txBody>
      </p:sp>
      <p:sp>
        <p:nvSpPr>
          <p:cNvPr id="6" name="TextBox 5">
            <a:extLst>
              <a:ext uri="{FF2B5EF4-FFF2-40B4-BE49-F238E27FC236}">
                <a16:creationId xmlns:a16="http://schemas.microsoft.com/office/drawing/2014/main" id="{2D125CC0-A3C8-2954-493E-0122FE356772}"/>
              </a:ext>
            </a:extLst>
          </p:cNvPr>
          <p:cNvSpPr txBox="1"/>
          <p:nvPr/>
        </p:nvSpPr>
        <p:spPr>
          <a:xfrm>
            <a:off x="6820755" y="1251185"/>
            <a:ext cx="3834259" cy="555408"/>
          </a:xfrm>
          <a:prstGeom prst="rect">
            <a:avLst/>
          </a:prstGeom>
        </p:spPr>
        <p:txBody>
          <a:bodyPr wrap="square" lIns="0" tIns="0" rIns="0" bIns="0" rtlCol="0" anchor="t">
            <a:spAutoFit/>
          </a:bodyPr>
          <a:lstStyle/>
          <a:p>
            <a:pPr algn="ctr">
              <a:lnSpc>
                <a:spcPts val="5026"/>
              </a:lnSpc>
              <a:spcBef>
                <a:spcPct val="0"/>
              </a:spcBef>
            </a:pPr>
            <a:r>
              <a:rPr lang="en-US" sz="2200" b="1" spc="35" dirty="0">
                <a:solidFill>
                  <a:schemeClr val="bg1"/>
                </a:solidFill>
                <a:latin typeface="Glacial Indifference Bold"/>
                <a:ea typeface="Glacial Indifference Bold"/>
                <a:cs typeface="Glacial Indifference Bold"/>
                <a:sym typeface="Glacial Indifference Bold"/>
              </a:rPr>
              <a:t>Budget Allocation</a:t>
            </a:r>
          </a:p>
        </p:txBody>
      </p:sp>
    </p:spTree>
    <p:extLst>
      <p:ext uri="{BB962C8B-B14F-4D97-AF65-F5344CB8AC3E}">
        <p14:creationId xmlns:p14="http://schemas.microsoft.com/office/powerpoint/2010/main" val="3642930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7503B-3484-81B3-C1D0-A3480D82BAE5}"/>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23BC7D20-82CB-713C-06A8-01466EC435EB}"/>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Building Effective Campaigns</a:t>
            </a:r>
            <a:br>
              <a:rPr lang="en-US" altLang="en-US" sz="45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sp>
        <p:nvSpPr>
          <p:cNvPr id="3" name="TextBox 3">
            <a:extLst>
              <a:ext uri="{FF2B5EF4-FFF2-40B4-BE49-F238E27FC236}">
                <a16:creationId xmlns:a16="http://schemas.microsoft.com/office/drawing/2014/main" id="{07E1C763-FB98-31BC-B235-4EB6C51232E6}"/>
              </a:ext>
            </a:extLst>
          </p:cNvPr>
          <p:cNvSpPr txBox="1"/>
          <p:nvPr/>
        </p:nvSpPr>
        <p:spPr>
          <a:xfrm>
            <a:off x="533400" y="1636604"/>
            <a:ext cx="10896600" cy="1231106"/>
          </a:xfrm>
          <a:prstGeom prst="rect">
            <a:avLst/>
          </a:prstGeom>
        </p:spPr>
        <p:txBody>
          <a:bodyPr wrap="square" lIns="0" tIns="0" rIns="0" bIns="0" rtlCol="0" anchor="t">
            <a:spAutoFit/>
          </a:bodyPr>
          <a:lstStyle/>
          <a:p>
            <a:pPr algn="l"/>
            <a:r>
              <a:rPr lang="en-US" sz="2000" b="1" dirty="0">
                <a:solidFill>
                  <a:schemeClr val="bg1"/>
                </a:solidFill>
                <a:ea typeface="Glacial Indifference Bold"/>
                <a:cs typeface="Arial" panose="020B0604020202020204" pitchFamily="34" charset="0"/>
                <a:sym typeface="Glacial Indifference Bold"/>
              </a:rPr>
              <a:t>Campaign Structure</a:t>
            </a:r>
          </a:p>
          <a:p>
            <a:pPr marL="604519" lvl="1" indent="-302260" algn="l">
              <a:buFont typeface="Arial"/>
              <a:buChar char="•"/>
            </a:pPr>
            <a:r>
              <a:rPr lang="en-US" sz="2000" dirty="0">
                <a:solidFill>
                  <a:schemeClr val="bg1"/>
                </a:solidFill>
                <a:ea typeface="Glacial Indifference"/>
                <a:cs typeface="Arial" panose="020B0604020202020204" pitchFamily="34" charset="0"/>
                <a:sym typeface="Glacial Indifference"/>
              </a:rPr>
              <a:t>Sales Testing Campaign: Test different creatives, formats, and new offers.</a:t>
            </a:r>
          </a:p>
          <a:p>
            <a:pPr marL="604519" lvl="1" indent="-302260" algn="l">
              <a:buFont typeface="Arial"/>
              <a:buChar char="•"/>
            </a:pPr>
            <a:r>
              <a:rPr lang="en-US" sz="2000" dirty="0">
                <a:solidFill>
                  <a:schemeClr val="bg1"/>
                </a:solidFill>
                <a:ea typeface="Glacial Indifference"/>
                <a:cs typeface="Arial" panose="020B0604020202020204" pitchFamily="34" charset="0"/>
                <a:sym typeface="Glacial Indifference"/>
              </a:rPr>
              <a:t>Sales Scaling Campaign: Amplify high-performing ads to maximize ROAS</a:t>
            </a:r>
          </a:p>
          <a:p>
            <a:pPr marL="604519" lvl="1" indent="-302260" algn="l">
              <a:buFont typeface="Arial"/>
              <a:buChar char="•"/>
            </a:pPr>
            <a:r>
              <a:rPr lang="en-US" sz="2000" dirty="0">
                <a:solidFill>
                  <a:schemeClr val="bg1"/>
                </a:solidFill>
                <a:ea typeface="Glacial Indifference"/>
                <a:cs typeface="Arial" panose="020B0604020202020204" pitchFamily="34" charset="0"/>
                <a:sym typeface="Glacial Indifference"/>
              </a:rPr>
              <a:t>Lead Gen Campaign: Test top performing ad creative with gated offer for email sign ups.</a:t>
            </a:r>
          </a:p>
        </p:txBody>
      </p:sp>
      <p:pic>
        <p:nvPicPr>
          <p:cNvPr id="6" name="Picture 5">
            <a:extLst>
              <a:ext uri="{FF2B5EF4-FFF2-40B4-BE49-F238E27FC236}">
                <a16:creationId xmlns:a16="http://schemas.microsoft.com/office/drawing/2014/main" id="{F1048AD6-2124-23C4-D869-7A119AAE9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339762"/>
            <a:ext cx="10363200" cy="2473220"/>
          </a:xfrm>
          <a:prstGeom prst="rect">
            <a:avLst/>
          </a:prstGeom>
        </p:spPr>
      </p:pic>
    </p:spTree>
    <p:extLst>
      <p:ext uri="{BB962C8B-B14F-4D97-AF65-F5344CB8AC3E}">
        <p14:creationId xmlns:p14="http://schemas.microsoft.com/office/powerpoint/2010/main" val="193418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DF2C-BA1B-DB94-6820-6DE0B40EF445}"/>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F076DA0A-F142-C581-5B77-C160278BC318}"/>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Smart Targeting Strategies</a:t>
            </a:r>
            <a:br>
              <a:rPr lang="en-US" altLang="en-US" sz="45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sp>
        <p:nvSpPr>
          <p:cNvPr id="10" name="TextBox 7">
            <a:extLst>
              <a:ext uri="{FF2B5EF4-FFF2-40B4-BE49-F238E27FC236}">
                <a16:creationId xmlns:a16="http://schemas.microsoft.com/office/drawing/2014/main" id="{1AC9E7EB-F98E-E3BB-2E6A-2BE5ED626874}"/>
              </a:ext>
            </a:extLst>
          </p:cNvPr>
          <p:cNvSpPr txBox="1"/>
          <p:nvPr/>
        </p:nvSpPr>
        <p:spPr>
          <a:xfrm>
            <a:off x="838200" y="1398676"/>
            <a:ext cx="5791200" cy="2380973"/>
          </a:xfrm>
          <a:prstGeom prst="rect">
            <a:avLst/>
          </a:prstGeom>
        </p:spPr>
        <p:txBody>
          <a:bodyPr wrap="square" lIns="0" tIns="0" rIns="0" bIns="0" rtlCol="0" anchor="t">
            <a:spAutoFit/>
          </a:bodyPr>
          <a:lstStyle/>
          <a:p>
            <a:pPr algn="l">
              <a:lnSpc>
                <a:spcPct val="150000"/>
              </a:lnSpc>
            </a:pPr>
            <a:r>
              <a:rPr lang="en-US" sz="1500" b="1" dirty="0">
                <a:solidFill>
                  <a:schemeClr val="bg1"/>
                </a:solidFill>
                <a:latin typeface="Arial" panose="020B0604020202020204" pitchFamily="34" charset="0"/>
                <a:ea typeface="Glacial Indifference Bold"/>
                <a:cs typeface="Arial" panose="020B0604020202020204" pitchFamily="34" charset="0"/>
                <a:sym typeface="Glacial Indifference Bold"/>
              </a:rPr>
              <a:t>Targeting Parameters for Lead Gen and Sales Scaling Campaigns:</a:t>
            </a:r>
          </a:p>
          <a:p>
            <a:pPr marL="604519" lvl="1" indent="-302260" algn="l">
              <a:lnSpc>
                <a:spcPct val="150000"/>
              </a:lnSpc>
              <a:buFont typeface="Arial"/>
              <a:buChar char="•"/>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Meta Advantage+</a:t>
            </a:r>
          </a:p>
          <a:p>
            <a:pPr marL="604519" lvl="1" indent="-302260" algn="l">
              <a:lnSpc>
                <a:spcPct val="150000"/>
              </a:lnSpc>
              <a:buFont typeface="Arial"/>
              <a:buChar char="•"/>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Location: Across all current shipping areas</a:t>
            </a:r>
            <a:endParaRPr lang="en-US" sz="1500" dirty="0">
              <a:solidFill>
                <a:schemeClr val="bg1"/>
              </a:solidFill>
              <a:ea typeface="Glacial Indifference"/>
              <a:cs typeface="Arial" panose="020B0604020202020204" pitchFamily="34" charset="0"/>
              <a:sym typeface="Glacial Indifference"/>
            </a:endParaRPr>
          </a:p>
          <a:p>
            <a:pPr marL="604519" lvl="1" indent="-302260" algn="l">
              <a:lnSpc>
                <a:spcPct val="150000"/>
              </a:lnSpc>
              <a:buFont typeface="Arial"/>
              <a:buChar char="•"/>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Exclusions: Current mailing list, existing customers, wine club members.</a:t>
            </a:r>
          </a:p>
          <a:p>
            <a:pPr marL="604519" lvl="1" indent="-302260" algn="l">
              <a:lnSpc>
                <a:spcPct val="150000"/>
              </a:lnSpc>
              <a:buFont typeface="Arial"/>
              <a:buChar char="•"/>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Audience: 21+</a:t>
            </a:r>
          </a:p>
        </p:txBody>
      </p:sp>
      <p:sp>
        <p:nvSpPr>
          <p:cNvPr id="11" name="TextBox 9">
            <a:extLst>
              <a:ext uri="{FF2B5EF4-FFF2-40B4-BE49-F238E27FC236}">
                <a16:creationId xmlns:a16="http://schemas.microsoft.com/office/drawing/2014/main" id="{147EF83E-477A-3498-C05B-F6FB8E6F9DB0}"/>
              </a:ext>
            </a:extLst>
          </p:cNvPr>
          <p:cNvSpPr txBox="1"/>
          <p:nvPr/>
        </p:nvSpPr>
        <p:spPr>
          <a:xfrm>
            <a:off x="804333" y="4038600"/>
            <a:ext cx="6129867" cy="2034660"/>
          </a:xfrm>
          <a:prstGeom prst="rect">
            <a:avLst/>
          </a:prstGeom>
        </p:spPr>
        <p:txBody>
          <a:bodyPr wrap="square" lIns="0" tIns="0" rIns="0" bIns="0" rtlCol="0" anchor="t">
            <a:spAutoFit/>
          </a:bodyPr>
          <a:lstStyle/>
          <a:p>
            <a:pPr algn="l">
              <a:lnSpc>
                <a:spcPct val="150000"/>
              </a:lnSpc>
            </a:pPr>
            <a:r>
              <a:rPr lang="en-US" sz="1500" b="1" dirty="0">
                <a:solidFill>
                  <a:schemeClr val="bg1"/>
                </a:solidFill>
                <a:latin typeface="Arial" panose="020B0604020202020204" pitchFamily="34" charset="0"/>
                <a:ea typeface="Glacial Indifference Bold"/>
                <a:cs typeface="Arial" panose="020B0604020202020204" pitchFamily="34" charset="0"/>
                <a:sym typeface="Glacial Indifference Bold"/>
              </a:rPr>
              <a:t>Targeting Parameters Sales Testing Campaign:</a:t>
            </a:r>
          </a:p>
          <a:p>
            <a:pPr marL="604519" lvl="1" indent="-302260" algn="l">
              <a:lnSpc>
                <a:spcPct val="150000"/>
              </a:lnSpc>
              <a:buFont typeface="Arial"/>
              <a:buChar char="•"/>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Broad targeting</a:t>
            </a:r>
          </a:p>
          <a:p>
            <a:pPr marL="604519" lvl="1" indent="-302260" algn="l">
              <a:lnSpc>
                <a:spcPct val="150000"/>
              </a:lnSpc>
              <a:buFont typeface="Arial"/>
              <a:buChar char="•"/>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Location: Across all current shipping areas </a:t>
            </a:r>
          </a:p>
          <a:p>
            <a:pPr marL="604519" lvl="1" indent="-302260" algn="l">
              <a:lnSpc>
                <a:spcPct val="150000"/>
              </a:lnSpc>
              <a:buFont typeface="Arial"/>
              <a:buChar char="•"/>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Exclusions: Current mailing list, existing customers, wine club members.</a:t>
            </a:r>
          </a:p>
          <a:p>
            <a:pPr marL="604519" lvl="1" indent="-302260" algn="l">
              <a:lnSpc>
                <a:spcPct val="150000"/>
              </a:lnSpc>
              <a:buFont typeface="Arial"/>
              <a:buChar char="•"/>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Audience: 21+</a:t>
            </a:r>
          </a:p>
        </p:txBody>
      </p:sp>
      <p:sp>
        <p:nvSpPr>
          <p:cNvPr id="14" name="TextBox 5">
            <a:extLst>
              <a:ext uri="{FF2B5EF4-FFF2-40B4-BE49-F238E27FC236}">
                <a16:creationId xmlns:a16="http://schemas.microsoft.com/office/drawing/2014/main" id="{66845D92-9FD7-C91C-9DAE-D8CEC908E2D9}"/>
              </a:ext>
            </a:extLst>
          </p:cNvPr>
          <p:cNvSpPr txBox="1"/>
          <p:nvPr/>
        </p:nvSpPr>
        <p:spPr>
          <a:xfrm>
            <a:off x="8310311" y="2977867"/>
            <a:ext cx="2377804" cy="1577355"/>
          </a:xfrm>
          <a:prstGeom prst="rect">
            <a:avLst/>
          </a:prstGeom>
        </p:spPr>
        <p:txBody>
          <a:bodyPr lIns="0" tIns="0" rIns="0" bIns="0" rtlCol="0" anchor="t">
            <a:spAutoFit/>
          </a:bodyPr>
          <a:lstStyle/>
          <a:p>
            <a:pPr algn="ctr">
              <a:lnSpc>
                <a:spcPts val="4083"/>
              </a:lnSpc>
            </a:pPr>
            <a:r>
              <a:rPr lang="en-US" sz="3712" b="1" spc="111" dirty="0">
                <a:solidFill>
                  <a:schemeClr val="bg1"/>
                </a:solidFill>
                <a:latin typeface="Arial" panose="020B0604020202020204" pitchFamily="34" charset="0"/>
                <a:ea typeface="Glacial Indifference Bold"/>
                <a:cs typeface="Arial" panose="020B0604020202020204" pitchFamily="34" charset="0"/>
                <a:sym typeface="Glacial Indifference Bold"/>
              </a:rPr>
              <a:t>MIDDLE AGE WOMEN</a:t>
            </a:r>
          </a:p>
        </p:txBody>
      </p:sp>
      <p:sp>
        <p:nvSpPr>
          <p:cNvPr id="16" name="TextBox 8">
            <a:extLst>
              <a:ext uri="{FF2B5EF4-FFF2-40B4-BE49-F238E27FC236}">
                <a16:creationId xmlns:a16="http://schemas.microsoft.com/office/drawing/2014/main" id="{A01FA491-C593-9002-2BD4-841928CBEDD2}"/>
              </a:ext>
            </a:extLst>
          </p:cNvPr>
          <p:cNvSpPr txBox="1"/>
          <p:nvPr/>
        </p:nvSpPr>
        <p:spPr>
          <a:xfrm>
            <a:off x="7530105" y="1437218"/>
            <a:ext cx="3938215" cy="553998"/>
          </a:xfrm>
          <a:prstGeom prst="rect">
            <a:avLst/>
          </a:prstGeom>
        </p:spPr>
        <p:txBody>
          <a:bodyPr lIns="0" tIns="0" rIns="0" bIns="0" rtlCol="0" anchor="t">
            <a:spAutoFit/>
          </a:bodyPr>
          <a:lstStyle/>
          <a:p>
            <a:pPr algn="ctr">
              <a:spcBef>
                <a:spcPct val="0"/>
              </a:spcBef>
            </a:pPr>
            <a:r>
              <a:rPr lang="en-US" b="1" spc="81" dirty="0">
                <a:solidFill>
                  <a:schemeClr val="bg1"/>
                </a:solidFill>
                <a:latin typeface="Arial" panose="020B0604020202020204" pitchFamily="34" charset="0"/>
                <a:ea typeface="Glacial Indifference Bold"/>
                <a:cs typeface="Arial" panose="020B0604020202020204" pitchFamily="34" charset="0"/>
                <a:sym typeface="Glacial Indifference Bold"/>
              </a:rPr>
              <a:t>TARGET</a:t>
            </a:r>
          </a:p>
          <a:p>
            <a:pPr algn="ctr">
              <a:spcBef>
                <a:spcPct val="0"/>
              </a:spcBef>
            </a:pPr>
            <a:r>
              <a:rPr lang="en-US" b="1" spc="81" dirty="0">
                <a:solidFill>
                  <a:schemeClr val="bg1"/>
                </a:solidFill>
                <a:latin typeface="Arial" panose="020B0604020202020204" pitchFamily="34" charset="0"/>
                <a:ea typeface="Glacial Indifference Bold"/>
                <a:cs typeface="Arial" panose="020B0604020202020204" pitchFamily="34" charset="0"/>
                <a:sym typeface="Glacial Indifference Bold"/>
              </a:rPr>
              <a:t>DEMOGRAPHIC</a:t>
            </a:r>
          </a:p>
        </p:txBody>
      </p:sp>
    </p:spTree>
    <p:extLst>
      <p:ext uri="{BB962C8B-B14F-4D97-AF65-F5344CB8AC3E}">
        <p14:creationId xmlns:p14="http://schemas.microsoft.com/office/powerpoint/2010/main" val="991876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01686-98D4-4E50-F410-99E569391245}"/>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FB29A247-8716-9D94-F31C-FD87C860A814}"/>
              </a:ext>
            </a:extLst>
          </p:cNvPr>
          <p:cNvSpPr txBox="1">
            <a:spLocks noChangeArrowheads="1"/>
          </p:cNvSpPr>
          <p:nvPr/>
        </p:nvSpPr>
        <p:spPr bwMode="auto">
          <a:xfrm>
            <a:off x="838200" y="152400"/>
            <a:ext cx="10287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3600" dirty="0">
                <a:solidFill>
                  <a:srgbClr val="FFFFFF"/>
                </a:solidFill>
              </a:rPr>
              <a:t>Laying the Groundwork: Messaging and USP</a:t>
            </a:r>
            <a:br>
              <a:rPr lang="en-US" altLang="en-US" sz="45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sp>
        <p:nvSpPr>
          <p:cNvPr id="10" name="TextBox 7">
            <a:extLst>
              <a:ext uri="{FF2B5EF4-FFF2-40B4-BE49-F238E27FC236}">
                <a16:creationId xmlns:a16="http://schemas.microsoft.com/office/drawing/2014/main" id="{0F6B6EAB-0CC0-6A42-99D9-51EBF46FE7DF}"/>
              </a:ext>
            </a:extLst>
          </p:cNvPr>
          <p:cNvSpPr txBox="1"/>
          <p:nvPr/>
        </p:nvSpPr>
        <p:spPr>
          <a:xfrm>
            <a:off x="990599" y="1454871"/>
            <a:ext cx="5170427" cy="3765967"/>
          </a:xfrm>
          <a:prstGeom prst="rect">
            <a:avLst/>
          </a:prstGeom>
        </p:spPr>
        <p:txBody>
          <a:bodyPr wrap="square" lIns="0" tIns="0" rIns="0" bIns="0" rtlCol="0" anchor="t">
            <a:spAutoFit/>
          </a:bodyPr>
          <a:lstStyle/>
          <a:p>
            <a:pPr algn="l">
              <a:lnSpc>
                <a:spcPct val="150000"/>
              </a:lnSpc>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Prep Work</a:t>
            </a:r>
          </a:p>
          <a:p>
            <a:pPr marL="604519" lvl="1" indent="-302260" algn="l">
              <a:lnSpc>
                <a:spcPct val="150000"/>
              </a:lnSpc>
              <a:buAutoNum type="arabicPeriod"/>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 Unique Selling Proposition (USP): </a:t>
            </a:r>
          </a:p>
          <a:p>
            <a:pPr marL="1209039" lvl="2" indent="-403013" algn="l">
              <a:lnSpc>
                <a:spcPct val="150000"/>
              </a:lnSpc>
              <a:buAutoNum type="alphaLcPeriod"/>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Bold Sauvignon Blanc inspired by the magic of Wicked</a:t>
            </a:r>
          </a:p>
          <a:p>
            <a:pPr marL="604519" lvl="1" indent="-302260" algn="l">
              <a:lnSpc>
                <a:spcPct val="150000"/>
              </a:lnSpc>
              <a:buAutoNum type="arabicPeriod"/>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Top Performing Organic Content: Behind-the-scenes production video featuring the founder.</a:t>
            </a:r>
          </a:p>
          <a:p>
            <a:pPr marL="604519" lvl="1" indent="-302260" algn="l">
              <a:lnSpc>
                <a:spcPct val="150000"/>
              </a:lnSpc>
              <a:buAutoNum type="arabicPeriod"/>
            </a:pPr>
            <a:r>
              <a:rPr lang="en-US" sz="1500" dirty="0">
                <a:solidFill>
                  <a:schemeClr val="bg1"/>
                </a:solidFill>
                <a:latin typeface="Arial" panose="020B0604020202020204" pitchFamily="34" charset="0"/>
                <a:ea typeface="Glacial Indifference"/>
                <a:cs typeface="Arial" panose="020B0604020202020204" pitchFamily="34" charset="0"/>
                <a:sym typeface="Glacial Indifference"/>
              </a:rPr>
              <a:t>Customer Review Highlight: "I’m obsessed! Popular! is the perfect blend of elegance and rebellion. It’s like Elphaba and Glinda in a bottle—bold green apple and zesty citrus with a smooth, buttery finish. This wine truly stands out, just like its inspiration." – Rachel M.</a:t>
            </a:r>
          </a:p>
        </p:txBody>
      </p:sp>
      <p:sp>
        <p:nvSpPr>
          <p:cNvPr id="4" name="TextBox 6">
            <a:extLst>
              <a:ext uri="{FF2B5EF4-FFF2-40B4-BE49-F238E27FC236}">
                <a16:creationId xmlns:a16="http://schemas.microsoft.com/office/drawing/2014/main" id="{9A8E1195-39C7-013F-126C-8936521E1D6E}"/>
              </a:ext>
            </a:extLst>
          </p:cNvPr>
          <p:cNvSpPr txBox="1"/>
          <p:nvPr/>
        </p:nvSpPr>
        <p:spPr>
          <a:xfrm>
            <a:off x="8763000" y="1550222"/>
            <a:ext cx="1435825" cy="421334"/>
          </a:xfrm>
          <a:prstGeom prst="rect">
            <a:avLst/>
          </a:prstGeom>
        </p:spPr>
        <p:txBody>
          <a:bodyPr wrap="square" lIns="0" tIns="0" rIns="0" bIns="0" rtlCol="0" anchor="t">
            <a:spAutoFit/>
          </a:bodyPr>
          <a:lstStyle/>
          <a:p>
            <a:pPr algn="ctr">
              <a:lnSpc>
                <a:spcPts val="3503"/>
              </a:lnSpc>
              <a:spcBef>
                <a:spcPct val="0"/>
              </a:spcBef>
            </a:pPr>
            <a:r>
              <a:rPr lang="en-US" sz="2502" b="1" spc="25" dirty="0">
                <a:solidFill>
                  <a:schemeClr val="bg1"/>
                </a:solidFill>
                <a:latin typeface="Akzidenz-Grotesk Bold"/>
                <a:ea typeface="Akzidenz-Grotesk Bold"/>
                <a:cs typeface="Akzidenz-Grotesk Bold"/>
                <a:sym typeface="Akzidenz-Grotesk Bold"/>
              </a:rPr>
              <a:t>Offers</a:t>
            </a:r>
          </a:p>
        </p:txBody>
      </p:sp>
      <p:sp>
        <p:nvSpPr>
          <p:cNvPr id="5" name="TextBox 7">
            <a:extLst>
              <a:ext uri="{FF2B5EF4-FFF2-40B4-BE49-F238E27FC236}">
                <a16:creationId xmlns:a16="http://schemas.microsoft.com/office/drawing/2014/main" id="{B434A0D6-2E86-582D-6A5A-F9B3180E0E82}"/>
              </a:ext>
            </a:extLst>
          </p:cNvPr>
          <p:cNvSpPr txBox="1"/>
          <p:nvPr/>
        </p:nvSpPr>
        <p:spPr>
          <a:xfrm>
            <a:off x="7062031" y="2087864"/>
            <a:ext cx="1435825" cy="421334"/>
          </a:xfrm>
          <a:prstGeom prst="rect">
            <a:avLst/>
          </a:prstGeom>
        </p:spPr>
        <p:txBody>
          <a:bodyPr wrap="square" lIns="0" tIns="0" rIns="0" bIns="0" rtlCol="0" anchor="t">
            <a:spAutoFit/>
          </a:bodyPr>
          <a:lstStyle/>
          <a:p>
            <a:pPr algn="ctr">
              <a:lnSpc>
                <a:spcPts val="3503"/>
              </a:lnSpc>
              <a:spcBef>
                <a:spcPct val="0"/>
              </a:spcBef>
            </a:pPr>
            <a:r>
              <a:rPr lang="en-US" sz="2502" b="1" spc="25">
                <a:solidFill>
                  <a:schemeClr val="bg1"/>
                </a:solidFill>
                <a:latin typeface="Akzidenz-Grotesk Bold"/>
                <a:ea typeface="Akzidenz-Grotesk Bold"/>
                <a:cs typeface="Akzidenz-Grotesk Bold"/>
                <a:sym typeface="Akzidenz-Grotesk Bold"/>
              </a:rPr>
              <a:t>Lead Gen</a:t>
            </a:r>
          </a:p>
        </p:txBody>
      </p:sp>
      <p:sp>
        <p:nvSpPr>
          <p:cNvPr id="6" name="TextBox 8">
            <a:extLst>
              <a:ext uri="{FF2B5EF4-FFF2-40B4-BE49-F238E27FC236}">
                <a16:creationId xmlns:a16="http://schemas.microsoft.com/office/drawing/2014/main" id="{2DD4064D-8744-CD06-621F-75BE9410896C}"/>
              </a:ext>
            </a:extLst>
          </p:cNvPr>
          <p:cNvSpPr txBox="1"/>
          <p:nvPr/>
        </p:nvSpPr>
        <p:spPr>
          <a:xfrm>
            <a:off x="9632953" y="2775049"/>
            <a:ext cx="1435825" cy="421334"/>
          </a:xfrm>
          <a:prstGeom prst="rect">
            <a:avLst/>
          </a:prstGeom>
        </p:spPr>
        <p:txBody>
          <a:bodyPr wrap="square" lIns="0" tIns="0" rIns="0" bIns="0" rtlCol="0" anchor="t">
            <a:spAutoFit/>
          </a:bodyPr>
          <a:lstStyle/>
          <a:p>
            <a:pPr algn="ctr">
              <a:lnSpc>
                <a:spcPts val="3503"/>
              </a:lnSpc>
              <a:spcBef>
                <a:spcPct val="0"/>
              </a:spcBef>
            </a:pPr>
            <a:r>
              <a:rPr lang="en-US" sz="2502" b="1" spc="25" dirty="0">
                <a:solidFill>
                  <a:schemeClr val="bg1"/>
                </a:solidFill>
                <a:latin typeface="Akzidenz-Grotesk Bold"/>
                <a:ea typeface="Akzidenz-Grotesk Bold"/>
                <a:cs typeface="Akzidenz-Grotesk Bold"/>
                <a:sym typeface="Akzidenz-Grotesk Bold"/>
              </a:rPr>
              <a:t>Sales</a:t>
            </a:r>
          </a:p>
        </p:txBody>
      </p:sp>
    </p:spTree>
    <p:extLst>
      <p:ext uri="{BB962C8B-B14F-4D97-AF65-F5344CB8AC3E}">
        <p14:creationId xmlns:p14="http://schemas.microsoft.com/office/powerpoint/2010/main" val="1482811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554AF-DF93-6C81-A719-14AF400F1E9A}"/>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CF3006D4-896B-4BAB-4F40-95892D2FA18F}"/>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Ad Testing Framework</a:t>
            </a:r>
            <a:br>
              <a:rPr lang="en-US" altLang="en-US" sz="45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pic>
        <p:nvPicPr>
          <p:cNvPr id="3" name="Picture 2">
            <a:extLst>
              <a:ext uri="{FF2B5EF4-FFF2-40B4-BE49-F238E27FC236}">
                <a16:creationId xmlns:a16="http://schemas.microsoft.com/office/drawing/2014/main" id="{D379F31A-ACE8-9600-B2F1-FCB7FFA36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71" y="1905000"/>
            <a:ext cx="10732258" cy="2250583"/>
          </a:xfrm>
          <a:prstGeom prst="rect">
            <a:avLst/>
          </a:prstGeom>
        </p:spPr>
      </p:pic>
    </p:spTree>
    <p:extLst>
      <p:ext uri="{BB962C8B-B14F-4D97-AF65-F5344CB8AC3E}">
        <p14:creationId xmlns:p14="http://schemas.microsoft.com/office/powerpoint/2010/main" val="1115336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89E27-27CA-6F2E-6222-DC1571EA0A61}"/>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BC624897-82CB-9326-419D-BFC9E01CFC4A}"/>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BTS Creative Overview</a:t>
            </a:r>
            <a:br>
              <a:rPr lang="en-US" altLang="en-US" sz="36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sp>
        <p:nvSpPr>
          <p:cNvPr id="3086" name="TextBox 21">
            <a:extLst>
              <a:ext uri="{FF2B5EF4-FFF2-40B4-BE49-F238E27FC236}">
                <a16:creationId xmlns:a16="http://schemas.microsoft.com/office/drawing/2014/main" id="{28054EF3-9CAA-0504-42FC-364F05530002}"/>
              </a:ext>
            </a:extLst>
          </p:cNvPr>
          <p:cNvSpPr txBox="1"/>
          <p:nvPr/>
        </p:nvSpPr>
        <p:spPr>
          <a:xfrm>
            <a:off x="5304659" y="1664337"/>
            <a:ext cx="6329390" cy="3924151"/>
          </a:xfrm>
          <a:prstGeom prst="rect">
            <a:avLst/>
          </a:prstGeom>
        </p:spPr>
        <p:txBody>
          <a:bodyPr wrap="square" lIns="0" tIns="0" rIns="0" bIns="0" rtlCol="0" anchor="t">
            <a:spAutoFit/>
          </a:bodyPr>
          <a:lstStyle/>
          <a:p>
            <a:pPr algn="l"/>
            <a:r>
              <a:rPr lang="en-US" sz="1500" dirty="0">
                <a:solidFill>
                  <a:schemeClr val="bg1"/>
                </a:solidFill>
                <a:ea typeface="Glacial Indifference"/>
                <a:cs typeface="Arial" panose="020B0604020202020204" pitchFamily="34" charset="0"/>
                <a:sym typeface="Glacial Indifference"/>
              </a:rPr>
              <a:t>Headlines:</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“Women Founded, Wicked Inspired: Behind the Scenes at Popular!”</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“From Broadway to Bottling: The Bold Spirit of Popular!”</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“Defy Gravity with Popular! Sauvignon Blanc.”</a:t>
            </a:r>
          </a:p>
          <a:p>
            <a:pPr algn="l"/>
            <a:endParaRPr lang="en-US" sz="1500" dirty="0">
              <a:solidFill>
                <a:schemeClr val="bg1"/>
              </a:solidFill>
              <a:ea typeface="Glacial Indifference"/>
              <a:cs typeface="Arial" panose="020B0604020202020204" pitchFamily="34" charset="0"/>
              <a:sym typeface="Glacial Indifference"/>
            </a:endParaRPr>
          </a:p>
          <a:p>
            <a:pPr algn="l"/>
            <a:r>
              <a:rPr lang="en-US" sz="1500" dirty="0">
                <a:solidFill>
                  <a:schemeClr val="bg1"/>
                </a:solidFill>
                <a:ea typeface="Glacial Indifference"/>
                <a:cs typeface="Arial" panose="020B0604020202020204" pitchFamily="34" charset="0"/>
                <a:sym typeface="Glacial Indifference"/>
              </a:rPr>
              <a:t>Body Copy:</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✨What happens when Broadway stars bring their magic to winemaking? Our founders— original Wicked cast members—crafted Popular! Sauvignon Blanc to celebrate bold women and bold flavors. </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Drink like a Broadway legend and discover how rebellion and elegance come together in every bottle of Popular! Sauvignon Blanc. Crafted by our founders—two original Wicked cast members—this wine celebrates fearless women and bold flavors. </a:t>
            </a:r>
          </a:p>
          <a:p>
            <a:pPr algn="l"/>
            <a:r>
              <a:rPr lang="en-US" sz="1500" dirty="0">
                <a:solidFill>
                  <a:schemeClr val="bg1"/>
                </a:solidFill>
                <a:ea typeface="Glacial Indifference"/>
                <a:cs typeface="Arial" panose="020B0604020202020204" pitchFamily="34" charset="0"/>
                <a:sym typeface="Glacial Indifference"/>
              </a:rPr>
              <a:t>Offer: </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 Use code WICKED15 at checkout to enjoy 15% off your first order.</a:t>
            </a:r>
          </a:p>
        </p:txBody>
      </p:sp>
    </p:spTree>
    <p:extLst>
      <p:ext uri="{BB962C8B-B14F-4D97-AF65-F5344CB8AC3E}">
        <p14:creationId xmlns:p14="http://schemas.microsoft.com/office/powerpoint/2010/main" val="3344317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315F7-4AB0-4EC7-71E9-3813B449737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5ACD4FF-2E55-94E9-A95B-AD86C2FBCAB3}"/>
              </a:ext>
            </a:extLst>
          </p:cNvPr>
          <p:cNvGrpSpPr/>
          <p:nvPr/>
        </p:nvGrpSpPr>
        <p:grpSpPr>
          <a:xfrm>
            <a:off x="345204" y="1146228"/>
            <a:ext cx="2457197" cy="4836783"/>
            <a:chOff x="-60457" y="-625102"/>
            <a:chExt cx="5065358" cy="9970729"/>
          </a:xfrm>
        </p:grpSpPr>
        <p:grpSp>
          <p:nvGrpSpPr>
            <p:cNvPr id="4" name="Group 4">
              <a:extLst>
                <a:ext uri="{FF2B5EF4-FFF2-40B4-BE49-F238E27FC236}">
                  <a16:creationId xmlns:a16="http://schemas.microsoft.com/office/drawing/2014/main" id="{F62B3EB5-567D-33D0-EAD5-8551C9CA31AC}"/>
                </a:ext>
              </a:extLst>
            </p:cNvPr>
            <p:cNvGrpSpPr/>
            <p:nvPr/>
          </p:nvGrpSpPr>
          <p:grpSpPr>
            <a:xfrm>
              <a:off x="-60457" y="143091"/>
              <a:ext cx="5065358" cy="9202536"/>
              <a:chOff x="-12643" y="-47625"/>
              <a:chExt cx="1059295" cy="1924484"/>
            </a:xfrm>
          </p:grpSpPr>
          <p:sp>
            <p:nvSpPr>
              <p:cNvPr id="9" name="Freeform 5">
                <a:extLst>
                  <a:ext uri="{FF2B5EF4-FFF2-40B4-BE49-F238E27FC236}">
                    <a16:creationId xmlns:a16="http://schemas.microsoft.com/office/drawing/2014/main" id="{DA508C7A-D3A1-4B54-7319-0209C5CE1F64}"/>
                  </a:ext>
                </a:extLst>
              </p:cNvPr>
              <p:cNvSpPr/>
              <p:nvPr/>
            </p:nvSpPr>
            <p:spPr>
              <a:xfrm>
                <a:off x="-12643" y="-1"/>
                <a:ext cx="1046652" cy="1876860"/>
              </a:xfrm>
              <a:custGeom>
                <a:avLst/>
                <a:gdLst/>
                <a:ahLst/>
                <a:cxnLst/>
                <a:rect l="l" t="t" r="r" b="b"/>
                <a:pathLst>
                  <a:path w="1046652" h="1829235">
                    <a:moveTo>
                      <a:pt x="37125" y="0"/>
                    </a:moveTo>
                    <a:lnTo>
                      <a:pt x="1009527" y="0"/>
                    </a:lnTo>
                    <a:cubicBezTo>
                      <a:pt x="1019373" y="0"/>
                      <a:pt x="1028816" y="3911"/>
                      <a:pt x="1035778" y="10874"/>
                    </a:cubicBezTo>
                    <a:cubicBezTo>
                      <a:pt x="1042741" y="17836"/>
                      <a:pt x="1046652" y="27279"/>
                      <a:pt x="1046652" y="37125"/>
                    </a:cubicBezTo>
                    <a:lnTo>
                      <a:pt x="1046652" y="1792110"/>
                    </a:lnTo>
                    <a:cubicBezTo>
                      <a:pt x="1046652" y="1801956"/>
                      <a:pt x="1042741" y="1811399"/>
                      <a:pt x="1035778" y="1818361"/>
                    </a:cubicBezTo>
                    <a:cubicBezTo>
                      <a:pt x="1028816" y="1825324"/>
                      <a:pt x="1019373" y="1829235"/>
                      <a:pt x="1009527" y="1829235"/>
                    </a:cubicBezTo>
                    <a:lnTo>
                      <a:pt x="37125" y="1829235"/>
                    </a:lnTo>
                    <a:cubicBezTo>
                      <a:pt x="27279" y="1829235"/>
                      <a:pt x="17836" y="1825324"/>
                      <a:pt x="10874" y="1818361"/>
                    </a:cubicBezTo>
                    <a:cubicBezTo>
                      <a:pt x="3911" y="1811399"/>
                      <a:pt x="0" y="1801956"/>
                      <a:pt x="0" y="1792110"/>
                    </a:cubicBezTo>
                    <a:lnTo>
                      <a:pt x="0" y="37125"/>
                    </a:lnTo>
                    <a:cubicBezTo>
                      <a:pt x="0" y="27279"/>
                      <a:pt x="3911" y="17836"/>
                      <a:pt x="10874" y="10874"/>
                    </a:cubicBezTo>
                    <a:cubicBezTo>
                      <a:pt x="17836" y="3911"/>
                      <a:pt x="27279" y="0"/>
                      <a:pt x="37125" y="0"/>
                    </a:cubicBezTo>
                    <a:close/>
                  </a:path>
                </a:pathLst>
              </a:custGeom>
              <a:solidFill>
                <a:schemeClr val="bg1"/>
              </a:solidFill>
              <a:ln w="38100" cap="sq">
                <a:solidFill>
                  <a:srgbClr val="000000"/>
                </a:solidFill>
                <a:prstDash val="solid"/>
                <a:miter/>
              </a:ln>
            </p:spPr>
            <p:txBody>
              <a:bodyPr/>
              <a:lstStyle/>
              <a:p>
                <a:endParaRPr lang="en-US" dirty="0"/>
              </a:p>
            </p:txBody>
          </p:sp>
          <p:sp>
            <p:nvSpPr>
              <p:cNvPr id="10" name="TextBox 6">
                <a:extLst>
                  <a:ext uri="{FF2B5EF4-FFF2-40B4-BE49-F238E27FC236}">
                    <a16:creationId xmlns:a16="http://schemas.microsoft.com/office/drawing/2014/main" id="{473EB736-81D7-B2B0-46E8-530029FA65AE}"/>
                  </a:ext>
                </a:extLst>
              </p:cNvPr>
              <p:cNvSpPr txBox="1"/>
              <p:nvPr/>
            </p:nvSpPr>
            <p:spPr>
              <a:xfrm>
                <a:off x="0" y="-47625"/>
                <a:ext cx="1046652" cy="1876860"/>
              </a:xfrm>
              <a:prstGeom prst="rect">
                <a:avLst/>
              </a:prstGeom>
            </p:spPr>
            <p:txBody>
              <a:bodyPr lIns="50800" tIns="50800" rIns="50800" bIns="50800" rtlCol="0" anchor="ctr"/>
              <a:lstStyle/>
              <a:p>
                <a:pPr algn="ctr">
                  <a:lnSpc>
                    <a:spcPts val="3212"/>
                  </a:lnSpc>
                </a:pPr>
                <a:endParaRPr/>
              </a:p>
            </p:txBody>
          </p:sp>
        </p:grpSp>
        <p:grpSp>
          <p:nvGrpSpPr>
            <p:cNvPr id="5" name="Group 7">
              <a:extLst>
                <a:ext uri="{FF2B5EF4-FFF2-40B4-BE49-F238E27FC236}">
                  <a16:creationId xmlns:a16="http://schemas.microsoft.com/office/drawing/2014/main" id="{77276C64-C145-B202-F8BC-8A1A3A87C2FC}"/>
                </a:ext>
              </a:extLst>
            </p:cNvPr>
            <p:cNvGrpSpPr/>
            <p:nvPr/>
          </p:nvGrpSpPr>
          <p:grpSpPr>
            <a:xfrm>
              <a:off x="1172203" y="-625102"/>
              <a:ext cx="2660496" cy="1406286"/>
              <a:chOff x="0" y="-95250"/>
              <a:chExt cx="405394" cy="214283"/>
            </a:xfrm>
          </p:grpSpPr>
          <p:sp>
            <p:nvSpPr>
              <p:cNvPr id="8" name="TextBox 9">
                <a:extLst>
                  <a:ext uri="{FF2B5EF4-FFF2-40B4-BE49-F238E27FC236}">
                    <a16:creationId xmlns:a16="http://schemas.microsoft.com/office/drawing/2014/main" id="{BDE12A0A-BCD9-3EFB-22D9-9DB58F76D7C8}"/>
                  </a:ext>
                </a:extLst>
              </p:cNvPr>
              <p:cNvSpPr txBox="1"/>
              <p:nvPr/>
            </p:nvSpPr>
            <p:spPr>
              <a:xfrm>
                <a:off x="0" y="-95250"/>
                <a:ext cx="405394" cy="214283"/>
              </a:xfrm>
              <a:prstGeom prst="rect">
                <a:avLst/>
              </a:prstGeom>
            </p:spPr>
            <p:txBody>
              <a:bodyPr lIns="50800" tIns="50800" rIns="50800" bIns="50800" rtlCol="0" anchor="ctr"/>
              <a:lstStyle/>
              <a:p>
                <a:pPr algn="ctr">
                  <a:lnSpc>
                    <a:spcPts val="3212"/>
                  </a:lnSpc>
                </a:pPr>
                <a:endParaRPr/>
              </a:p>
            </p:txBody>
          </p:sp>
          <p:sp>
            <p:nvSpPr>
              <p:cNvPr id="7" name="Freeform 8">
                <a:extLst>
                  <a:ext uri="{FF2B5EF4-FFF2-40B4-BE49-F238E27FC236}">
                    <a16:creationId xmlns:a16="http://schemas.microsoft.com/office/drawing/2014/main" id="{4CB73BDE-3DC2-C1C2-4718-45BF0F9CB40C}"/>
                  </a:ext>
                </a:extLst>
              </p:cNvPr>
              <p:cNvSpPr/>
              <p:nvPr/>
            </p:nvSpPr>
            <p:spPr>
              <a:xfrm>
                <a:off x="0" y="0"/>
                <a:ext cx="405394" cy="119033"/>
              </a:xfrm>
              <a:custGeom>
                <a:avLst/>
                <a:gdLst/>
                <a:ahLst/>
                <a:cxnLst/>
                <a:rect l="l" t="t" r="r" b="b"/>
                <a:pathLst>
                  <a:path w="405394" h="119033">
                    <a:moveTo>
                      <a:pt x="54319" y="0"/>
                    </a:moveTo>
                    <a:lnTo>
                      <a:pt x="351075" y="0"/>
                    </a:lnTo>
                    <a:cubicBezTo>
                      <a:pt x="381075" y="0"/>
                      <a:pt x="405394" y="24320"/>
                      <a:pt x="405394" y="54319"/>
                    </a:cubicBezTo>
                    <a:lnTo>
                      <a:pt x="405394" y="64714"/>
                    </a:lnTo>
                    <a:cubicBezTo>
                      <a:pt x="405394" y="94714"/>
                      <a:pt x="381075" y="119033"/>
                      <a:pt x="351075" y="119033"/>
                    </a:cubicBezTo>
                    <a:lnTo>
                      <a:pt x="54319" y="119033"/>
                    </a:lnTo>
                    <a:cubicBezTo>
                      <a:pt x="39913" y="119033"/>
                      <a:pt x="26097" y="113310"/>
                      <a:pt x="15910" y="103124"/>
                    </a:cubicBezTo>
                    <a:cubicBezTo>
                      <a:pt x="5723" y="92937"/>
                      <a:pt x="0" y="79121"/>
                      <a:pt x="0" y="64714"/>
                    </a:cubicBezTo>
                    <a:lnTo>
                      <a:pt x="0" y="54319"/>
                    </a:lnTo>
                    <a:cubicBezTo>
                      <a:pt x="0" y="24320"/>
                      <a:pt x="24320" y="0"/>
                      <a:pt x="54319" y="0"/>
                    </a:cubicBezTo>
                    <a:close/>
                  </a:path>
                </a:pathLst>
              </a:custGeom>
              <a:solidFill>
                <a:srgbClr val="000000"/>
              </a:solidFill>
            </p:spPr>
            <p:txBody>
              <a:bodyPr/>
              <a:lstStyle/>
              <a:p>
                <a:endParaRPr lang="en-US"/>
              </a:p>
            </p:txBody>
          </p:sp>
        </p:grpSp>
        <p:sp>
          <p:nvSpPr>
            <p:cNvPr id="6" name="TextBox 10">
              <a:extLst>
                <a:ext uri="{FF2B5EF4-FFF2-40B4-BE49-F238E27FC236}">
                  <a16:creationId xmlns:a16="http://schemas.microsoft.com/office/drawing/2014/main" id="{9C9819C8-EFFE-E2E8-D022-5D10B9768644}"/>
                </a:ext>
              </a:extLst>
            </p:cNvPr>
            <p:cNvSpPr txBox="1"/>
            <p:nvPr/>
          </p:nvSpPr>
          <p:spPr>
            <a:xfrm>
              <a:off x="1406839" y="-190149"/>
              <a:ext cx="2191221" cy="913027"/>
            </a:xfrm>
            <a:prstGeom prst="rect">
              <a:avLst/>
            </a:prstGeom>
          </p:spPr>
          <p:txBody>
            <a:bodyPr lIns="0" tIns="0" rIns="0" bIns="0" rtlCol="0" anchor="t">
              <a:spAutoFit/>
            </a:bodyPr>
            <a:lstStyle/>
            <a:p>
              <a:pPr marL="0" lvl="0" indent="0" algn="ctr">
                <a:lnSpc>
                  <a:spcPts val="3503"/>
                </a:lnSpc>
                <a:spcBef>
                  <a:spcPct val="0"/>
                </a:spcBef>
              </a:pPr>
              <a:r>
                <a:rPr lang="en-US" b="1" spc="25" dirty="0">
                  <a:solidFill>
                    <a:srgbClr val="FFFFFF"/>
                  </a:solidFill>
                  <a:latin typeface="Akzidenz-Grotesk Bold"/>
                  <a:ea typeface="Akzidenz-Grotesk Bold"/>
                  <a:cs typeface="Akzidenz-Grotesk Bold"/>
                  <a:sym typeface="Akzidenz-Grotesk Bold"/>
                </a:rPr>
                <a:t>Static</a:t>
              </a:r>
            </a:p>
          </p:txBody>
        </p:sp>
      </p:grpSp>
      <p:sp>
        <p:nvSpPr>
          <p:cNvPr id="3076" name="Text Box 4">
            <a:extLst>
              <a:ext uri="{FF2B5EF4-FFF2-40B4-BE49-F238E27FC236}">
                <a16:creationId xmlns:a16="http://schemas.microsoft.com/office/drawing/2014/main" id="{91790634-A0A6-E82B-1EC5-F2D98B7A5697}"/>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Press Hit Creative Overview</a:t>
            </a:r>
            <a:br>
              <a:rPr lang="en-US" altLang="en-US" sz="36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sp>
        <p:nvSpPr>
          <p:cNvPr id="3086" name="TextBox 21">
            <a:extLst>
              <a:ext uri="{FF2B5EF4-FFF2-40B4-BE49-F238E27FC236}">
                <a16:creationId xmlns:a16="http://schemas.microsoft.com/office/drawing/2014/main" id="{E2D9C6D8-289F-754D-0239-091E59C2F878}"/>
              </a:ext>
            </a:extLst>
          </p:cNvPr>
          <p:cNvSpPr txBox="1"/>
          <p:nvPr/>
        </p:nvSpPr>
        <p:spPr>
          <a:xfrm>
            <a:off x="5304659" y="1664337"/>
            <a:ext cx="6329390" cy="4154984"/>
          </a:xfrm>
          <a:prstGeom prst="rect">
            <a:avLst/>
          </a:prstGeom>
        </p:spPr>
        <p:txBody>
          <a:bodyPr wrap="square" lIns="0" tIns="0" rIns="0" bIns="0" rtlCol="0" anchor="t">
            <a:spAutoFit/>
          </a:bodyPr>
          <a:lstStyle/>
          <a:p>
            <a:pPr algn="l"/>
            <a:r>
              <a:rPr lang="en-US" sz="1500" dirty="0">
                <a:solidFill>
                  <a:schemeClr val="bg1"/>
                </a:solidFill>
                <a:ea typeface="Glacial Indifference"/>
                <a:cs typeface="Arial" panose="020B0604020202020204" pitchFamily="34" charset="0"/>
                <a:sym typeface="Glacial Indifference"/>
              </a:rPr>
              <a:t>Headlines:</a:t>
            </a:r>
          </a:p>
          <a:p>
            <a:pPr marL="539749" lvl="1" indent="-269875" algn="l">
              <a:buAutoNum type="arabicPeriod"/>
            </a:pPr>
            <a:r>
              <a:rPr lang="en-US" sz="1500" dirty="0">
                <a:solidFill>
                  <a:schemeClr val="bg1"/>
                </a:solidFill>
                <a:ea typeface="Glacial Indifference"/>
                <a:cs typeface="Arial" panose="020B0604020202020204" pitchFamily="34" charset="0"/>
                <a:sym typeface="Glacial Indifference"/>
              </a:rPr>
              <a:t>“From Broadway to Bottling: Popular! Sauvignon Blanc Takes Center Stage!”</a:t>
            </a:r>
          </a:p>
          <a:p>
            <a:pPr marL="539749" lvl="1" indent="-269875" algn="l">
              <a:buAutoNum type="arabicPeriod"/>
            </a:pPr>
            <a:r>
              <a:rPr lang="en-US" sz="1500" dirty="0">
                <a:solidFill>
                  <a:schemeClr val="bg1"/>
                </a:solidFill>
                <a:ea typeface="Glacial Indifference"/>
                <a:cs typeface="Arial" panose="020B0604020202020204" pitchFamily="34" charset="0"/>
                <a:sym typeface="Glacial Indifference"/>
              </a:rPr>
              <a:t>“As Seen on the Today Show: Popular! Sauvignon Blanc Shines.”</a:t>
            </a:r>
          </a:p>
          <a:p>
            <a:pPr marL="539749" lvl="1" indent="-269875" algn="l">
              <a:buAutoNum type="arabicPeriod"/>
            </a:pPr>
            <a:r>
              <a:rPr lang="en-US" sz="1500" dirty="0">
                <a:solidFill>
                  <a:schemeClr val="bg1"/>
                </a:solidFill>
                <a:ea typeface="Glacial Indifference"/>
                <a:cs typeface="Arial" panose="020B0604020202020204" pitchFamily="34" charset="0"/>
                <a:sym typeface="Glacial Indifference"/>
              </a:rPr>
              <a:t>“Women Founded, Broadway Approved: Popular! Sauvignon Blanc.”</a:t>
            </a:r>
          </a:p>
          <a:p>
            <a:pPr algn="l"/>
            <a:endParaRPr lang="en-US" sz="1500" dirty="0">
              <a:solidFill>
                <a:schemeClr val="bg1"/>
              </a:solidFill>
              <a:ea typeface="Glacial Indifference"/>
              <a:cs typeface="Arial" panose="020B0604020202020204" pitchFamily="34" charset="0"/>
              <a:sym typeface="Glacial Indifference"/>
            </a:endParaRPr>
          </a:p>
          <a:p>
            <a:pPr algn="l"/>
            <a:r>
              <a:rPr lang="en-US" sz="1500" dirty="0">
                <a:solidFill>
                  <a:schemeClr val="bg1"/>
                </a:solidFill>
                <a:ea typeface="Glacial Indifference"/>
                <a:cs typeface="Arial" panose="020B0604020202020204" pitchFamily="34" charset="0"/>
                <a:sym typeface="Glacial Indifference"/>
              </a:rPr>
              <a:t>Body Copy:</a:t>
            </a:r>
          </a:p>
          <a:p>
            <a:pPr marL="539749" lvl="1" indent="-269875" algn="l">
              <a:buAutoNum type="arabicPeriod"/>
            </a:pPr>
            <a:r>
              <a:rPr lang="en-US" sz="1500" dirty="0">
                <a:solidFill>
                  <a:schemeClr val="bg1"/>
                </a:solidFill>
                <a:ea typeface="Glacial Indifference"/>
                <a:cs typeface="Arial" panose="020B0604020202020204" pitchFamily="34" charset="0"/>
                <a:sym typeface="Glacial Indifference"/>
              </a:rPr>
              <a:t>✨Critically acclaimed and a fan favorite! As seen on the Today Show, Popular! Sauvignon Blanc delivers bold flavors crafted by our founders — two original Wicked cast members. </a:t>
            </a:r>
          </a:p>
          <a:p>
            <a:pPr marL="539749" lvl="1" indent="-269875" algn="l">
              <a:buAutoNum type="arabicPeriod"/>
            </a:pPr>
            <a:r>
              <a:rPr lang="en-US" sz="1500" dirty="0">
                <a:solidFill>
                  <a:schemeClr val="bg1"/>
                </a:solidFill>
                <a:ea typeface="Glacial Indifference"/>
                <a:cs typeface="Arial" panose="020B0604020202020204" pitchFamily="34" charset="0"/>
                <a:sym typeface="Glacial Indifference"/>
              </a:rPr>
              <a:t>From standing ovations on Broadway to rave reviews in wine glasses everywhere, Popular! Sauvignon Blanc is both critically acclaimed and a fan favorite. As seen on the Today Show, this bold, unforgettable wine celebrates fearless women with flavors crafted by our founders— two original Wicked stars. </a:t>
            </a:r>
          </a:p>
          <a:p>
            <a:pPr algn="l"/>
            <a:r>
              <a:rPr lang="en-US" sz="1500" dirty="0">
                <a:solidFill>
                  <a:schemeClr val="bg1"/>
                </a:solidFill>
                <a:ea typeface="Glacial Indifference"/>
                <a:cs typeface="Arial" panose="020B0604020202020204" pitchFamily="34" charset="0"/>
                <a:sym typeface="Glacial Indifference"/>
              </a:rPr>
              <a:t>Offer: </a:t>
            </a:r>
          </a:p>
          <a:p>
            <a:pPr marL="539749" lvl="1" indent="-269875" algn="l">
              <a:buAutoNum type="arabicPeriod"/>
            </a:pPr>
            <a:r>
              <a:rPr lang="en-US" sz="1500" dirty="0">
                <a:solidFill>
                  <a:schemeClr val="bg1"/>
                </a:solidFill>
                <a:ea typeface="Glacial Indifference"/>
                <a:cs typeface="Arial" panose="020B0604020202020204" pitchFamily="34" charset="0"/>
                <a:sym typeface="Glacial Indifference"/>
              </a:rPr>
              <a:t>🎉 Use code WICKED15 at checkout to enjoy 15% off your first order.</a:t>
            </a:r>
          </a:p>
        </p:txBody>
      </p:sp>
      <p:grpSp>
        <p:nvGrpSpPr>
          <p:cNvPr id="11" name="Group 11">
            <a:extLst>
              <a:ext uri="{FF2B5EF4-FFF2-40B4-BE49-F238E27FC236}">
                <a16:creationId xmlns:a16="http://schemas.microsoft.com/office/drawing/2014/main" id="{F4D36DBF-B9CB-F382-8257-DA60B4EB508A}"/>
              </a:ext>
            </a:extLst>
          </p:cNvPr>
          <p:cNvGrpSpPr/>
          <p:nvPr/>
        </p:nvGrpSpPr>
        <p:grpSpPr>
          <a:xfrm>
            <a:off x="2306341" y="1687610"/>
            <a:ext cx="2427869" cy="4519880"/>
            <a:chOff x="0" y="-199555"/>
            <a:chExt cx="5004901" cy="9317453"/>
          </a:xfrm>
        </p:grpSpPr>
        <p:grpSp>
          <p:nvGrpSpPr>
            <p:cNvPr id="12" name="Group 12">
              <a:extLst>
                <a:ext uri="{FF2B5EF4-FFF2-40B4-BE49-F238E27FC236}">
                  <a16:creationId xmlns:a16="http://schemas.microsoft.com/office/drawing/2014/main" id="{03BC6D55-1C08-6C39-72ED-698EAF93A6B1}"/>
                </a:ext>
              </a:extLst>
            </p:cNvPr>
            <p:cNvGrpSpPr/>
            <p:nvPr/>
          </p:nvGrpSpPr>
          <p:grpSpPr>
            <a:xfrm>
              <a:off x="0" y="370825"/>
              <a:ext cx="5004901" cy="8747073"/>
              <a:chOff x="0" y="0"/>
              <a:chExt cx="1046652" cy="1829235"/>
            </a:xfrm>
          </p:grpSpPr>
          <p:sp>
            <p:nvSpPr>
              <p:cNvPr id="17" name="Freeform 13">
                <a:extLst>
                  <a:ext uri="{FF2B5EF4-FFF2-40B4-BE49-F238E27FC236}">
                    <a16:creationId xmlns:a16="http://schemas.microsoft.com/office/drawing/2014/main" id="{83E7B95F-F7A7-901C-3325-03C95D159B35}"/>
                  </a:ext>
                </a:extLst>
              </p:cNvPr>
              <p:cNvSpPr/>
              <p:nvPr/>
            </p:nvSpPr>
            <p:spPr>
              <a:xfrm>
                <a:off x="0" y="0"/>
                <a:ext cx="1046652" cy="1829235"/>
              </a:xfrm>
              <a:custGeom>
                <a:avLst/>
                <a:gdLst/>
                <a:ahLst/>
                <a:cxnLst/>
                <a:rect l="l" t="t" r="r" b="b"/>
                <a:pathLst>
                  <a:path w="1046652" h="1829235">
                    <a:moveTo>
                      <a:pt x="37125" y="0"/>
                    </a:moveTo>
                    <a:lnTo>
                      <a:pt x="1009527" y="0"/>
                    </a:lnTo>
                    <a:cubicBezTo>
                      <a:pt x="1019373" y="0"/>
                      <a:pt x="1028816" y="3911"/>
                      <a:pt x="1035778" y="10874"/>
                    </a:cubicBezTo>
                    <a:cubicBezTo>
                      <a:pt x="1042741" y="17836"/>
                      <a:pt x="1046652" y="27279"/>
                      <a:pt x="1046652" y="37125"/>
                    </a:cubicBezTo>
                    <a:lnTo>
                      <a:pt x="1046652" y="1792110"/>
                    </a:lnTo>
                    <a:cubicBezTo>
                      <a:pt x="1046652" y="1801956"/>
                      <a:pt x="1042741" y="1811399"/>
                      <a:pt x="1035778" y="1818361"/>
                    </a:cubicBezTo>
                    <a:cubicBezTo>
                      <a:pt x="1028816" y="1825324"/>
                      <a:pt x="1019373" y="1829235"/>
                      <a:pt x="1009527" y="1829235"/>
                    </a:cubicBezTo>
                    <a:lnTo>
                      <a:pt x="37125" y="1829235"/>
                    </a:lnTo>
                    <a:cubicBezTo>
                      <a:pt x="27279" y="1829235"/>
                      <a:pt x="17836" y="1825324"/>
                      <a:pt x="10874" y="1818361"/>
                    </a:cubicBezTo>
                    <a:cubicBezTo>
                      <a:pt x="3911" y="1811399"/>
                      <a:pt x="0" y="1801956"/>
                      <a:pt x="0" y="1792110"/>
                    </a:cubicBezTo>
                    <a:lnTo>
                      <a:pt x="0" y="37125"/>
                    </a:lnTo>
                    <a:cubicBezTo>
                      <a:pt x="0" y="27279"/>
                      <a:pt x="3911" y="17836"/>
                      <a:pt x="10874" y="10874"/>
                    </a:cubicBezTo>
                    <a:cubicBezTo>
                      <a:pt x="17836" y="3911"/>
                      <a:pt x="27279" y="0"/>
                      <a:pt x="37125" y="0"/>
                    </a:cubicBezTo>
                    <a:close/>
                  </a:path>
                </a:pathLst>
              </a:custGeom>
              <a:solidFill>
                <a:srgbClr val="FFFFFF"/>
              </a:solidFill>
              <a:ln w="38100" cap="sq">
                <a:solidFill>
                  <a:srgbClr val="000000"/>
                </a:solidFill>
                <a:prstDash val="solid"/>
                <a:miter/>
              </a:ln>
            </p:spPr>
            <p:txBody>
              <a:bodyPr/>
              <a:lstStyle/>
              <a:p>
                <a:endParaRPr lang="en-US"/>
              </a:p>
            </p:txBody>
          </p:sp>
          <p:sp>
            <p:nvSpPr>
              <p:cNvPr id="18" name="TextBox 14">
                <a:extLst>
                  <a:ext uri="{FF2B5EF4-FFF2-40B4-BE49-F238E27FC236}">
                    <a16:creationId xmlns:a16="http://schemas.microsoft.com/office/drawing/2014/main" id="{47E1C148-632A-88B2-9148-C030DE2F4775}"/>
                  </a:ext>
                </a:extLst>
              </p:cNvPr>
              <p:cNvSpPr txBox="1"/>
              <p:nvPr/>
            </p:nvSpPr>
            <p:spPr>
              <a:xfrm>
                <a:off x="0" y="-47625"/>
                <a:ext cx="1046652" cy="1876860"/>
              </a:xfrm>
              <a:prstGeom prst="rect">
                <a:avLst/>
              </a:prstGeom>
            </p:spPr>
            <p:txBody>
              <a:bodyPr lIns="50800" tIns="50800" rIns="50800" bIns="50800" rtlCol="0" anchor="ctr"/>
              <a:lstStyle/>
              <a:p>
                <a:pPr algn="ctr">
                  <a:lnSpc>
                    <a:spcPts val="3212"/>
                  </a:lnSpc>
                </a:pPr>
                <a:endParaRPr/>
              </a:p>
            </p:txBody>
          </p:sp>
        </p:grpSp>
        <p:grpSp>
          <p:nvGrpSpPr>
            <p:cNvPr id="13" name="Group 15">
              <a:extLst>
                <a:ext uri="{FF2B5EF4-FFF2-40B4-BE49-F238E27FC236}">
                  <a16:creationId xmlns:a16="http://schemas.microsoft.com/office/drawing/2014/main" id="{1803CEF7-F0C8-125D-766A-FD4139961284}"/>
                </a:ext>
              </a:extLst>
            </p:cNvPr>
            <p:cNvGrpSpPr/>
            <p:nvPr/>
          </p:nvGrpSpPr>
          <p:grpSpPr>
            <a:xfrm>
              <a:off x="1172203" y="0"/>
              <a:ext cx="2660496" cy="781184"/>
              <a:chOff x="0" y="0"/>
              <a:chExt cx="405394" cy="119033"/>
            </a:xfrm>
          </p:grpSpPr>
          <p:sp>
            <p:nvSpPr>
              <p:cNvPr id="15" name="Freeform 16">
                <a:extLst>
                  <a:ext uri="{FF2B5EF4-FFF2-40B4-BE49-F238E27FC236}">
                    <a16:creationId xmlns:a16="http://schemas.microsoft.com/office/drawing/2014/main" id="{066DF7C5-D015-C2B3-8168-55AC26F296A3}"/>
                  </a:ext>
                </a:extLst>
              </p:cNvPr>
              <p:cNvSpPr/>
              <p:nvPr/>
            </p:nvSpPr>
            <p:spPr>
              <a:xfrm>
                <a:off x="0" y="0"/>
                <a:ext cx="405394" cy="119033"/>
              </a:xfrm>
              <a:custGeom>
                <a:avLst/>
                <a:gdLst/>
                <a:ahLst/>
                <a:cxnLst/>
                <a:rect l="l" t="t" r="r" b="b"/>
                <a:pathLst>
                  <a:path w="405394" h="119033">
                    <a:moveTo>
                      <a:pt x="54319" y="0"/>
                    </a:moveTo>
                    <a:lnTo>
                      <a:pt x="351075" y="0"/>
                    </a:lnTo>
                    <a:cubicBezTo>
                      <a:pt x="381075" y="0"/>
                      <a:pt x="405394" y="24320"/>
                      <a:pt x="405394" y="54319"/>
                    </a:cubicBezTo>
                    <a:lnTo>
                      <a:pt x="405394" y="64714"/>
                    </a:lnTo>
                    <a:cubicBezTo>
                      <a:pt x="405394" y="94714"/>
                      <a:pt x="381075" y="119033"/>
                      <a:pt x="351075" y="119033"/>
                    </a:cubicBezTo>
                    <a:lnTo>
                      <a:pt x="54319" y="119033"/>
                    </a:lnTo>
                    <a:cubicBezTo>
                      <a:pt x="39913" y="119033"/>
                      <a:pt x="26097" y="113310"/>
                      <a:pt x="15910" y="103124"/>
                    </a:cubicBezTo>
                    <a:cubicBezTo>
                      <a:pt x="5723" y="92937"/>
                      <a:pt x="0" y="79121"/>
                      <a:pt x="0" y="64714"/>
                    </a:cubicBezTo>
                    <a:lnTo>
                      <a:pt x="0" y="54319"/>
                    </a:lnTo>
                    <a:cubicBezTo>
                      <a:pt x="0" y="24320"/>
                      <a:pt x="24320" y="0"/>
                      <a:pt x="54319" y="0"/>
                    </a:cubicBezTo>
                    <a:close/>
                  </a:path>
                </a:pathLst>
              </a:custGeom>
              <a:solidFill>
                <a:srgbClr val="000000"/>
              </a:solidFill>
            </p:spPr>
            <p:txBody>
              <a:bodyPr/>
              <a:lstStyle/>
              <a:p>
                <a:endParaRPr lang="en-US"/>
              </a:p>
            </p:txBody>
          </p:sp>
          <p:sp>
            <p:nvSpPr>
              <p:cNvPr id="16" name="TextBox 17">
                <a:extLst>
                  <a:ext uri="{FF2B5EF4-FFF2-40B4-BE49-F238E27FC236}">
                    <a16:creationId xmlns:a16="http://schemas.microsoft.com/office/drawing/2014/main" id="{1BE24AE6-6F9C-E338-497C-2DD23B2D4DF1}"/>
                  </a:ext>
                </a:extLst>
              </p:cNvPr>
              <p:cNvSpPr txBox="1"/>
              <p:nvPr/>
            </p:nvSpPr>
            <p:spPr>
              <a:xfrm>
                <a:off x="0" y="-95250"/>
                <a:ext cx="405394" cy="214283"/>
              </a:xfrm>
              <a:prstGeom prst="rect">
                <a:avLst/>
              </a:prstGeom>
            </p:spPr>
            <p:txBody>
              <a:bodyPr lIns="50800" tIns="50800" rIns="50800" bIns="50800" rtlCol="0" anchor="ctr"/>
              <a:lstStyle/>
              <a:p>
                <a:pPr algn="ctr">
                  <a:lnSpc>
                    <a:spcPts val="3212"/>
                  </a:lnSpc>
                </a:pPr>
                <a:endParaRPr/>
              </a:p>
            </p:txBody>
          </p:sp>
        </p:grpSp>
        <p:sp>
          <p:nvSpPr>
            <p:cNvPr id="14" name="TextBox 18">
              <a:extLst>
                <a:ext uri="{FF2B5EF4-FFF2-40B4-BE49-F238E27FC236}">
                  <a16:creationId xmlns:a16="http://schemas.microsoft.com/office/drawing/2014/main" id="{0F336643-2349-1530-62BC-2314DC370759}"/>
                </a:ext>
              </a:extLst>
            </p:cNvPr>
            <p:cNvSpPr txBox="1"/>
            <p:nvPr/>
          </p:nvSpPr>
          <p:spPr>
            <a:xfrm>
              <a:off x="1397487" y="-199555"/>
              <a:ext cx="2191221" cy="913027"/>
            </a:xfrm>
            <a:prstGeom prst="rect">
              <a:avLst/>
            </a:prstGeom>
          </p:spPr>
          <p:txBody>
            <a:bodyPr lIns="0" tIns="0" rIns="0" bIns="0" rtlCol="0" anchor="t">
              <a:spAutoFit/>
            </a:bodyPr>
            <a:lstStyle/>
            <a:p>
              <a:pPr marL="0" lvl="0" indent="0" algn="ctr">
                <a:lnSpc>
                  <a:spcPts val="3503"/>
                </a:lnSpc>
                <a:spcBef>
                  <a:spcPct val="0"/>
                </a:spcBef>
              </a:pPr>
              <a:r>
                <a:rPr lang="en-US" b="1" spc="25" dirty="0">
                  <a:solidFill>
                    <a:srgbClr val="FFFFFF"/>
                  </a:solidFill>
                  <a:latin typeface="Akzidenz-Grotesk Bold"/>
                  <a:ea typeface="Akzidenz-Grotesk Bold"/>
                  <a:cs typeface="Akzidenz-Grotesk Bold"/>
                  <a:sym typeface="Akzidenz-Grotesk Bold"/>
                </a:rPr>
                <a:t>Video</a:t>
              </a:r>
            </a:p>
          </p:txBody>
        </p:sp>
      </p:grpSp>
    </p:spTree>
    <p:extLst>
      <p:ext uri="{BB962C8B-B14F-4D97-AF65-F5344CB8AC3E}">
        <p14:creationId xmlns:p14="http://schemas.microsoft.com/office/powerpoint/2010/main" val="672683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7B5DD-75AD-A3A8-6BEB-D8DFA48491E0}"/>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E7F2AD6C-89A5-1F4C-5793-1E9B8EEBDEA4}"/>
              </a:ext>
            </a:extLst>
          </p:cNvPr>
          <p:cNvSpPr txBox="1">
            <a:spLocks noChangeArrowheads="1"/>
          </p:cNvSpPr>
          <p:nvPr/>
        </p:nvSpPr>
        <p:spPr bwMode="auto">
          <a:xfrm>
            <a:off x="838200" y="152400"/>
            <a:ext cx="10287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3600" dirty="0">
                <a:solidFill>
                  <a:srgbClr val="FFFFFF"/>
                </a:solidFill>
              </a:rPr>
              <a:t>7-Day Performance Comparison</a:t>
            </a:r>
            <a:br>
              <a:rPr lang="en-US" altLang="en-US" sz="36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graphicFrame>
        <p:nvGraphicFramePr>
          <p:cNvPr id="23" name="Table 2">
            <a:extLst>
              <a:ext uri="{FF2B5EF4-FFF2-40B4-BE49-F238E27FC236}">
                <a16:creationId xmlns:a16="http://schemas.microsoft.com/office/drawing/2014/main" id="{4BABA9D3-4CE5-40BB-796E-B0F5FEA4F26C}"/>
              </a:ext>
            </a:extLst>
          </p:cNvPr>
          <p:cNvGraphicFramePr>
            <a:graphicFrameLocks noGrp="1"/>
          </p:cNvGraphicFramePr>
          <p:nvPr>
            <p:extLst>
              <p:ext uri="{D42A27DB-BD31-4B8C-83A1-F6EECF244321}">
                <p14:modId xmlns:p14="http://schemas.microsoft.com/office/powerpoint/2010/main" val="2881860971"/>
              </p:ext>
            </p:extLst>
          </p:nvPr>
        </p:nvGraphicFramePr>
        <p:xfrm>
          <a:off x="304800" y="1524000"/>
          <a:ext cx="11582402" cy="1916747"/>
        </p:xfrm>
        <a:graphic>
          <a:graphicData uri="http://schemas.openxmlformats.org/drawingml/2006/table">
            <a:tbl>
              <a:tblPr/>
              <a:tblGrid>
                <a:gridCol w="6858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08654">
                  <a:extLst>
                    <a:ext uri="{9D8B030D-6E8A-4147-A177-3AD203B41FA5}">
                      <a16:colId xmlns:a16="http://schemas.microsoft.com/office/drawing/2014/main" val="3127971663"/>
                    </a:ext>
                  </a:extLst>
                </a:gridCol>
                <a:gridCol w="791344">
                  <a:extLst>
                    <a:ext uri="{9D8B030D-6E8A-4147-A177-3AD203B41FA5}">
                      <a16:colId xmlns:a16="http://schemas.microsoft.com/office/drawing/2014/main" val="20003"/>
                    </a:ext>
                  </a:extLst>
                </a:gridCol>
                <a:gridCol w="809802">
                  <a:extLst>
                    <a:ext uri="{9D8B030D-6E8A-4147-A177-3AD203B41FA5}">
                      <a16:colId xmlns:a16="http://schemas.microsoft.com/office/drawing/2014/main" val="3146480925"/>
                    </a:ext>
                  </a:extLst>
                </a:gridCol>
                <a:gridCol w="700946">
                  <a:extLst>
                    <a:ext uri="{9D8B030D-6E8A-4147-A177-3AD203B41FA5}">
                      <a16:colId xmlns:a16="http://schemas.microsoft.com/office/drawing/2014/main" val="1602922881"/>
                    </a:ext>
                  </a:extLst>
                </a:gridCol>
                <a:gridCol w="1007165">
                  <a:extLst>
                    <a:ext uri="{9D8B030D-6E8A-4147-A177-3AD203B41FA5}">
                      <a16:colId xmlns:a16="http://schemas.microsoft.com/office/drawing/2014/main" val="190886667"/>
                    </a:ext>
                  </a:extLst>
                </a:gridCol>
                <a:gridCol w="791344">
                  <a:extLst>
                    <a:ext uri="{9D8B030D-6E8A-4147-A177-3AD203B41FA5}">
                      <a16:colId xmlns:a16="http://schemas.microsoft.com/office/drawing/2014/main" val="1653705260"/>
                    </a:ext>
                  </a:extLst>
                </a:gridCol>
                <a:gridCol w="548545">
                  <a:extLst>
                    <a:ext uri="{9D8B030D-6E8A-4147-A177-3AD203B41FA5}">
                      <a16:colId xmlns:a16="http://schemas.microsoft.com/office/drawing/2014/main" val="2954458549"/>
                    </a:ext>
                  </a:extLst>
                </a:gridCol>
                <a:gridCol w="746381">
                  <a:extLst>
                    <a:ext uri="{9D8B030D-6E8A-4147-A177-3AD203B41FA5}">
                      <a16:colId xmlns:a16="http://schemas.microsoft.com/office/drawing/2014/main" val="817964991"/>
                    </a:ext>
                  </a:extLst>
                </a:gridCol>
                <a:gridCol w="647463">
                  <a:extLst>
                    <a:ext uri="{9D8B030D-6E8A-4147-A177-3AD203B41FA5}">
                      <a16:colId xmlns:a16="http://schemas.microsoft.com/office/drawing/2014/main" val="1524791811"/>
                    </a:ext>
                  </a:extLst>
                </a:gridCol>
                <a:gridCol w="719404">
                  <a:extLst>
                    <a:ext uri="{9D8B030D-6E8A-4147-A177-3AD203B41FA5}">
                      <a16:colId xmlns:a16="http://schemas.microsoft.com/office/drawing/2014/main" val="380952142"/>
                    </a:ext>
                  </a:extLst>
                </a:gridCol>
                <a:gridCol w="719404">
                  <a:extLst>
                    <a:ext uri="{9D8B030D-6E8A-4147-A177-3AD203B41FA5}">
                      <a16:colId xmlns:a16="http://schemas.microsoft.com/office/drawing/2014/main" val="3774920697"/>
                    </a:ext>
                  </a:extLst>
                </a:gridCol>
                <a:gridCol w="777309">
                  <a:extLst>
                    <a:ext uri="{9D8B030D-6E8A-4147-A177-3AD203B41FA5}">
                      <a16:colId xmlns:a16="http://schemas.microsoft.com/office/drawing/2014/main" val="429242856"/>
                    </a:ext>
                  </a:extLst>
                </a:gridCol>
                <a:gridCol w="733441">
                  <a:extLst>
                    <a:ext uri="{9D8B030D-6E8A-4147-A177-3AD203B41FA5}">
                      <a16:colId xmlns:a16="http://schemas.microsoft.com/office/drawing/2014/main" val="1481224504"/>
                    </a:ext>
                  </a:extLst>
                </a:gridCol>
              </a:tblGrid>
              <a:tr h="0">
                <a:tc>
                  <a:txBody>
                    <a:bodyPr/>
                    <a:lstStyle/>
                    <a:p>
                      <a:pPr algn="ctr">
                        <a:lnSpc>
                          <a:spcPct val="100000"/>
                        </a:lnSpc>
                        <a:defRPr/>
                      </a:pPr>
                      <a:r>
                        <a:rPr lang="en-US" sz="1000" b="1" baseline="0" dirty="0">
                          <a:solidFill>
                            <a:schemeClr val="bg1"/>
                          </a:solidFill>
                          <a:latin typeface="Glacial Indifference"/>
                          <a:ea typeface="Glacial Indifference"/>
                          <a:cs typeface="Glacial Indifference"/>
                          <a:sym typeface="Glacial Indifference"/>
                        </a:rPr>
                        <a:t>Ad Set</a:t>
                      </a:r>
                      <a:endParaRPr lang="en-US" sz="1000" b="1" baseline="0" dirty="0">
                        <a:solidFill>
                          <a:schemeClr val="bg1"/>
                        </a:solidFill>
                      </a:endParaRP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latin typeface="Glacial Indifference"/>
                          <a:ea typeface="Glacial Indifference"/>
                          <a:cs typeface="Glacial Indifference"/>
                          <a:sym typeface="Glacial Indifference"/>
                        </a:rPr>
                        <a:t>Amount Spent</a:t>
                      </a:r>
                      <a:endParaRPr lang="en-US" sz="1000" b="1" baseline="0" dirty="0">
                        <a:solidFill>
                          <a:schemeClr val="bg1"/>
                        </a:solidFill>
                      </a:endParaRP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Purchases</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bg1"/>
                          </a:solidFill>
                          <a:latin typeface="Glacial Indifference"/>
                          <a:ea typeface="Glacial Indifference"/>
                          <a:cs typeface="Glacial Indifference"/>
                          <a:sym typeface="Glacial Indifference"/>
                        </a:rPr>
                        <a:t>Cost per Purchase</a:t>
                      </a:r>
                      <a:endParaRPr lang="en-US" sz="1000" b="1" baseline="0" dirty="0">
                        <a:solidFill>
                          <a:schemeClr val="bg1"/>
                        </a:solidFill>
                      </a:endParaRP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latin typeface="Glacial Indifference"/>
                          <a:ea typeface="Glacial Indifference"/>
                          <a:cs typeface="Glacial Indifference"/>
                          <a:sym typeface="Glacial Indifference"/>
                        </a:rPr>
                        <a:t>Purchase ROAS</a:t>
                      </a:r>
                      <a:endParaRPr lang="en-US" sz="1000" b="1" baseline="0" dirty="0">
                        <a:solidFill>
                          <a:schemeClr val="bg1"/>
                        </a:solidFill>
                      </a:endParaRP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Frequency</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Reach</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Impressions</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Conversion Rate</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CPM</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Unique Outbound Clicks</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CTR</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CPC</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Hook Rate</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Hold Rate</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defRPr/>
                      </a:pPr>
                      <a:r>
                        <a:rPr lang="en-US" sz="1000" b="1" baseline="0" dirty="0">
                          <a:solidFill>
                            <a:schemeClr val="bg1"/>
                          </a:solidFill>
                        </a:rPr>
                        <a:t>Video Average Play Time</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5759">
                <a:tc>
                  <a:txBody>
                    <a:bodyPr/>
                    <a:lstStyle/>
                    <a:p>
                      <a:pPr algn="l">
                        <a:lnSpc>
                          <a:spcPts val="1779"/>
                        </a:lnSpc>
                        <a:defRPr/>
                      </a:pPr>
                      <a:r>
                        <a:rPr lang="en-US" sz="1000" b="1" baseline="0" dirty="0">
                          <a:solidFill>
                            <a:schemeClr val="bg1"/>
                          </a:solidFill>
                          <a:latin typeface="Glacial Indifference"/>
                          <a:ea typeface="Glacial Indifference"/>
                          <a:cs typeface="Glacial Indifference"/>
                          <a:sym typeface="Glacial Indifference"/>
                        </a:rPr>
                        <a:t>BTS</a:t>
                      </a:r>
                      <a:endParaRPr lang="en-US" sz="1000" b="1" baseline="0" dirty="0">
                        <a:solidFill>
                          <a:schemeClr val="bg1"/>
                        </a:solidFill>
                      </a:endParaRP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latin typeface="Glacial Indifference"/>
                          <a:ea typeface="Glacial Indifference"/>
                          <a:cs typeface="Glacial Indifference"/>
                          <a:sym typeface="Glacial Indifference"/>
                        </a:rPr>
                        <a:t>$350</a:t>
                      </a:r>
                      <a:endParaRPr lang="en-US" sz="1000" baseline="0" dirty="0">
                        <a:solidFill>
                          <a:schemeClr val="bg1"/>
                        </a:solidFill>
                      </a:endParaRP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18</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$19.44</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5.14</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2.2</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5,455</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16,227</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5.1%</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$21.56</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353</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2.18%</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$0.99</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15%</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18%</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15 seconds</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2381">
                <a:tc>
                  <a:txBody>
                    <a:bodyPr/>
                    <a:lstStyle/>
                    <a:p>
                      <a:pPr algn="l">
                        <a:lnSpc>
                          <a:spcPts val="1779"/>
                        </a:lnSpc>
                        <a:defRPr/>
                      </a:pPr>
                      <a:r>
                        <a:rPr lang="en-US" sz="1000" b="1" baseline="0" dirty="0">
                          <a:solidFill>
                            <a:schemeClr val="bg1"/>
                          </a:solidFill>
                          <a:latin typeface="Glacial Indifference"/>
                          <a:ea typeface="Glacial Indifference"/>
                          <a:cs typeface="Glacial Indifference"/>
                          <a:sym typeface="Glacial Indifference"/>
                        </a:rPr>
                        <a:t>Press</a:t>
                      </a:r>
                      <a:endParaRPr lang="en-US" sz="1000" b="1" baseline="0" dirty="0">
                        <a:solidFill>
                          <a:schemeClr val="bg1"/>
                        </a:solidFill>
                      </a:endParaRP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$350</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6</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$58.33</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1.71</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2.5</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7,200</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23,532</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2.8%</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$14.87</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214</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0.91%</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$1.64</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22%</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8%</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9 seconds</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5759">
                <a:tc>
                  <a:txBody>
                    <a:bodyPr/>
                    <a:lstStyle/>
                    <a:p>
                      <a:pPr algn="l">
                        <a:lnSpc>
                          <a:spcPts val="1779"/>
                        </a:lnSpc>
                        <a:defRPr/>
                      </a:pPr>
                      <a:r>
                        <a:rPr lang="en-US" sz="1000" b="1" baseline="0" dirty="0">
                          <a:solidFill>
                            <a:schemeClr val="bg1"/>
                          </a:solidFill>
                          <a:latin typeface="Glacial Indifference"/>
                          <a:sym typeface="Glacial Indifference"/>
                        </a:rPr>
                        <a:t>Benchmark</a:t>
                      </a:r>
                      <a:endParaRPr lang="en-US" sz="1000" b="1" baseline="0" dirty="0">
                        <a:solidFill>
                          <a:schemeClr val="bg1"/>
                        </a:solidFill>
                      </a:endParaRP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n/a</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n/a</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$69.00</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1.83</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n/a</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n/a</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n/a</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2.28%</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$17.15</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n/a</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1.42%</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$1.20</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25%</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20%</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79"/>
                        </a:lnSpc>
                        <a:defRPr/>
                      </a:pPr>
                      <a:r>
                        <a:rPr lang="en-US" sz="1000" baseline="0" dirty="0">
                          <a:solidFill>
                            <a:schemeClr val="bg1"/>
                          </a:solidFill>
                        </a:rPr>
                        <a:t>6 seconds</a:t>
                      </a:r>
                    </a:p>
                  </a:txBody>
                  <a:tcPr marL="42824" marR="42824" marT="42824" marB="428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29011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D6729-757F-C454-288F-14F57AB56B56}"/>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7A58063E-435B-7373-FE16-980EAE660C02}"/>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Insights and Next Steps</a:t>
            </a:r>
            <a:br>
              <a:rPr lang="en-US" altLang="en-US" sz="36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sp>
        <p:nvSpPr>
          <p:cNvPr id="11" name="TextBox 12">
            <a:extLst>
              <a:ext uri="{FF2B5EF4-FFF2-40B4-BE49-F238E27FC236}">
                <a16:creationId xmlns:a16="http://schemas.microsoft.com/office/drawing/2014/main" id="{69B938B2-22F8-38B2-C09A-CF1587A44C37}"/>
              </a:ext>
            </a:extLst>
          </p:cNvPr>
          <p:cNvSpPr txBox="1"/>
          <p:nvPr/>
        </p:nvSpPr>
        <p:spPr>
          <a:xfrm>
            <a:off x="838200" y="1692306"/>
            <a:ext cx="4838700" cy="3600986"/>
          </a:xfrm>
          <a:prstGeom prst="rect">
            <a:avLst/>
          </a:prstGeom>
        </p:spPr>
        <p:txBody>
          <a:bodyPr wrap="square" lIns="0" tIns="0" rIns="0" bIns="0" rtlCol="0" anchor="t">
            <a:spAutoFit/>
          </a:bodyPr>
          <a:lstStyle/>
          <a:p>
            <a:pPr algn="l"/>
            <a:r>
              <a:rPr lang="en-US" dirty="0">
                <a:solidFill>
                  <a:schemeClr val="bg1"/>
                </a:solidFill>
                <a:ea typeface="Glacial Indifference"/>
                <a:cs typeface="Arial" panose="020B0604020202020204" pitchFamily="34" charset="0"/>
                <a:sym typeface="Glacial Indifference"/>
              </a:rPr>
              <a:t>Key Takeaway: The Today Show Press Clip captured more attention with high views and clicks but didn’t convert. BTS Content drove more purchases at a lower cost, making it the winner.</a:t>
            </a:r>
          </a:p>
          <a:p>
            <a:pPr algn="l"/>
            <a:endParaRPr lang="en-US" dirty="0">
              <a:solidFill>
                <a:schemeClr val="bg1"/>
              </a:solidFill>
              <a:ea typeface="Glacial Indifference"/>
              <a:cs typeface="Arial" panose="020B0604020202020204" pitchFamily="34" charset="0"/>
              <a:sym typeface="Glacial Indifference"/>
            </a:endParaRPr>
          </a:p>
          <a:p>
            <a:pPr algn="l"/>
            <a:r>
              <a:rPr lang="en-US" dirty="0">
                <a:solidFill>
                  <a:schemeClr val="bg1"/>
                </a:solidFill>
                <a:ea typeface="Glacial Indifference"/>
                <a:cs typeface="Arial" panose="020B0604020202020204" pitchFamily="34" charset="0"/>
                <a:sym typeface="Glacial Indifference"/>
              </a:rPr>
              <a:t>Next Steps:</a:t>
            </a:r>
          </a:p>
          <a:p>
            <a:pPr marL="604519" lvl="1" indent="-302260" algn="l">
              <a:buFont typeface="Arial"/>
              <a:buChar char="•"/>
            </a:pPr>
            <a:r>
              <a:rPr lang="en-US" dirty="0">
                <a:solidFill>
                  <a:schemeClr val="bg1"/>
                </a:solidFill>
                <a:ea typeface="Glacial Indifference"/>
                <a:cs typeface="Arial" panose="020B0604020202020204" pitchFamily="34" charset="0"/>
                <a:sym typeface="Glacial Indifference"/>
              </a:rPr>
              <a:t>Scale BTS Ad</a:t>
            </a:r>
          </a:p>
          <a:p>
            <a:pPr marL="604519" lvl="1" indent="-302260" algn="l">
              <a:buFont typeface="Arial"/>
              <a:buChar char="•"/>
            </a:pPr>
            <a:r>
              <a:rPr lang="en-US" dirty="0">
                <a:solidFill>
                  <a:schemeClr val="bg1"/>
                </a:solidFill>
                <a:ea typeface="Glacial Indifference"/>
                <a:cs typeface="Arial" panose="020B0604020202020204" pitchFamily="34" charset="0"/>
                <a:sym typeface="Glacial Indifference"/>
              </a:rPr>
              <a:t>Test Hybrid Video Ad: Combine the Today Show hook with BTS messaging and visuals.</a:t>
            </a:r>
          </a:p>
          <a:p>
            <a:pPr marL="604519" lvl="1" indent="-302260" algn="l">
              <a:buFont typeface="Arial"/>
              <a:buChar char="•"/>
            </a:pPr>
            <a:r>
              <a:rPr lang="en-US" dirty="0">
                <a:solidFill>
                  <a:schemeClr val="bg1"/>
                </a:solidFill>
                <a:ea typeface="Glacial Indifference"/>
                <a:cs typeface="Arial" panose="020B0604020202020204" pitchFamily="34" charset="0"/>
                <a:sym typeface="Glacial Indifference"/>
              </a:rPr>
              <a:t>Test Carousel Ad: Showcase both messages to broaden appeal.</a:t>
            </a:r>
          </a:p>
        </p:txBody>
      </p:sp>
    </p:spTree>
    <p:extLst>
      <p:ext uri="{BB962C8B-B14F-4D97-AF65-F5344CB8AC3E}">
        <p14:creationId xmlns:p14="http://schemas.microsoft.com/office/powerpoint/2010/main" val="4253127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242B4-9D3D-8D78-2981-C85F24DC2B0E}"/>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C0BDD6EC-BBB5-7643-1C34-00801587A767}"/>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Top Ad Formats</a:t>
            </a:r>
            <a:br>
              <a:rPr lang="en-US" altLang="en-US" sz="4500" dirty="0">
                <a:solidFill>
                  <a:srgbClr val="FFFFFF"/>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rgbClr val="FFFFFF"/>
              </a:solidFill>
            </a:endParaRPr>
          </a:p>
        </p:txBody>
      </p:sp>
    </p:spTree>
    <p:extLst>
      <p:ext uri="{BB962C8B-B14F-4D97-AF65-F5344CB8AC3E}">
        <p14:creationId xmlns:p14="http://schemas.microsoft.com/office/powerpoint/2010/main" val="265384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5305C-439D-B5FB-5517-5763547CCCFF}"/>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E75124B1-171D-C351-D9EE-83F46996B513}"/>
              </a:ext>
            </a:extLst>
          </p:cNvPr>
          <p:cNvSpPr txBox="1">
            <a:spLocks noChangeArrowheads="1"/>
          </p:cNvSpPr>
          <p:nvPr/>
        </p:nvSpPr>
        <p:spPr bwMode="auto">
          <a:xfrm>
            <a:off x="838200" y="3048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000" i="1" dirty="0">
                <a:solidFill>
                  <a:srgbClr val="FFFFFF"/>
                </a:solidFill>
              </a:rPr>
              <a:t>We’re not in Kansas anymore</a:t>
            </a:r>
          </a:p>
        </p:txBody>
      </p:sp>
    </p:spTree>
    <p:extLst>
      <p:ext uri="{BB962C8B-B14F-4D97-AF65-F5344CB8AC3E}">
        <p14:creationId xmlns:p14="http://schemas.microsoft.com/office/powerpoint/2010/main" val="328072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9B864-06E2-4A7D-51FC-3A4333AAE3B9}"/>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0BBD417D-8D71-BCDB-5835-A367CA50865C}"/>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None/>
            </a:pPr>
            <a:r>
              <a:rPr lang="en-US" sz="4100" dirty="0">
                <a:solidFill>
                  <a:schemeClr val="bg1"/>
                </a:solidFill>
                <a:latin typeface="Glacial Indifference"/>
                <a:ea typeface="Glacial Indifference"/>
                <a:cs typeface="Glacial Indifference"/>
                <a:sym typeface="Glacial Indifference"/>
              </a:rPr>
              <a:t>Dynamic Creative for Lead Gen</a:t>
            </a:r>
            <a:br>
              <a:rPr lang="en-US" altLang="en-US" sz="3600" dirty="0">
                <a:solidFill>
                  <a:schemeClr val="bg1"/>
                </a:solidFill>
              </a:rPr>
            </a:br>
            <a:r>
              <a:rPr lang="en-US" altLang="en-US" sz="2400" dirty="0">
                <a:solidFill>
                  <a:schemeClr val="bg1"/>
                </a:solidFill>
              </a:rPr>
              <a:t>Molly </a:t>
            </a:r>
            <a:r>
              <a:rPr lang="en-US" altLang="en-US" sz="2400" dirty="0" err="1">
                <a:solidFill>
                  <a:schemeClr val="bg1"/>
                </a:solidFill>
              </a:rPr>
              <a:t>Bossardt</a:t>
            </a:r>
            <a:r>
              <a:rPr lang="en-US" altLang="en-US" sz="2400" dirty="0">
                <a:solidFill>
                  <a:schemeClr val="bg1"/>
                </a:solidFill>
              </a:rPr>
              <a:t> | Bread &amp; Butter Digital Marketing</a:t>
            </a:r>
            <a:endParaRPr lang="en-US" altLang="en-US" sz="4500" dirty="0">
              <a:solidFill>
                <a:schemeClr val="bg1"/>
              </a:solidFill>
            </a:endParaRPr>
          </a:p>
        </p:txBody>
      </p:sp>
      <p:sp>
        <p:nvSpPr>
          <p:cNvPr id="56" name="TextBox 21">
            <a:extLst>
              <a:ext uri="{FF2B5EF4-FFF2-40B4-BE49-F238E27FC236}">
                <a16:creationId xmlns:a16="http://schemas.microsoft.com/office/drawing/2014/main" id="{4FCF3EDD-3369-A6EB-2894-44A05F27A9AC}"/>
              </a:ext>
            </a:extLst>
          </p:cNvPr>
          <p:cNvSpPr txBox="1"/>
          <p:nvPr/>
        </p:nvSpPr>
        <p:spPr>
          <a:xfrm>
            <a:off x="5715000" y="1625716"/>
            <a:ext cx="5791200" cy="4385816"/>
          </a:xfrm>
          <a:prstGeom prst="rect">
            <a:avLst/>
          </a:prstGeom>
        </p:spPr>
        <p:txBody>
          <a:bodyPr wrap="square" lIns="0" tIns="0" rIns="0" bIns="0" rtlCol="0" anchor="t">
            <a:spAutoFit/>
          </a:bodyPr>
          <a:lstStyle/>
          <a:p>
            <a:pPr algn="l"/>
            <a:r>
              <a:rPr lang="en-US" sz="1500" dirty="0">
                <a:solidFill>
                  <a:schemeClr val="bg1"/>
                </a:solidFill>
                <a:ea typeface="Glacial Indifference"/>
                <a:cs typeface="Arial" panose="020B0604020202020204" pitchFamily="34" charset="0"/>
                <a:sym typeface="Glacial Indifference"/>
              </a:rPr>
              <a:t>Headlines:</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"Love Wicked? Love Wine? Join Today!"</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"A Broadway Offer You Can’t Resist."</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"Raise a Glass to Bold Flavors and Free Wicked Magic!"</a:t>
            </a:r>
          </a:p>
          <a:p>
            <a:pPr algn="l"/>
            <a:r>
              <a:rPr lang="en-US" sz="1500" dirty="0">
                <a:solidFill>
                  <a:schemeClr val="bg1"/>
                </a:solidFill>
                <a:ea typeface="Glacial Indifference"/>
                <a:cs typeface="Arial" panose="020B0604020202020204" pitchFamily="34" charset="0"/>
                <a:sym typeface="Glacial Indifference"/>
              </a:rPr>
              <a:t>Body Copy:</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 What happens when Broadway legends bring their magic to winemaking? 🍷 Our founders—original Wicked cast members—crafted Popular! Sauvignon Blanc to celebrate bold women and bold flavors.  🎁 Join our email list today and unlock an exclusive offer: 🌟 A FREE signed Wicked poster with your first purchase! 🌟📩 Sign up now and sip boldly. 🍇✨</a:t>
            </a:r>
          </a:p>
          <a:p>
            <a:pPr marL="539748" lvl="1" indent="-269874" algn="l">
              <a:buAutoNum type="arabicPeriod"/>
            </a:pPr>
            <a:r>
              <a:rPr lang="en-US" sz="1500" dirty="0">
                <a:solidFill>
                  <a:schemeClr val="bg1"/>
                </a:solidFill>
                <a:ea typeface="Glacial Indifference"/>
                <a:cs typeface="Arial" panose="020B0604020202020204" pitchFamily="34" charset="0"/>
                <a:sym typeface="Glacial Indifference"/>
              </a:rPr>
              <a:t>🎭 Join our email list and unlock an exclusive offer: a free signed Wicked poster with your first purchase of Popular! Sauvignon Blanc. Celebrate bold women, bold flavors, and Broadway magic. Don’t wait—this offer is wickedly limited! 🍇✨</a:t>
            </a:r>
          </a:p>
          <a:p>
            <a:pPr algn="l"/>
            <a:r>
              <a:rPr lang="en-US" sz="1500" dirty="0">
                <a:solidFill>
                  <a:schemeClr val="bg1"/>
                </a:solidFill>
                <a:ea typeface="Glacial Indifference"/>
                <a:cs typeface="Arial" panose="020B0604020202020204" pitchFamily="34" charset="0"/>
                <a:sym typeface="Glacial Indifference"/>
              </a:rPr>
              <a:t>Offer:</a:t>
            </a:r>
          </a:p>
          <a:p>
            <a:pPr algn="l"/>
            <a:r>
              <a:rPr lang="en-US" sz="1500" dirty="0">
                <a:solidFill>
                  <a:schemeClr val="bg1"/>
                </a:solidFill>
                <a:ea typeface="Glacial Indifference"/>
                <a:cs typeface="Arial" panose="020B0604020202020204" pitchFamily="34" charset="0"/>
                <a:sym typeface="Glacial Indifference"/>
              </a:rPr>
              <a:t>🎉 Join our email list now and use code WICKEDPOSTER at checkout to claim your free gift!</a:t>
            </a:r>
          </a:p>
        </p:txBody>
      </p:sp>
    </p:spTree>
    <p:extLst>
      <p:ext uri="{BB962C8B-B14F-4D97-AF65-F5344CB8AC3E}">
        <p14:creationId xmlns:p14="http://schemas.microsoft.com/office/powerpoint/2010/main" val="2417246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16C60-B8AC-1793-C947-D86F2305DFBD}"/>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0C20AE26-0009-3725-060E-D7B967EEF3F3}"/>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None/>
            </a:pPr>
            <a:r>
              <a:rPr lang="en-US" sz="4100" dirty="0">
                <a:solidFill>
                  <a:schemeClr val="bg1"/>
                </a:solidFill>
                <a:latin typeface="Glacial Indifference"/>
                <a:ea typeface="Glacial Indifference"/>
                <a:cs typeface="Glacial Indifference"/>
                <a:sym typeface="Glacial Indifference"/>
              </a:rPr>
              <a:t>Lead Gen Results and Learnings</a:t>
            </a:r>
            <a:br>
              <a:rPr lang="en-US" altLang="en-US" sz="3600" dirty="0">
                <a:solidFill>
                  <a:schemeClr val="bg1"/>
                </a:solidFill>
              </a:rPr>
            </a:br>
            <a:r>
              <a:rPr lang="en-US" altLang="en-US" sz="2400" dirty="0">
                <a:solidFill>
                  <a:schemeClr val="bg1"/>
                </a:solidFill>
              </a:rPr>
              <a:t>Molly </a:t>
            </a:r>
            <a:r>
              <a:rPr lang="en-US" altLang="en-US" sz="2400" dirty="0" err="1">
                <a:solidFill>
                  <a:schemeClr val="bg1"/>
                </a:solidFill>
              </a:rPr>
              <a:t>Bossardt</a:t>
            </a:r>
            <a:r>
              <a:rPr lang="en-US" altLang="en-US" sz="2400" dirty="0">
                <a:solidFill>
                  <a:schemeClr val="bg1"/>
                </a:solidFill>
              </a:rPr>
              <a:t> | Bread &amp; Butter Digital Marketing</a:t>
            </a:r>
            <a:endParaRPr lang="en-US" altLang="en-US" sz="4500" dirty="0">
              <a:solidFill>
                <a:schemeClr val="bg1"/>
              </a:solidFill>
            </a:endParaRPr>
          </a:p>
        </p:txBody>
      </p:sp>
      <p:sp>
        <p:nvSpPr>
          <p:cNvPr id="56" name="TextBox 21">
            <a:extLst>
              <a:ext uri="{FF2B5EF4-FFF2-40B4-BE49-F238E27FC236}">
                <a16:creationId xmlns:a16="http://schemas.microsoft.com/office/drawing/2014/main" id="{74D0F77B-35AE-7BB6-1223-8DF1E1F2A3F7}"/>
              </a:ext>
            </a:extLst>
          </p:cNvPr>
          <p:cNvSpPr txBox="1"/>
          <p:nvPr/>
        </p:nvSpPr>
        <p:spPr>
          <a:xfrm>
            <a:off x="5715000" y="1625716"/>
            <a:ext cx="5791200" cy="2441694"/>
          </a:xfrm>
          <a:prstGeom prst="rect">
            <a:avLst/>
          </a:prstGeom>
        </p:spPr>
        <p:txBody>
          <a:bodyPr wrap="square" lIns="0" tIns="0" rIns="0" bIns="0" rtlCol="0" anchor="t">
            <a:spAutoFit/>
          </a:bodyPr>
          <a:lstStyle/>
          <a:p>
            <a:pPr algn="l">
              <a:lnSpc>
                <a:spcPct val="150000"/>
              </a:lnSpc>
              <a:spcBef>
                <a:spcPct val="0"/>
              </a:spcBef>
            </a:pPr>
            <a:r>
              <a:rPr lang="en-US" spc="25" dirty="0">
                <a:solidFill>
                  <a:schemeClr val="bg1"/>
                </a:solidFill>
                <a:ea typeface="Glacial Indifference"/>
                <a:cs typeface="Arial" panose="020B0604020202020204" pitchFamily="34" charset="0"/>
                <a:sym typeface="Glacial Indifference"/>
              </a:rPr>
              <a:t>Key Observations and Next Steps:</a:t>
            </a:r>
          </a:p>
          <a:p>
            <a:pPr algn="l">
              <a:lnSpc>
                <a:spcPct val="150000"/>
              </a:lnSpc>
              <a:spcBef>
                <a:spcPct val="0"/>
              </a:spcBef>
            </a:pPr>
            <a:endParaRPr lang="en-US" spc="25" dirty="0">
              <a:solidFill>
                <a:schemeClr val="bg1"/>
              </a:solidFill>
              <a:ea typeface="Glacial Indifference"/>
              <a:cs typeface="Arial" panose="020B0604020202020204" pitchFamily="34" charset="0"/>
              <a:sym typeface="Glacial Indifference"/>
            </a:endParaRPr>
          </a:p>
          <a:p>
            <a:pPr marL="540315" lvl="1" indent="-270157" algn="l">
              <a:lnSpc>
                <a:spcPct val="150000"/>
              </a:lnSpc>
              <a:spcBef>
                <a:spcPct val="0"/>
              </a:spcBef>
              <a:buFont typeface="Arial"/>
              <a:buChar char="•"/>
            </a:pPr>
            <a:r>
              <a:rPr lang="en-US" dirty="0">
                <a:solidFill>
                  <a:schemeClr val="bg1"/>
                </a:solidFill>
              </a:rPr>
              <a:t>CTR is low, and high CPL suggests offer or creative needs improvement.</a:t>
            </a:r>
          </a:p>
          <a:p>
            <a:pPr marL="540315" lvl="1" indent="-270157" algn="l">
              <a:lnSpc>
                <a:spcPct val="150000"/>
              </a:lnSpc>
              <a:spcBef>
                <a:spcPct val="0"/>
              </a:spcBef>
              <a:buFont typeface="Arial"/>
              <a:buChar char="•"/>
            </a:pPr>
            <a:r>
              <a:rPr lang="en-US" dirty="0">
                <a:solidFill>
                  <a:schemeClr val="bg1"/>
                </a:solidFill>
              </a:rPr>
              <a:t>Next step: Test a "20% off your first order" offer and refine creative.</a:t>
            </a:r>
            <a:endParaRPr lang="en-US" spc="25" dirty="0">
              <a:solidFill>
                <a:schemeClr val="bg1"/>
              </a:solidFill>
              <a:ea typeface="Glacial Indifference"/>
              <a:cs typeface="Arial" panose="020B0604020202020204" pitchFamily="34" charset="0"/>
              <a:sym typeface="Glacial Indifference"/>
            </a:endParaRPr>
          </a:p>
        </p:txBody>
      </p:sp>
      <p:graphicFrame>
        <p:nvGraphicFramePr>
          <p:cNvPr id="3" name="Table 2">
            <a:extLst>
              <a:ext uri="{FF2B5EF4-FFF2-40B4-BE49-F238E27FC236}">
                <a16:creationId xmlns:a16="http://schemas.microsoft.com/office/drawing/2014/main" id="{5B093059-BF4E-B687-16A3-24AE28EFC58F}"/>
              </a:ext>
            </a:extLst>
          </p:cNvPr>
          <p:cNvGraphicFramePr>
            <a:graphicFrameLocks noGrp="1"/>
          </p:cNvGraphicFramePr>
          <p:nvPr>
            <p:extLst>
              <p:ext uri="{D42A27DB-BD31-4B8C-83A1-F6EECF244321}">
                <p14:modId xmlns:p14="http://schemas.microsoft.com/office/powerpoint/2010/main" val="1271829782"/>
              </p:ext>
            </p:extLst>
          </p:nvPr>
        </p:nvGraphicFramePr>
        <p:xfrm>
          <a:off x="685800" y="1334166"/>
          <a:ext cx="4813851" cy="4695122"/>
        </p:xfrm>
        <a:graphic>
          <a:graphicData uri="http://schemas.openxmlformats.org/drawingml/2006/table">
            <a:tbl>
              <a:tblPr/>
              <a:tblGrid>
                <a:gridCol w="1982103">
                  <a:extLst>
                    <a:ext uri="{9D8B030D-6E8A-4147-A177-3AD203B41FA5}">
                      <a16:colId xmlns:a16="http://schemas.microsoft.com/office/drawing/2014/main" val="295205449"/>
                    </a:ext>
                  </a:extLst>
                </a:gridCol>
                <a:gridCol w="1334984">
                  <a:extLst>
                    <a:ext uri="{9D8B030D-6E8A-4147-A177-3AD203B41FA5}">
                      <a16:colId xmlns:a16="http://schemas.microsoft.com/office/drawing/2014/main" val="250042620"/>
                    </a:ext>
                  </a:extLst>
                </a:gridCol>
                <a:gridCol w="1496764">
                  <a:extLst>
                    <a:ext uri="{9D8B030D-6E8A-4147-A177-3AD203B41FA5}">
                      <a16:colId xmlns:a16="http://schemas.microsoft.com/office/drawing/2014/main" val="2415855428"/>
                    </a:ext>
                  </a:extLst>
                </a:gridCol>
              </a:tblGrid>
              <a:tr h="962566">
                <a:tc>
                  <a:txBody>
                    <a:bodyPr/>
                    <a:lstStyle/>
                    <a:p>
                      <a:pPr algn="ctr">
                        <a:lnSpc>
                          <a:spcPct val="150000"/>
                        </a:lnSpc>
                        <a:defRPr/>
                      </a:pPr>
                      <a:r>
                        <a:rPr lang="en-US" sz="1400" b="1" baseline="0" dirty="0">
                          <a:solidFill>
                            <a:schemeClr val="bg1"/>
                          </a:solidFill>
                          <a:latin typeface="Glacial Indifference"/>
                          <a:ea typeface="Glacial Indifference"/>
                          <a:cs typeface="Glacial Indifference"/>
                          <a:sym typeface="Glacial Indifference"/>
                        </a:rPr>
                        <a:t>Metric</a:t>
                      </a:r>
                      <a:endParaRPr lang="en-US" sz="1400" b="1" baseline="0" dirty="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defRPr/>
                      </a:pPr>
                      <a:r>
                        <a:rPr lang="en-US" sz="1400" b="1" baseline="0" dirty="0">
                          <a:solidFill>
                            <a:schemeClr val="bg1"/>
                          </a:solidFill>
                          <a:latin typeface="Glacial Indifference"/>
                          <a:ea typeface="Glacial Indifference"/>
                          <a:cs typeface="Glacial Indifference"/>
                          <a:sym typeface="Glacial Indifference"/>
                        </a:rPr>
                        <a:t>Dynamic Creative Test</a:t>
                      </a:r>
                      <a:endParaRPr lang="en-US" sz="1400" b="1" baseline="0" dirty="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defRPr/>
                      </a:pPr>
                      <a:r>
                        <a:rPr lang="en-US" sz="1400" b="1" baseline="0" dirty="0">
                          <a:solidFill>
                            <a:schemeClr val="bg1"/>
                          </a:solidFill>
                          <a:latin typeface="Glacial Indifference"/>
                          <a:ea typeface="Glacial Indifference"/>
                          <a:cs typeface="Glacial Indifference"/>
                          <a:sym typeface="Glacial Indifference"/>
                        </a:rPr>
                        <a:t>Benchmark</a:t>
                      </a:r>
                      <a:endParaRPr lang="en-US" sz="1400" b="1" baseline="0" dirty="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6845703"/>
                  </a:ext>
                </a:extLst>
              </a:tr>
              <a:tr h="550966">
                <a:tc>
                  <a:txBody>
                    <a:bodyPr/>
                    <a:lstStyle/>
                    <a:p>
                      <a:pPr algn="l">
                        <a:lnSpc>
                          <a:spcPts val="3079"/>
                        </a:lnSpc>
                        <a:defRPr/>
                      </a:pPr>
                      <a:r>
                        <a:rPr lang="en-US" sz="1400" baseline="0">
                          <a:solidFill>
                            <a:schemeClr val="bg1"/>
                          </a:solidFill>
                          <a:latin typeface="Glacial Indifference"/>
                          <a:ea typeface="Glacial Indifference"/>
                          <a:cs typeface="Glacial Indifference"/>
                          <a:sym typeface="Glacial Indifference"/>
                        </a:rPr>
                        <a:t>Impressions</a:t>
                      </a:r>
                      <a:endParaRPr lang="en-US" sz="1400" baseline="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3079"/>
                        </a:lnSpc>
                        <a:defRPr/>
                      </a:pPr>
                      <a:r>
                        <a:rPr lang="en-US" sz="1400" baseline="0" dirty="0">
                          <a:solidFill>
                            <a:schemeClr val="bg1"/>
                          </a:solidFill>
                        </a:rPr>
                        <a:t>14,000</a:t>
                      </a: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3079"/>
                        </a:lnSpc>
                        <a:defRPr/>
                      </a:pPr>
                      <a:r>
                        <a:rPr lang="en-US" sz="1400" baseline="0" dirty="0">
                          <a:solidFill>
                            <a:schemeClr val="bg1"/>
                          </a:solidFill>
                          <a:latin typeface="Glacial Indifference"/>
                          <a:sym typeface="Glacial Indifference"/>
                        </a:rPr>
                        <a:t>n/a</a:t>
                      </a:r>
                      <a:endParaRPr lang="en-US" sz="1400" baseline="0" dirty="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3739499"/>
                  </a:ext>
                </a:extLst>
              </a:tr>
              <a:tr h="657656">
                <a:tc>
                  <a:txBody>
                    <a:bodyPr/>
                    <a:lstStyle/>
                    <a:p>
                      <a:pPr algn="l">
                        <a:lnSpc>
                          <a:spcPts val="3079"/>
                        </a:lnSpc>
                        <a:defRPr/>
                      </a:pPr>
                      <a:r>
                        <a:rPr lang="en-US" sz="1400" baseline="0" dirty="0">
                          <a:solidFill>
                            <a:schemeClr val="bg1"/>
                          </a:solidFill>
                          <a:latin typeface="Glacial Indifference"/>
                          <a:ea typeface="Glacial Indifference"/>
                          <a:cs typeface="Glacial Indifference"/>
                          <a:sym typeface="Glacial Indifference"/>
                        </a:rPr>
                        <a:t>Click-Through Rate (CTR)</a:t>
                      </a:r>
                      <a:endParaRPr lang="en-US" sz="1400" baseline="0" dirty="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3079"/>
                        </a:lnSpc>
                        <a:defRPr/>
                      </a:pPr>
                      <a:r>
                        <a:rPr lang="en-US" sz="1400" baseline="0" dirty="0">
                          <a:solidFill>
                            <a:schemeClr val="bg1"/>
                          </a:solidFill>
                        </a:rPr>
                        <a:t>1.5%</a:t>
                      </a: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1779"/>
                        </a:lnSpc>
                        <a:defRPr/>
                      </a:pPr>
                      <a:r>
                        <a:rPr lang="en-US" sz="1400" baseline="0" dirty="0">
                          <a:solidFill>
                            <a:schemeClr val="bg1"/>
                          </a:solidFill>
                        </a:rPr>
                        <a:t>1.42%</a:t>
                      </a: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4072057"/>
                  </a:ext>
                </a:extLst>
              </a:tr>
              <a:tr h="657656">
                <a:tc>
                  <a:txBody>
                    <a:bodyPr/>
                    <a:lstStyle/>
                    <a:p>
                      <a:pPr algn="l">
                        <a:lnSpc>
                          <a:spcPts val="3079"/>
                        </a:lnSpc>
                        <a:defRPr/>
                      </a:pPr>
                      <a:r>
                        <a:rPr lang="en-US" sz="1400" baseline="0" dirty="0">
                          <a:solidFill>
                            <a:schemeClr val="bg1"/>
                          </a:solidFill>
                        </a:rPr>
                        <a:t>Clicks</a:t>
                      </a: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3079"/>
                        </a:lnSpc>
                        <a:defRPr/>
                      </a:pPr>
                      <a:r>
                        <a:rPr lang="en-US" sz="1400" baseline="0" dirty="0">
                          <a:solidFill>
                            <a:schemeClr val="bg1"/>
                          </a:solidFill>
                        </a:rPr>
                        <a:t>210</a:t>
                      </a: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1779"/>
                        </a:lnSpc>
                        <a:defRPr/>
                      </a:pPr>
                      <a:r>
                        <a:rPr lang="en-US" sz="1400" baseline="0" dirty="0">
                          <a:solidFill>
                            <a:schemeClr val="bg1"/>
                          </a:solidFill>
                        </a:rPr>
                        <a:t>n/a</a:t>
                      </a: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12771027"/>
                  </a:ext>
                </a:extLst>
              </a:tr>
              <a:tr h="657656">
                <a:tc>
                  <a:txBody>
                    <a:bodyPr/>
                    <a:lstStyle/>
                    <a:p>
                      <a:pPr algn="l">
                        <a:lnSpc>
                          <a:spcPts val="3079"/>
                        </a:lnSpc>
                        <a:defRPr/>
                      </a:pPr>
                      <a:r>
                        <a:rPr lang="en-US" sz="1400" baseline="0">
                          <a:solidFill>
                            <a:schemeClr val="bg1"/>
                          </a:solidFill>
                          <a:latin typeface="Glacial Indifference"/>
                          <a:ea typeface="Glacial Indifference"/>
                          <a:cs typeface="Glacial Indifference"/>
                          <a:sym typeface="Glacial Indifference"/>
                        </a:rPr>
                        <a:t>Cost Per Click (CPC)</a:t>
                      </a:r>
                      <a:endParaRPr lang="en-US" sz="1400" baseline="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3079"/>
                        </a:lnSpc>
                        <a:defRPr/>
                      </a:pPr>
                      <a:r>
                        <a:rPr lang="en-US" sz="1400" baseline="0" dirty="0">
                          <a:solidFill>
                            <a:schemeClr val="bg1"/>
                          </a:solidFill>
                          <a:latin typeface="Glacial Indifference"/>
                          <a:ea typeface="Glacial Indifference"/>
                          <a:cs typeface="Glacial Indifference"/>
                          <a:sym typeface="Glacial Indifference"/>
                        </a:rPr>
                        <a:t>$1.67</a:t>
                      </a:r>
                      <a:endParaRPr lang="en-US" sz="1400" baseline="0" dirty="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1779"/>
                        </a:lnSpc>
                        <a:defRPr/>
                      </a:pPr>
                      <a:r>
                        <a:rPr lang="en-US" sz="1400" baseline="0" dirty="0">
                          <a:solidFill>
                            <a:schemeClr val="bg1"/>
                          </a:solidFill>
                        </a:rPr>
                        <a:t>$1.20</a:t>
                      </a: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79177800"/>
                  </a:ext>
                </a:extLst>
              </a:tr>
              <a:tr h="550966">
                <a:tc>
                  <a:txBody>
                    <a:bodyPr/>
                    <a:lstStyle/>
                    <a:p>
                      <a:pPr algn="l">
                        <a:lnSpc>
                          <a:spcPts val="3079"/>
                        </a:lnSpc>
                        <a:defRPr/>
                      </a:pPr>
                      <a:r>
                        <a:rPr lang="en-US" sz="1400" baseline="0">
                          <a:solidFill>
                            <a:schemeClr val="bg1"/>
                          </a:solidFill>
                          <a:latin typeface="Glacial Indifference"/>
                          <a:ea typeface="Glacial Indifference"/>
                          <a:cs typeface="Glacial Indifference"/>
                          <a:sym typeface="Glacial Indifference"/>
                        </a:rPr>
                        <a:t>Signups</a:t>
                      </a:r>
                      <a:endParaRPr lang="en-US" sz="1400" baseline="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3079"/>
                        </a:lnSpc>
                        <a:defRPr/>
                      </a:pPr>
                      <a:r>
                        <a:rPr lang="en-US" sz="1400" baseline="0" dirty="0">
                          <a:solidFill>
                            <a:schemeClr val="bg1"/>
                          </a:solidFill>
                          <a:latin typeface="Glacial Indifference"/>
                          <a:ea typeface="Glacial Indifference"/>
                          <a:cs typeface="Glacial Indifference"/>
                          <a:sym typeface="Glacial Indifference"/>
                        </a:rPr>
                        <a:t>10</a:t>
                      </a:r>
                      <a:endParaRPr lang="en-US" sz="1400" baseline="0" dirty="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3079"/>
                        </a:lnSpc>
                        <a:defRPr/>
                      </a:pPr>
                      <a:r>
                        <a:rPr lang="en-US" sz="1400" baseline="0" dirty="0">
                          <a:solidFill>
                            <a:schemeClr val="bg1"/>
                          </a:solidFill>
                          <a:latin typeface="Glacial Indifference"/>
                          <a:sym typeface="Glacial Indifference"/>
                        </a:rPr>
                        <a:t>n/a</a:t>
                      </a:r>
                      <a:endParaRPr lang="en-US" sz="1400" baseline="0" dirty="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79651848"/>
                  </a:ext>
                </a:extLst>
              </a:tr>
              <a:tr h="657656">
                <a:tc>
                  <a:txBody>
                    <a:bodyPr/>
                    <a:lstStyle/>
                    <a:p>
                      <a:pPr algn="l">
                        <a:lnSpc>
                          <a:spcPts val="3079"/>
                        </a:lnSpc>
                        <a:defRPr/>
                      </a:pPr>
                      <a:r>
                        <a:rPr lang="en-US" sz="1400" baseline="0">
                          <a:solidFill>
                            <a:schemeClr val="bg1"/>
                          </a:solidFill>
                          <a:latin typeface="Glacial Indifference"/>
                          <a:ea typeface="Glacial Indifference"/>
                          <a:cs typeface="Glacial Indifference"/>
                          <a:sym typeface="Glacial Indifference"/>
                        </a:rPr>
                        <a:t>Cost Per Lead (CPL)</a:t>
                      </a:r>
                      <a:endParaRPr lang="en-US" sz="1400" baseline="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3079"/>
                        </a:lnSpc>
                        <a:defRPr/>
                      </a:pPr>
                      <a:r>
                        <a:rPr lang="en-US" sz="1400" baseline="0" dirty="0">
                          <a:solidFill>
                            <a:schemeClr val="bg1"/>
                          </a:solidFill>
                          <a:latin typeface="Glacial Indifference"/>
                          <a:ea typeface="Glacial Indifference"/>
                          <a:cs typeface="Glacial Indifference"/>
                          <a:sym typeface="Glacial Indifference"/>
                        </a:rPr>
                        <a:t>$35</a:t>
                      </a:r>
                      <a:endParaRPr lang="en-US" sz="1400" baseline="0" dirty="0">
                        <a:solidFill>
                          <a:schemeClr val="bg1"/>
                        </a:solidFill>
                      </a:endParaRP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ts val="3079"/>
                        </a:lnSpc>
                        <a:defRPr/>
                      </a:pPr>
                      <a:r>
                        <a:rPr lang="en-US" sz="1400" baseline="0" dirty="0">
                          <a:solidFill>
                            <a:schemeClr val="bg1"/>
                          </a:solidFill>
                        </a:rPr>
                        <a:t>$12.91</a:t>
                      </a:r>
                    </a:p>
                  </a:txBody>
                  <a:tcPr marL="97958" marR="97958" marT="97958" marB="979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715528"/>
                  </a:ext>
                </a:extLst>
              </a:tr>
            </a:tbl>
          </a:graphicData>
        </a:graphic>
      </p:graphicFrame>
    </p:spTree>
    <p:extLst>
      <p:ext uri="{BB962C8B-B14F-4D97-AF65-F5344CB8AC3E}">
        <p14:creationId xmlns:p14="http://schemas.microsoft.com/office/powerpoint/2010/main" val="1726005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D38BE-96B8-5C1B-E365-189A635DBA0E}"/>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DD404B6C-D8F5-A5C3-C445-2379B3D6B88B}"/>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100" dirty="0">
                <a:solidFill>
                  <a:srgbClr val="FFFFFF"/>
                </a:solidFill>
              </a:rPr>
              <a:t>Harnessing Data to Send Emails That Fly</a:t>
            </a:r>
            <a:br>
              <a:rPr lang="en-US" altLang="en-US" sz="4500" dirty="0">
                <a:solidFill>
                  <a:srgbClr val="FFFFFF"/>
                </a:solidFill>
              </a:rPr>
            </a:br>
            <a:r>
              <a:rPr lang="en-US" altLang="en-US" sz="2400" dirty="0">
                <a:solidFill>
                  <a:srgbClr val="FFFFFF"/>
                </a:solidFill>
              </a:rPr>
              <a:t>Erica Walter | Email Mavens</a:t>
            </a:r>
            <a:endParaRPr lang="en-US" altLang="en-US" sz="4500" dirty="0">
              <a:solidFill>
                <a:srgbClr val="FFFFFF"/>
              </a:solidFill>
            </a:endParaRPr>
          </a:p>
        </p:txBody>
      </p:sp>
    </p:spTree>
    <p:extLst>
      <p:ext uri="{BB962C8B-B14F-4D97-AF65-F5344CB8AC3E}">
        <p14:creationId xmlns:p14="http://schemas.microsoft.com/office/powerpoint/2010/main" val="999088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838200" y="685800"/>
            <a:ext cx="8860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Our Email Strategy for </a:t>
            </a:r>
            <a:r>
              <a:rPr lang="en-US" sz="3200">
                <a:solidFill>
                  <a:schemeClr val="lt1"/>
                </a:solidFill>
              </a:rPr>
              <a:t>Popular!</a:t>
            </a:r>
            <a:r>
              <a:rPr lang="en-US" sz="3200" b="0" i="0" u="none" strike="noStrike" cap="none">
                <a:solidFill>
                  <a:schemeClr val="lt1"/>
                </a:solidFill>
                <a:latin typeface="Arial"/>
                <a:ea typeface="Arial"/>
                <a:cs typeface="Arial"/>
                <a:sym typeface="Arial"/>
              </a:rPr>
              <a:t> </a:t>
            </a:r>
            <a:r>
              <a:rPr lang="en-US" sz="3200">
                <a:solidFill>
                  <a:schemeClr val="lt1"/>
                </a:solidFill>
              </a:rPr>
              <a:t>Sauvi B</a:t>
            </a:r>
            <a:endParaRPr sz="3600" b="0" i="0" u="none" strike="noStrike" cap="none">
              <a:solidFill>
                <a:schemeClr val="lt1"/>
              </a:solidFill>
              <a:latin typeface="Arial"/>
              <a:ea typeface="Arial"/>
              <a:cs typeface="Arial"/>
              <a:sym typeface="Arial"/>
            </a:endParaRPr>
          </a:p>
        </p:txBody>
      </p:sp>
      <p:sp>
        <p:nvSpPr>
          <p:cNvPr id="89" name="Google Shape;89;p1"/>
          <p:cNvSpPr txBox="1"/>
          <p:nvPr/>
        </p:nvSpPr>
        <p:spPr>
          <a:xfrm>
            <a:off x="2514600" y="1299478"/>
            <a:ext cx="8534400" cy="4615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720"/>
              <a:buFont typeface="Arial"/>
              <a:buNone/>
            </a:pPr>
            <a:endParaRPr/>
          </a:p>
          <a:p>
            <a:pPr marL="0" marR="0" lvl="0" indent="-172720" algn="l" rtl="0">
              <a:lnSpc>
                <a:spcPct val="150000"/>
              </a:lnSpc>
              <a:spcBef>
                <a:spcPts val="1700"/>
              </a:spcBef>
              <a:spcAft>
                <a:spcPts val="0"/>
              </a:spcAft>
              <a:buClr>
                <a:schemeClr val="lt1"/>
              </a:buClr>
              <a:buSzPts val="2720"/>
              <a:buFont typeface="Arial"/>
              <a:buChar char="•"/>
            </a:pPr>
            <a:r>
              <a:rPr lang="en-US" sz="3200" b="0" i="0" u="none" strike="noStrike" cap="none">
                <a:solidFill>
                  <a:schemeClr val="lt1"/>
                </a:solidFill>
                <a:latin typeface="Arial"/>
                <a:ea typeface="Arial"/>
                <a:cs typeface="Arial"/>
                <a:sym typeface="Arial"/>
              </a:rPr>
              <a:t>Launch to existing list</a:t>
            </a:r>
            <a:endParaRPr/>
          </a:p>
          <a:p>
            <a:pPr marL="742950" marR="0" lvl="1" indent="-285750" algn="l" rtl="0">
              <a:lnSpc>
                <a:spcPct val="150000"/>
              </a:lnSpc>
              <a:spcBef>
                <a:spcPts val="1700"/>
              </a:spcBef>
              <a:spcAft>
                <a:spcPts val="0"/>
              </a:spcAft>
              <a:buClr>
                <a:schemeClr val="lt1"/>
              </a:buClr>
              <a:buSzPts val="2380"/>
              <a:buFont typeface="Arial"/>
              <a:buChar char="–"/>
            </a:pPr>
            <a:r>
              <a:rPr lang="en-US" sz="2800" b="0" i="0" u="none" strike="noStrike" cap="none">
                <a:solidFill>
                  <a:schemeClr val="lt1"/>
                </a:solidFill>
                <a:latin typeface="Arial"/>
                <a:ea typeface="Arial"/>
                <a:cs typeface="Arial"/>
                <a:sym typeface="Arial"/>
              </a:rPr>
              <a:t>Goal of converting X to first time buyer</a:t>
            </a:r>
            <a:endParaRPr/>
          </a:p>
          <a:p>
            <a:pPr marL="742950" marR="0" lvl="1" indent="-285750" algn="l" rtl="0">
              <a:lnSpc>
                <a:spcPct val="150000"/>
              </a:lnSpc>
              <a:spcBef>
                <a:spcPts val="1700"/>
              </a:spcBef>
              <a:spcAft>
                <a:spcPts val="0"/>
              </a:spcAft>
              <a:buClr>
                <a:schemeClr val="lt1"/>
              </a:buClr>
              <a:buSzPts val="2380"/>
              <a:buFont typeface="Arial"/>
              <a:buChar char="–"/>
            </a:pPr>
            <a:r>
              <a:rPr lang="en-US" sz="2800" b="0" i="0" u="none" strike="noStrike" cap="none">
                <a:solidFill>
                  <a:schemeClr val="lt1"/>
                </a:solidFill>
                <a:latin typeface="Arial"/>
                <a:ea typeface="Arial"/>
                <a:cs typeface="Arial"/>
                <a:sym typeface="Arial"/>
              </a:rPr>
              <a:t>Targeted WA subscriber version</a:t>
            </a:r>
            <a:endParaRPr/>
          </a:p>
          <a:p>
            <a:pPr marL="742950" marR="0" lvl="1" indent="-285750" algn="l" rtl="0">
              <a:lnSpc>
                <a:spcPct val="150000"/>
              </a:lnSpc>
              <a:spcBef>
                <a:spcPts val="1700"/>
              </a:spcBef>
              <a:spcAft>
                <a:spcPts val="0"/>
              </a:spcAft>
              <a:buClr>
                <a:schemeClr val="lt1"/>
              </a:buClr>
              <a:buSzPts val="2380"/>
              <a:buFont typeface="Arial"/>
              <a:buChar char="–"/>
            </a:pPr>
            <a:r>
              <a:rPr lang="en-US" sz="2800" b="0" i="0" u="none" strike="noStrike" cap="none">
                <a:solidFill>
                  <a:schemeClr val="lt1"/>
                </a:solidFill>
                <a:latin typeface="Arial"/>
                <a:ea typeface="Arial"/>
                <a:cs typeface="Arial"/>
                <a:sym typeface="Arial"/>
              </a:rPr>
              <a:t>Targeted existing wine club member version</a:t>
            </a:r>
            <a:endParaRPr/>
          </a:p>
          <a:p>
            <a:pPr marL="742950" marR="0" lvl="1" indent="-134619" algn="l" rtl="0">
              <a:lnSpc>
                <a:spcPct val="150000"/>
              </a:lnSpc>
              <a:spcBef>
                <a:spcPts val="1700"/>
              </a:spcBef>
              <a:spcAft>
                <a:spcPts val="0"/>
              </a:spcAft>
              <a:buClr>
                <a:schemeClr val="dk1"/>
              </a:buClr>
              <a:buSzPts val="2380"/>
              <a:buFont typeface="Arial"/>
              <a:buNone/>
            </a:pPr>
            <a:endParaRPr sz="2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838200" y="685800"/>
            <a:ext cx="84318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Our Email Strategy for </a:t>
            </a:r>
            <a:r>
              <a:rPr lang="en-US" sz="3200">
                <a:solidFill>
                  <a:schemeClr val="lt1"/>
                </a:solidFill>
              </a:rPr>
              <a:t>Popular! Sauvi B</a:t>
            </a:r>
            <a:endParaRPr sz="3600" b="0" i="0" u="none" strike="noStrike" cap="none">
              <a:solidFill>
                <a:schemeClr val="lt1"/>
              </a:solidFill>
              <a:latin typeface="Arial"/>
              <a:ea typeface="Arial"/>
              <a:cs typeface="Arial"/>
              <a:sym typeface="Arial"/>
            </a:endParaRPr>
          </a:p>
        </p:txBody>
      </p:sp>
      <p:sp>
        <p:nvSpPr>
          <p:cNvPr id="95" name="Google Shape;95;p2"/>
          <p:cNvSpPr txBox="1"/>
          <p:nvPr/>
        </p:nvSpPr>
        <p:spPr>
          <a:xfrm>
            <a:off x="2514600" y="1299478"/>
            <a:ext cx="8534400" cy="2498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720"/>
              <a:buFont typeface="Arial"/>
              <a:buNone/>
            </a:pPr>
            <a:r>
              <a:rPr lang="en-US" sz="3200" b="1" i="0" u="none" strike="noStrike" cap="none">
                <a:solidFill>
                  <a:schemeClr val="lt1"/>
                </a:solidFill>
              </a:rPr>
              <a:t>Nurture</a:t>
            </a:r>
            <a:endParaRPr b="1"/>
          </a:p>
          <a:p>
            <a:pPr marL="0" marR="0" lvl="0" indent="-172720" algn="l" rtl="0">
              <a:lnSpc>
                <a:spcPct val="150000"/>
              </a:lnSpc>
              <a:spcBef>
                <a:spcPts val="1700"/>
              </a:spcBef>
              <a:spcAft>
                <a:spcPts val="0"/>
              </a:spcAft>
              <a:buClr>
                <a:schemeClr val="lt1"/>
              </a:buClr>
              <a:buSzPts val="2720"/>
              <a:buFont typeface="Arial"/>
              <a:buChar char="•"/>
            </a:pPr>
            <a:r>
              <a:rPr lang="en-US" sz="3200" b="0" i="0" u="none" strike="noStrike" cap="none">
                <a:solidFill>
                  <a:schemeClr val="lt1"/>
                </a:solidFill>
                <a:latin typeface="Arial"/>
                <a:ea typeface="Arial"/>
                <a:cs typeface="Arial"/>
                <a:sym typeface="Arial"/>
              </a:rPr>
              <a:t>First time purchase onboarding</a:t>
            </a:r>
            <a:endParaRPr/>
          </a:p>
          <a:p>
            <a:pPr marL="0" marR="0" lvl="0" indent="-172720" algn="l" rtl="0">
              <a:lnSpc>
                <a:spcPct val="150000"/>
              </a:lnSpc>
              <a:spcBef>
                <a:spcPts val="1700"/>
              </a:spcBef>
              <a:spcAft>
                <a:spcPts val="0"/>
              </a:spcAft>
              <a:buClr>
                <a:schemeClr val="lt1"/>
              </a:buClr>
              <a:buSzPts val="2720"/>
              <a:buFont typeface="Arial"/>
              <a:buChar char="•"/>
            </a:pPr>
            <a:r>
              <a:rPr lang="en-US" sz="3200" b="0" i="0" u="none" strike="noStrike" cap="none">
                <a:solidFill>
                  <a:schemeClr val="lt1"/>
                </a:solidFill>
                <a:latin typeface="Arial"/>
                <a:ea typeface="Arial"/>
                <a:cs typeface="Arial"/>
                <a:sym typeface="Arial"/>
              </a:rPr>
              <a:t>Generating the first time purchase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838200" y="685800"/>
            <a:ext cx="71628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Our Email Strategy</a:t>
            </a:r>
            <a:endParaRPr sz="3600" b="0" i="0" u="none" strike="noStrike" cap="none">
              <a:solidFill>
                <a:schemeClr val="lt1"/>
              </a:solidFill>
              <a:latin typeface="Arial"/>
              <a:ea typeface="Arial"/>
              <a:cs typeface="Arial"/>
              <a:sym typeface="Arial"/>
            </a:endParaRPr>
          </a:p>
        </p:txBody>
      </p:sp>
      <p:sp>
        <p:nvSpPr>
          <p:cNvPr id="101" name="Google Shape;101;p3"/>
          <p:cNvSpPr txBox="1"/>
          <p:nvPr/>
        </p:nvSpPr>
        <p:spPr>
          <a:xfrm>
            <a:off x="2514600" y="1299478"/>
            <a:ext cx="8534400" cy="3976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720"/>
              <a:buFont typeface="Arial"/>
              <a:buNone/>
            </a:pPr>
            <a:r>
              <a:rPr lang="en-US" sz="3200" b="1" i="0" u="none" strike="noStrike" cap="none">
                <a:solidFill>
                  <a:schemeClr val="lt1"/>
                </a:solidFill>
              </a:rPr>
              <a:t>Advocacy</a:t>
            </a:r>
            <a:endParaRPr b="1"/>
          </a:p>
          <a:p>
            <a:pPr marL="0" marR="0" lvl="0" indent="-172720" algn="l" rtl="0">
              <a:lnSpc>
                <a:spcPct val="150000"/>
              </a:lnSpc>
              <a:spcBef>
                <a:spcPts val="1700"/>
              </a:spcBef>
              <a:spcAft>
                <a:spcPts val="0"/>
              </a:spcAft>
              <a:buClr>
                <a:schemeClr val="lt1"/>
              </a:buClr>
              <a:buSzPts val="2720"/>
              <a:buFont typeface="Arial"/>
              <a:buChar char="•"/>
            </a:pPr>
            <a:r>
              <a:rPr lang="en-US" sz="3200" b="0" i="0" u="none" strike="noStrike" cap="none">
                <a:solidFill>
                  <a:schemeClr val="lt1"/>
                </a:solidFill>
                <a:latin typeface="Arial"/>
                <a:ea typeface="Arial"/>
                <a:cs typeface="Arial"/>
                <a:sym typeface="Arial"/>
              </a:rPr>
              <a:t>After a customer has purchased, encouraging them to re-buy</a:t>
            </a:r>
            <a:endParaRPr/>
          </a:p>
          <a:p>
            <a:pPr marL="0" marR="0" lvl="0" indent="-172720" algn="l" rtl="0">
              <a:lnSpc>
                <a:spcPct val="150000"/>
              </a:lnSpc>
              <a:spcBef>
                <a:spcPts val="1700"/>
              </a:spcBef>
              <a:spcAft>
                <a:spcPts val="0"/>
              </a:spcAft>
              <a:buClr>
                <a:schemeClr val="lt1"/>
              </a:buClr>
              <a:buSzPts val="2720"/>
              <a:buFont typeface="Arial"/>
              <a:buChar char="•"/>
            </a:pPr>
            <a:r>
              <a:rPr lang="en-US" sz="3200" b="0" i="0" u="none" strike="noStrike" cap="none">
                <a:solidFill>
                  <a:schemeClr val="lt1"/>
                </a:solidFill>
                <a:latin typeface="Arial"/>
                <a:ea typeface="Arial"/>
                <a:cs typeface="Arial"/>
                <a:sym typeface="Arial"/>
              </a:rPr>
              <a:t>After a customer re-buys, encouraging them to share!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838200" y="838200"/>
            <a:ext cx="571500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Who are we talking to</a:t>
            </a:r>
            <a:endParaRPr sz="2800" b="0" i="0" u="none" strike="noStrike" cap="none">
              <a:solidFill>
                <a:srgbClr val="FFFFFF"/>
              </a:solidFill>
              <a:latin typeface="Arial"/>
              <a:ea typeface="Arial"/>
              <a:cs typeface="Arial"/>
              <a:sym typeface="Arial"/>
            </a:endParaRPr>
          </a:p>
        </p:txBody>
      </p:sp>
      <p:sp>
        <p:nvSpPr>
          <p:cNvPr id="107" name="Google Shape;107;p4"/>
          <p:cNvSpPr txBox="1"/>
          <p:nvPr/>
        </p:nvSpPr>
        <p:spPr>
          <a:xfrm>
            <a:off x="609600" y="1600200"/>
            <a:ext cx="10591800" cy="3945600"/>
          </a:xfrm>
          <a:prstGeom prst="rect">
            <a:avLst/>
          </a:prstGeom>
          <a:noFill/>
          <a:ln>
            <a:noFill/>
          </a:ln>
        </p:spPr>
        <p:txBody>
          <a:bodyPr spcFirstLastPara="1" wrap="square" lIns="91425" tIns="45700" rIns="91425" bIns="45700" anchor="t" anchorCtr="0">
            <a:spAutoFit/>
          </a:bodyPr>
          <a:lstStyle/>
          <a:p>
            <a:pPr marL="0" marR="0" lvl="0" indent="-142240" algn="l" rtl="0">
              <a:lnSpc>
                <a:spcPct val="150000"/>
              </a:lnSpc>
              <a:spcBef>
                <a:spcPts val="0"/>
              </a:spcBef>
              <a:spcAft>
                <a:spcPts val="0"/>
              </a:spcAft>
              <a:buClr>
                <a:srgbClr val="FFFFFF"/>
              </a:buClr>
              <a:buSzPts val="2240"/>
              <a:buFont typeface="Arial"/>
              <a:buChar char="•"/>
            </a:pPr>
            <a:r>
              <a:rPr lang="en-US" sz="3200" b="0" i="0" u="none" strike="noStrike" cap="none">
                <a:solidFill>
                  <a:srgbClr val="FFFFFF"/>
                </a:solidFill>
                <a:latin typeface="Arial"/>
                <a:ea typeface="Arial"/>
                <a:cs typeface="Arial"/>
                <a:sym typeface="Arial"/>
              </a:rPr>
              <a:t>Our existing customers who haven’t purchased</a:t>
            </a:r>
            <a:endParaRPr/>
          </a:p>
          <a:p>
            <a:pPr marL="0" marR="0" lvl="0" indent="-142240" algn="l" rtl="0">
              <a:lnSpc>
                <a:spcPct val="150000"/>
              </a:lnSpc>
              <a:spcBef>
                <a:spcPts val="1600"/>
              </a:spcBef>
              <a:spcAft>
                <a:spcPts val="0"/>
              </a:spcAft>
              <a:buClr>
                <a:srgbClr val="FFFFFF"/>
              </a:buClr>
              <a:buSzPts val="2240"/>
              <a:buFont typeface="Arial"/>
              <a:buChar char="•"/>
            </a:pPr>
            <a:r>
              <a:rPr lang="en-US" sz="3200" b="0" i="0" u="none" strike="noStrike" cap="none">
                <a:solidFill>
                  <a:srgbClr val="FFFFFF"/>
                </a:solidFill>
                <a:latin typeface="Arial"/>
                <a:ea typeface="Arial"/>
                <a:cs typeface="Arial"/>
                <a:sym typeface="Arial"/>
              </a:rPr>
              <a:t>New leads from Meta ads (new to our brand)</a:t>
            </a:r>
            <a:endParaRPr/>
          </a:p>
          <a:p>
            <a:pPr marL="742950" marR="0" lvl="1" indent="-285750" algn="l" rtl="0">
              <a:lnSpc>
                <a:spcPct val="150000"/>
              </a:lnSpc>
              <a:spcBef>
                <a:spcPts val="1400"/>
              </a:spcBef>
              <a:spcAft>
                <a:spcPts val="0"/>
              </a:spcAft>
              <a:buClr>
                <a:srgbClr val="FFFFFF"/>
              </a:buClr>
              <a:buSzPts val="1960"/>
              <a:buFont typeface="Arial"/>
              <a:buChar char="–"/>
            </a:pPr>
            <a:r>
              <a:rPr lang="en-US" sz="2800" b="0" i="0" u="none" strike="noStrike" cap="none">
                <a:solidFill>
                  <a:srgbClr val="FFFFFF"/>
                </a:solidFill>
                <a:latin typeface="Arial"/>
                <a:ea typeface="Arial"/>
                <a:cs typeface="Arial"/>
                <a:sym typeface="Arial"/>
              </a:rPr>
              <a:t>Leveraging targeted pop-up to capture leads generated by Meta Ad Traffic</a:t>
            </a:r>
            <a:endParaRPr/>
          </a:p>
          <a:p>
            <a:pPr marL="0" marR="0" lvl="0" indent="-142240" algn="l" rtl="0">
              <a:lnSpc>
                <a:spcPct val="150000"/>
              </a:lnSpc>
              <a:spcBef>
                <a:spcPts val="1600"/>
              </a:spcBef>
              <a:spcAft>
                <a:spcPts val="0"/>
              </a:spcAft>
              <a:buClr>
                <a:srgbClr val="FFFFFF"/>
              </a:buClr>
              <a:buSzPts val="2240"/>
              <a:buFont typeface="Arial"/>
              <a:buChar char="•"/>
            </a:pPr>
            <a:r>
              <a:rPr lang="en-US" sz="3200" b="0" i="0" u="none" strike="noStrike" cap="none">
                <a:solidFill>
                  <a:srgbClr val="FFFFFF"/>
                </a:solidFill>
                <a:latin typeface="Arial"/>
                <a:ea typeface="Arial"/>
                <a:cs typeface="Arial"/>
                <a:sym typeface="Arial"/>
              </a:rPr>
              <a:t>New </a:t>
            </a:r>
            <a:r>
              <a:rPr lang="en-US" sz="3200">
                <a:solidFill>
                  <a:srgbClr val="FFFFFF"/>
                </a:solidFill>
              </a:rPr>
              <a:t>Popular!</a:t>
            </a:r>
            <a:r>
              <a:rPr lang="en-US" sz="3200" b="0" i="0" u="none" strike="noStrike" cap="none">
                <a:solidFill>
                  <a:srgbClr val="FFFFFF"/>
                </a:solidFill>
                <a:latin typeface="Arial"/>
                <a:ea typeface="Arial"/>
                <a:cs typeface="Arial"/>
                <a:sym typeface="Arial"/>
              </a:rPr>
              <a:t> Customers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0" end="0"/>
                                            </p:txEl>
                                          </p:spTgt>
                                        </p:tgtEl>
                                        <p:attrNameLst>
                                          <p:attrName>style.visibility</p:attrName>
                                        </p:attrNameLst>
                                      </p:cBhvr>
                                      <p:to>
                                        <p:strVal val="visible"/>
                                      </p:to>
                                    </p:set>
                                    <p:animEffect transition="in" filter="fade">
                                      <p:cBhvr>
                                        <p:cTn id="12" dur="500"/>
                                        <p:tgtEl>
                                          <p:spTgt spid="1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xEl>
                                              <p:pRg st="1" end="1"/>
                                            </p:txEl>
                                          </p:spTgt>
                                        </p:tgtEl>
                                        <p:attrNameLst>
                                          <p:attrName>style.visibility</p:attrName>
                                        </p:attrNameLst>
                                      </p:cBhvr>
                                      <p:to>
                                        <p:strVal val="visible"/>
                                      </p:to>
                                    </p:set>
                                    <p:animEffect transition="in" filter="fade">
                                      <p:cBhvr>
                                        <p:cTn id="17" dur="500"/>
                                        <p:tgtEl>
                                          <p:spTgt spid="1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xEl>
                                              <p:pRg st="2" end="2"/>
                                            </p:txEl>
                                          </p:spTgt>
                                        </p:tgtEl>
                                        <p:attrNameLst>
                                          <p:attrName>style.visibility</p:attrName>
                                        </p:attrNameLst>
                                      </p:cBhvr>
                                      <p:to>
                                        <p:strVal val="visible"/>
                                      </p:to>
                                    </p:set>
                                    <p:animEffect transition="in" filter="fade">
                                      <p:cBhvr>
                                        <p:cTn id="22" dur="500"/>
                                        <p:tgtEl>
                                          <p:spTgt spid="1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xEl>
                                              <p:pRg st="3" end="3"/>
                                            </p:txEl>
                                          </p:spTgt>
                                        </p:tgtEl>
                                        <p:attrNameLst>
                                          <p:attrName>style.visibility</p:attrName>
                                        </p:attrNameLst>
                                      </p:cBhvr>
                                      <p:to>
                                        <p:strVal val="visible"/>
                                      </p:to>
                                    </p:set>
                                    <p:animEffect transition="in" filter="fade">
                                      <p:cBhvr>
                                        <p:cTn id="27" dur="500"/>
                                        <p:tgtEl>
                                          <p:spTgt spid="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p:nvPr/>
        </p:nvSpPr>
        <p:spPr>
          <a:xfrm>
            <a:off x="838200" y="1416050"/>
            <a:ext cx="571500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Deploy. Analyze. Optimize.</a:t>
            </a:r>
            <a:endParaRPr sz="2800" b="0" i="0" u="none" strike="noStrike" cap="none">
              <a:solidFill>
                <a:schemeClr val="lt1"/>
              </a:solidFill>
              <a:latin typeface="Arial"/>
              <a:ea typeface="Arial"/>
              <a:cs typeface="Arial"/>
              <a:sym typeface="Arial"/>
            </a:endParaRPr>
          </a:p>
        </p:txBody>
      </p:sp>
      <p:sp>
        <p:nvSpPr>
          <p:cNvPr id="114" name="Google Shape;114;p5"/>
          <p:cNvSpPr txBox="1"/>
          <p:nvPr/>
        </p:nvSpPr>
        <p:spPr>
          <a:xfrm>
            <a:off x="874325" y="2890388"/>
            <a:ext cx="3581400" cy="107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Our initial launch generated $10K!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p:nvPr/>
        </p:nvSpPr>
        <p:spPr>
          <a:xfrm>
            <a:off x="838200" y="1416050"/>
            <a:ext cx="571500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A/B Testing</a:t>
            </a:r>
            <a:endParaRPr sz="2800" b="0" i="0" u="none" strike="noStrike" cap="none">
              <a:solidFill>
                <a:schemeClr val="lt1"/>
              </a:solidFill>
              <a:latin typeface="Arial"/>
              <a:ea typeface="Arial"/>
              <a:cs typeface="Arial"/>
              <a:sym typeface="Arial"/>
            </a:endParaRPr>
          </a:p>
        </p:txBody>
      </p:sp>
      <p:sp>
        <p:nvSpPr>
          <p:cNvPr id="122" name="Google Shape;122;p6"/>
          <p:cNvSpPr txBox="1"/>
          <p:nvPr/>
        </p:nvSpPr>
        <p:spPr>
          <a:xfrm>
            <a:off x="874325" y="2725400"/>
            <a:ext cx="3581400" cy="198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Postcard style </a:t>
            </a:r>
            <a:endParaRPr/>
          </a:p>
          <a:p>
            <a:pPr marL="0" marR="0" lvl="0" indent="0" algn="ctr" rtl="0">
              <a:spcBef>
                <a:spcPts val="160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vs. </a:t>
            </a:r>
            <a:endParaRPr/>
          </a:p>
          <a:p>
            <a:pPr marL="0" marR="0" lvl="0" indent="0" algn="ctr" rtl="0">
              <a:spcBef>
                <a:spcPts val="160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Descriptive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p:nvPr/>
        </p:nvSpPr>
        <p:spPr>
          <a:xfrm>
            <a:off x="838200" y="1416050"/>
            <a:ext cx="571500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Targeting</a:t>
            </a:r>
            <a:endParaRPr sz="2800" b="0" i="0" u="none" strike="noStrike" cap="none">
              <a:solidFill>
                <a:schemeClr val="lt1"/>
              </a:solidFill>
              <a:latin typeface="Arial"/>
              <a:ea typeface="Arial"/>
              <a:cs typeface="Arial"/>
              <a:sym typeface="Arial"/>
            </a:endParaRPr>
          </a:p>
        </p:txBody>
      </p:sp>
      <p:sp>
        <p:nvSpPr>
          <p:cNvPr id="131" name="Google Shape;131;p7"/>
          <p:cNvSpPr txBox="1"/>
          <p:nvPr/>
        </p:nvSpPr>
        <p:spPr>
          <a:xfrm>
            <a:off x="7227950" y="2397750"/>
            <a:ext cx="3581400" cy="2062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Pause Emails / categorical opt-out for </a:t>
            </a:r>
            <a:r>
              <a:rPr lang="en-US" sz="3200">
                <a:solidFill>
                  <a:schemeClr val="lt1"/>
                </a:solidFill>
              </a:rPr>
              <a:t>Popular! comms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04B89-2B9C-4242-5C38-8D1250005395}"/>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28A33317-B551-9FE0-E8DE-ED6E04E8F52C}"/>
              </a:ext>
            </a:extLst>
          </p:cNvPr>
          <p:cNvSpPr txBox="1">
            <a:spLocks noChangeArrowheads="1"/>
          </p:cNvSpPr>
          <p:nvPr/>
        </p:nvSpPr>
        <p:spPr bwMode="auto">
          <a:xfrm>
            <a:off x="838200" y="304800"/>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000" i="1" dirty="0">
                <a:solidFill>
                  <a:srgbClr val="FFFFFF"/>
                </a:solidFill>
              </a:rPr>
              <a:t>We’re not in Kansas anymore</a:t>
            </a:r>
          </a:p>
        </p:txBody>
      </p:sp>
      <p:pic>
        <p:nvPicPr>
          <p:cNvPr id="4" name="Picture 3" descr="A graph of blue and white lines&#10;&#10;AI-generated content may be incorrect.">
            <a:extLst>
              <a:ext uri="{FF2B5EF4-FFF2-40B4-BE49-F238E27FC236}">
                <a16:creationId xmlns:a16="http://schemas.microsoft.com/office/drawing/2014/main" id="{D792A798-FCD1-ADAE-41EB-4FD7B9645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295400"/>
            <a:ext cx="5403689" cy="4191000"/>
          </a:xfrm>
          <a:prstGeom prst="rect">
            <a:avLst/>
          </a:prstGeom>
        </p:spPr>
      </p:pic>
      <p:pic>
        <p:nvPicPr>
          <p:cNvPr id="8" name="Picture 7" descr="A graph of a bar chart&#10;&#10;AI-generated content may be incorrect.">
            <a:extLst>
              <a:ext uri="{FF2B5EF4-FFF2-40B4-BE49-F238E27FC236}">
                <a16:creationId xmlns:a16="http://schemas.microsoft.com/office/drawing/2014/main" id="{7DB7EAF1-6CEC-C4A8-707F-43AFFDC00BE3}"/>
              </a:ext>
            </a:extLst>
          </p:cNvPr>
          <p:cNvPicPr>
            <a:picLocks noChangeAspect="1"/>
          </p:cNvPicPr>
          <p:nvPr/>
        </p:nvPicPr>
        <p:blipFill>
          <a:blip r:embed="rId3">
            <a:extLst>
              <a:ext uri="{28A0092B-C50C-407E-A947-70E740481C1C}">
                <a14:useLocalDpi xmlns:a14="http://schemas.microsoft.com/office/drawing/2010/main" val="0"/>
              </a:ext>
            </a:extLst>
          </a:blip>
          <a:srcRect b="6531"/>
          <a:stretch/>
        </p:blipFill>
        <p:spPr>
          <a:xfrm>
            <a:off x="6134094" y="1296927"/>
            <a:ext cx="5676905" cy="4209174"/>
          </a:xfrm>
          <a:prstGeom prst="rect">
            <a:avLst/>
          </a:prstGeom>
        </p:spPr>
      </p:pic>
      <p:sp>
        <p:nvSpPr>
          <p:cNvPr id="9" name="TextBox 8">
            <a:extLst>
              <a:ext uri="{FF2B5EF4-FFF2-40B4-BE49-F238E27FC236}">
                <a16:creationId xmlns:a16="http://schemas.microsoft.com/office/drawing/2014/main" id="{B8987109-33EC-0BBD-D4D9-9B3A59C0D8F1}"/>
              </a:ext>
            </a:extLst>
          </p:cNvPr>
          <p:cNvSpPr txBox="1"/>
          <p:nvPr/>
        </p:nvSpPr>
        <p:spPr>
          <a:xfrm>
            <a:off x="4343400" y="5756757"/>
            <a:ext cx="7467600" cy="338554"/>
          </a:xfrm>
          <a:prstGeom prst="rect">
            <a:avLst/>
          </a:prstGeom>
          <a:noFill/>
        </p:spPr>
        <p:txBody>
          <a:bodyPr wrap="square" rtlCol="0">
            <a:spAutoFit/>
          </a:bodyPr>
          <a:lstStyle/>
          <a:p>
            <a:pPr algn="r"/>
            <a:r>
              <a:rPr lang="en-US" sz="1600" dirty="0">
                <a:solidFill>
                  <a:schemeClr val="bg1"/>
                </a:solidFill>
              </a:rPr>
              <a:t>Major buzzkill provided by 2024 SVB State of US Wine Industry Report </a:t>
            </a:r>
          </a:p>
        </p:txBody>
      </p:sp>
    </p:spTree>
    <p:extLst>
      <p:ext uri="{BB962C8B-B14F-4D97-AF65-F5344CB8AC3E}">
        <p14:creationId xmlns:p14="http://schemas.microsoft.com/office/powerpoint/2010/main" val="31165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p:nvPr/>
        </p:nvSpPr>
        <p:spPr>
          <a:xfrm>
            <a:off x="830675" y="1047175"/>
            <a:ext cx="5715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Nurture programming</a:t>
            </a:r>
            <a:endParaRPr sz="2800" b="0" i="0" u="none" strike="noStrike" cap="none">
              <a:solidFill>
                <a:schemeClr val="lt1"/>
              </a:solidFill>
              <a:latin typeface="Arial"/>
              <a:ea typeface="Arial"/>
              <a:cs typeface="Arial"/>
              <a:sym typeface="Arial"/>
            </a:endParaRPr>
          </a:p>
        </p:txBody>
      </p:sp>
      <p:sp>
        <p:nvSpPr>
          <p:cNvPr id="139" name="Google Shape;139;p8"/>
          <p:cNvSpPr txBox="1"/>
          <p:nvPr/>
        </p:nvSpPr>
        <p:spPr>
          <a:xfrm>
            <a:off x="914400" y="2122862"/>
            <a:ext cx="4724400" cy="2196000"/>
          </a:xfrm>
          <a:prstGeom prst="rect">
            <a:avLst/>
          </a:prstGeom>
          <a:noFill/>
          <a:ln>
            <a:noFill/>
          </a:ln>
        </p:spPr>
        <p:txBody>
          <a:bodyPr spcFirstLastPara="1" wrap="square" lIns="91425" tIns="45700" rIns="91425" bIns="45700" anchor="t" anchorCtr="0">
            <a:spAutoFit/>
          </a:bodyPr>
          <a:lstStyle/>
          <a:p>
            <a:pPr marL="0" marR="0" lvl="0" indent="-172720" algn="l" rtl="0">
              <a:spcBef>
                <a:spcPts val="0"/>
              </a:spcBef>
              <a:spcAft>
                <a:spcPts val="0"/>
              </a:spcAft>
              <a:buClr>
                <a:schemeClr val="lt1"/>
              </a:buClr>
              <a:buSzPts val="2720"/>
              <a:buFont typeface="Arial"/>
              <a:buChar char="•"/>
            </a:pPr>
            <a:r>
              <a:rPr lang="en-US" sz="3200" b="0" i="0" u="none" strike="noStrike" cap="none">
                <a:solidFill>
                  <a:schemeClr val="lt1"/>
                </a:solidFill>
                <a:latin typeface="Arial"/>
                <a:ea typeface="Arial"/>
                <a:cs typeface="Arial"/>
                <a:sym typeface="Arial"/>
              </a:rPr>
              <a:t>5% conversion</a:t>
            </a:r>
            <a:endParaRPr/>
          </a:p>
          <a:p>
            <a:pPr marL="0" marR="0" lvl="0" indent="-172720" algn="l" rtl="0">
              <a:spcBef>
                <a:spcPts val="1600"/>
              </a:spcBef>
              <a:spcAft>
                <a:spcPts val="0"/>
              </a:spcAft>
              <a:buClr>
                <a:schemeClr val="lt1"/>
              </a:buClr>
              <a:buSzPts val="2720"/>
              <a:buFont typeface="Arial"/>
              <a:buChar char="•"/>
            </a:pPr>
            <a:r>
              <a:rPr lang="en-US" sz="3200" b="0" i="0" u="none" strike="noStrike" cap="none">
                <a:solidFill>
                  <a:schemeClr val="lt1"/>
                </a:solidFill>
                <a:latin typeface="Arial"/>
                <a:ea typeface="Arial"/>
                <a:cs typeface="Arial"/>
                <a:sym typeface="Arial"/>
              </a:rPr>
              <a:t>Sales came from testimonials</a:t>
            </a:r>
            <a:endParaRPr/>
          </a:p>
          <a:p>
            <a:pPr marL="457200" marR="0" lvl="0" indent="0" algn="l" rtl="0">
              <a:spcBef>
                <a:spcPts val="16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207fe41b1b_0_0"/>
          <p:cNvSpPr txBox="1"/>
          <p:nvPr/>
        </p:nvSpPr>
        <p:spPr>
          <a:xfrm>
            <a:off x="830675" y="1047175"/>
            <a:ext cx="5715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600"/>
              <a:buFont typeface="Arial"/>
              <a:buNone/>
            </a:pPr>
            <a:r>
              <a:rPr lang="en-US" sz="3600">
                <a:solidFill>
                  <a:schemeClr val="lt1"/>
                </a:solidFill>
              </a:rPr>
              <a:t>Replenish Emails</a:t>
            </a:r>
            <a:endParaRPr sz="2800" b="0" i="0" u="none" strike="noStrike" cap="none">
              <a:solidFill>
                <a:schemeClr val="lt1"/>
              </a:solidFill>
              <a:latin typeface="Arial"/>
              <a:ea typeface="Arial"/>
              <a:cs typeface="Arial"/>
              <a:sym typeface="Arial"/>
            </a:endParaRPr>
          </a:p>
        </p:txBody>
      </p:sp>
      <p:sp>
        <p:nvSpPr>
          <p:cNvPr id="147" name="Google Shape;147;g3207fe41b1b_0_0"/>
          <p:cNvSpPr txBox="1"/>
          <p:nvPr/>
        </p:nvSpPr>
        <p:spPr>
          <a:xfrm>
            <a:off x="914400" y="2122862"/>
            <a:ext cx="4724400" cy="26886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endParaRPr/>
          </a:p>
          <a:p>
            <a:pPr marL="0" marR="0" lvl="0" indent="-172720" algn="l" rtl="0">
              <a:spcBef>
                <a:spcPts val="1600"/>
              </a:spcBef>
              <a:spcAft>
                <a:spcPts val="0"/>
              </a:spcAft>
              <a:buClr>
                <a:schemeClr val="lt1"/>
              </a:buClr>
              <a:buSzPts val="2720"/>
              <a:buFont typeface="Arial"/>
              <a:buChar char="•"/>
            </a:pPr>
            <a:r>
              <a:rPr lang="en-US" sz="3200">
                <a:solidFill>
                  <a:schemeClr val="lt1"/>
                </a:solidFill>
              </a:rPr>
              <a:t>Built on what we learned from launch A/B Testing</a:t>
            </a:r>
            <a:endParaRPr/>
          </a:p>
          <a:p>
            <a:pPr marL="0" marR="0" lvl="0" indent="-172720" algn="l" rtl="0">
              <a:spcBef>
                <a:spcPts val="1600"/>
              </a:spcBef>
              <a:spcAft>
                <a:spcPts val="0"/>
              </a:spcAft>
              <a:buClr>
                <a:schemeClr val="lt1"/>
              </a:buClr>
              <a:buSzPts val="2720"/>
              <a:buFont typeface="Arial"/>
              <a:buChar char="•"/>
            </a:pPr>
            <a:r>
              <a:rPr lang="en-US" sz="3200">
                <a:solidFill>
                  <a:schemeClr val="lt1"/>
                </a:solidFill>
              </a:rPr>
              <a:t>Added a customer testimonial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p:nvPr/>
        </p:nvSpPr>
        <p:spPr>
          <a:xfrm>
            <a:off x="838200" y="1416050"/>
            <a:ext cx="571500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Advocacy Programming</a:t>
            </a:r>
            <a:endParaRPr sz="2800" b="0" i="0" u="none" strike="noStrike" cap="none">
              <a:solidFill>
                <a:schemeClr val="lt1"/>
              </a:solidFill>
              <a:latin typeface="Arial"/>
              <a:ea typeface="Arial"/>
              <a:cs typeface="Arial"/>
              <a:sym typeface="Arial"/>
            </a:endParaRPr>
          </a:p>
        </p:txBody>
      </p:sp>
      <p:sp>
        <p:nvSpPr>
          <p:cNvPr id="155" name="Google Shape;155;p9"/>
          <p:cNvSpPr txBox="1"/>
          <p:nvPr/>
        </p:nvSpPr>
        <p:spPr>
          <a:xfrm>
            <a:off x="1026725" y="2462712"/>
            <a:ext cx="4724400" cy="2965500"/>
          </a:xfrm>
          <a:prstGeom prst="rect">
            <a:avLst/>
          </a:prstGeom>
          <a:noFill/>
          <a:ln>
            <a:noFill/>
          </a:ln>
        </p:spPr>
        <p:txBody>
          <a:bodyPr spcFirstLastPara="1" wrap="square" lIns="91425" tIns="45700" rIns="91425" bIns="45700" anchor="t" anchorCtr="0">
            <a:spAutoFit/>
          </a:bodyPr>
          <a:lstStyle/>
          <a:p>
            <a:pPr marL="0" marR="0" lvl="0" indent="-172720" algn="l" rtl="0">
              <a:spcBef>
                <a:spcPts val="0"/>
              </a:spcBef>
              <a:spcAft>
                <a:spcPts val="0"/>
              </a:spcAft>
              <a:buClr>
                <a:schemeClr val="lt1"/>
              </a:buClr>
              <a:buSzPts val="2720"/>
              <a:buFont typeface="Arial"/>
              <a:buChar char="•"/>
            </a:pPr>
            <a:r>
              <a:rPr lang="en-US" sz="3200" b="0" i="0" u="none" strike="noStrike" cap="none">
                <a:solidFill>
                  <a:schemeClr val="lt1"/>
                </a:solidFill>
                <a:latin typeface="Arial"/>
                <a:ea typeface="Arial"/>
                <a:cs typeface="Arial"/>
                <a:sym typeface="Arial"/>
              </a:rPr>
              <a:t>Requesting Reviews</a:t>
            </a:r>
            <a:endParaRPr/>
          </a:p>
          <a:p>
            <a:pPr marL="0" marR="0" lvl="0" indent="-172720" algn="l" rtl="0">
              <a:spcBef>
                <a:spcPts val="1600"/>
              </a:spcBef>
              <a:spcAft>
                <a:spcPts val="0"/>
              </a:spcAft>
              <a:buClr>
                <a:schemeClr val="lt1"/>
              </a:buClr>
              <a:buSzPts val="2720"/>
              <a:buFont typeface="Arial"/>
              <a:buChar char="•"/>
            </a:pPr>
            <a:r>
              <a:rPr lang="en-US" sz="3200" b="0" i="0" u="none" strike="noStrike" cap="none">
                <a:solidFill>
                  <a:schemeClr val="lt1"/>
                </a:solidFill>
                <a:latin typeface="Arial"/>
                <a:ea typeface="Arial"/>
                <a:cs typeface="Arial"/>
                <a:sym typeface="Arial"/>
              </a:rPr>
              <a:t>Soliciting social engagement</a:t>
            </a:r>
            <a:endParaRPr/>
          </a:p>
          <a:p>
            <a:pPr marL="0" marR="0" lvl="0" indent="-172720" algn="l" rtl="0">
              <a:spcBef>
                <a:spcPts val="1600"/>
              </a:spcBef>
              <a:spcAft>
                <a:spcPts val="0"/>
              </a:spcAft>
              <a:buClr>
                <a:schemeClr val="lt1"/>
              </a:buClr>
              <a:buSzPts val="2720"/>
              <a:buFont typeface="Arial"/>
              <a:buChar char="•"/>
            </a:pPr>
            <a:r>
              <a:rPr lang="en-US" sz="3200" b="0" i="0" u="none" strike="noStrike" cap="none">
                <a:solidFill>
                  <a:schemeClr val="lt1"/>
                </a:solidFill>
                <a:latin typeface="Arial"/>
                <a:ea typeface="Arial"/>
                <a:cs typeface="Arial"/>
                <a:sym typeface="Arial"/>
              </a:rPr>
              <a:t>Increasing reviews &amp; visitation!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74B2-C042-7386-CD64-5A00CCF9BD1C}"/>
            </a:ext>
          </a:extLst>
        </p:cNvPr>
        <p:cNvGrpSpPr/>
        <p:nvPr/>
      </p:nvGrpSpPr>
      <p:grpSpPr>
        <a:xfrm>
          <a:off x="0" y="0"/>
          <a:ext cx="0" cy="0"/>
          <a:chOff x="0" y="0"/>
          <a:chExt cx="0" cy="0"/>
        </a:xfrm>
      </p:grpSpPr>
    </p:spTree>
    <p:extLst>
      <p:ext uri="{BB962C8B-B14F-4D97-AF65-F5344CB8AC3E}">
        <p14:creationId xmlns:p14="http://schemas.microsoft.com/office/powerpoint/2010/main" val="1280113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25296-CD69-AF59-1BA2-7334B169AA64}"/>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59DAA7B3-5508-A878-9339-F960301D336B}"/>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None/>
            </a:pPr>
            <a:r>
              <a:rPr lang="en-US" sz="4100" dirty="0">
                <a:solidFill>
                  <a:schemeClr val="bg1"/>
                </a:solidFill>
                <a:latin typeface="Glacial Indifference"/>
                <a:ea typeface="Glacial Indifference"/>
                <a:cs typeface="Glacial Indifference"/>
                <a:sym typeface="Glacial Indifference"/>
              </a:rPr>
              <a:t>How to Know if You’re a Data Wizard</a:t>
            </a:r>
            <a:br>
              <a:rPr lang="en-US" altLang="en-US" sz="3600" dirty="0">
                <a:solidFill>
                  <a:schemeClr val="bg1"/>
                </a:solidFill>
              </a:rPr>
            </a:br>
            <a:r>
              <a:rPr lang="en-US" altLang="en-US" sz="2400" dirty="0">
                <a:solidFill>
                  <a:srgbClr val="FFFFFF"/>
                </a:solidFill>
              </a:rPr>
              <a:t>Cathy </a:t>
            </a:r>
            <a:r>
              <a:rPr lang="en-US" altLang="en-US" sz="2400" dirty="0" err="1">
                <a:solidFill>
                  <a:srgbClr val="FFFFFF"/>
                </a:solidFill>
              </a:rPr>
              <a:t>Huyghe</a:t>
            </a:r>
            <a:r>
              <a:rPr lang="en-US" altLang="en-US" sz="2400" dirty="0">
                <a:solidFill>
                  <a:srgbClr val="FFFFFF"/>
                </a:solidFill>
              </a:rPr>
              <a:t> | </a:t>
            </a:r>
            <a:r>
              <a:rPr lang="en-US" altLang="en-US" sz="2400" dirty="0" err="1">
                <a:solidFill>
                  <a:srgbClr val="FFFFFF"/>
                </a:solidFill>
              </a:rPr>
              <a:t>Enolytics</a:t>
            </a:r>
            <a:endParaRPr lang="en-US" altLang="en-US" sz="4500" dirty="0">
              <a:solidFill>
                <a:schemeClr val="bg1"/>
              </a:solidFill>
            </a:endParaRPr>
          </a:p>
        </p:txBody>
      </p:sp>
      <p:sp>
        <p:nvSpPr>
          <p:cNvPr id="56" name="TextBox 21">
            <a:extLst>
              <a:ext uri="{FF2B5EF4-FFF2-40B4-BE49-F238E27FC236}">
                <a16:creationId xmlns:a16="http://schemas.microsoft.com/office/drawing/2014/main" id="{3918F654-7835-63E4-BDA6-30DC6544FC27}"/>
              </a:ext>
            </a:extLst>
          </p:cNvPr>
          <p:cNvSpPr txBox="1"/>
          <p:nvPr/>
        </p:nvSpPr>
        <p:spPr>
          <a:xfrm>
            <a:off x="533400" y="1625716"/>
            <a:ext cx="10972800" cy="4308872"/>
          </a:xfrm>
          <a:prstGeom prst="rect">
            <a:avLst/>
          </a:prstGeom>
        </p:spPr>
        <p:txBody>
          <a:bodyPr wrap="square" lIns="0" tIns="0" rIns="0" bIns="0" rtlCol="0" anchor="t">
            <a:spAutoFit/>
          </a:bodyPr>
          <a:lstStyle/>
          <a:p>
            <a:pPr marL="365881" lvl="1" algn="l"/>
            <a:r>
              <a:rPr lang="en-US" sz="2800" spc="33" dirty="0">
                <a:solidFill>
                  <a:schemeClr val="bg1"/>
                </a:solidFill>
                <a:latin typeface="Glacial Indifference"/>
                <a:ea typeface="Glacial Indifference"/>
                <a:cs typeface="Glacial Indifference"/>
                <a:sym typeface="Glacial Indifference"/>
              </a:rPr>
              <a:t>1. Y’all. The data is already there. It’s YOURS. The DTC data is yours and accessible. The wholesale data is also yours and accessible.  </a:t>
            </a:r>
          </a:p>
          <a:p>
            <a:pPr marL="365881" lvl="1" algn="l"/>
            <a:endParaRPr lang="en-US" sz="2800" spc="33" dirty="0">
              <a:solidFill>
                <a:schemeClr val="bg1"/>
              </a:solidFill>
              <a:latin typeface="Glacial Indifference"/>
              <a:ea typeface="Glacial Indifference"/>
              <a:cs typeface="Glacial Indifference"/>
              <a:sym typeface="Glacial Indifference"/>
            </a:endParaRPr>
          </a:p>
          <a:p>
            <a:pPr marL="365881" lvl="1" algn="l"/>
            <a:r>
              <a:rPr lang="en-US" sz="2800" spc="33" dirty="0">
                <a:solidFill>
                  <a:schemeClr val="bg1"/>
                </a:solidFill>
                <a:latin typeface="Glacial Indifference"/>
                <a:ea typeface="Glacial Indifference"/>
                <a:cs typeface="Glacial Indifference"/>
                <a:sym typeface="Glacial Indifference"/>
              </a:rPr>
              <a:t>2. It’s 2025. The times are demanding that we work differently. The tools are also now here and ready for you to work with that data. The education is here too. So is the community, and it’s growing.</a:t>
            </a:r>
          </a:p>
          <a:p>
            <a:pPr marL="365881" lvl="1" algn="l"/>
            <a:endParaRPr lang="en-US" sz="2800" spc="33" dirty="0">
              <a:solidFill>
                <a:schemeClr val="bg1"/>
              </a:solidFill>
              <a:latin typeface="Glacial Indifference"/>
              <a:ea typeface="Glacial Indifference"/>
              <a:cs typeface="Glacial Indifference"/>
              <a:sym typeface="Glacial Indifference"/>
            </a:endParaRPr>
          </a:p>
          <a:p>
            <a:pPr marL="365881" lvl="1" algn="l"/>
            <a:r>
              <a:rPr lang="en-US" sz="2800" spc="33" dirty="0">
                <a:solidFill>
                  <a:schemeClr val="bg1"/>
                </a:solidFill>
                <a:latin typeface="Glacial Indifference"/>
                <a:ea typeface="Glacial Indifference"/>
                <a:cs typeface="Glacial Indifference"/>
                <a:sym typeface="Glacial Indifference"/>
              </a:rPr>
              <a:t>3. Brands are already — in real life — doing exactly what we’re describing here in this Wicked hypothetical situation. Those are the brands that are WINNING.</a:t>
            </a:r>
          </a:p>
        </p:txBody>
      </p:sp>
    </p:spTree>
    <p:extLst>
      <p:ext uri="{BB962C8B-B14F-4D97-AF65-F5344CB8AC3E}">
        <p14:creationId xmlns:p14="http://schemas.microsoft.com/office/powerpoint/2010/main" val="2818530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8D542-5B72-3ED3-8704-CA4CB74CD692}"/>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11AD434F-1F1E-A65B-CBDB-D98E28C6BCED}"/>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None/>
            </a:pPr>
            <a:r>
              <a:rPr lang="en-US" sz="4100" dirty="0">
                <a:solidFill>
                  <a:schemeClr val="bg1"/>
                </a:solidFill>
                <a:latin typeface="Glacial Indifference"/>
                <a:ea typeface="Glacial Indifference"/>
                <a:cs typeface="Glacial Indifference"/>
                <a:sym typeface="Glacial Indifference"/>
              </a:rPr>
              <a:t>How to Know if You’re a Data Wizard</a:t>
            </a:r>
            <a:br>
              <a:rPr lang="en-US" altLang="en-US" sz="3600" dirty="0">
                <a:solidFill>
                  <a:schemeClr val="bg1"/>
                </a:solidFill>
              </a:rPr>
            </a:br>
            <a:r>
              <a:rPr lang="en-US" altLang="en-US" sz="2400" dirty="0">
                <a:solidFill>
                  <a:srgbClr val="FFFFFF"/>
                </a:solidFill>
              </a:rPr>
              <a:t>Molly </a:t>
            </a:r>
            <a:r>
              <a:rPr lang="en-US" altLang="en-US" sz="2400" dirty="0" err="1">
                <a:solidFill>
                  <a:srgbClr val="FFFFFF"/>
                </a:solidFill>
              </a:rPr>
              <a:t>Bossardt</a:t>
            </a:r>
            <a:r>
              <a:rPr lang="en-US" altLang="en-US" sz="2400" dirty="0">
                <a:solidFill>
                  <a:srgbClr val="FFFFFF"/>
                </a:solidFill>
              </a:rPr>
              <a:t> | Bread &amp; Butter Digital Marketing</a:t>
            </a:r>
            <a:endParaRPr lang="en-US" altLang="en-US" sz="4500" dirty="0">
              <a:solidFill>
                <a:schemeClr val="bg1"/>
              </a:solidFill>
            </a:endParaRPr>
          </a:p>
        </p:txBody>
      </p:sp>
      <p:sp>
        <p:nvSpPr>
          <p:cNvPr id="56" name="TextBox 21">
            <a:extLst>
              <a:ext uri="{FF2B5EF4-FFF2-40B4-BE49-F238E27FC236}">
                <a16:creationId xmlns:a16="http://schemas.microsoft.com/office/drawing/2014/main" id="{67885E5F-A5BC-061C-6EF3-D7DDFD3C9FAD}"/>
              </a:ext>
            </a:extLst>
          </p:cNvPr>
          <p:cNvSpPr txBox="1"/>
          <p:nvPr/>
        </p:nvSpPr>
        <p:spPr>
          <a:xfrm>
            <a:off x="533400" y="1625716"/>
            <a:ext cx="10668000" cy="3447098"/>
          </a:xfrm>
          <a:prstGeom prst="rect">
            <a:avLst/>
          </a:prstGeom>
        </p:spPr>
        <p:txBody>
          <a:bodyPr wrap="square" lIns="0" tIns="0" rIns="0" bIns="0" rtlCol="0" anchor="t">
            <a:spAutoFit/>
          </a:bodyPr>
          <a:lstStyle/>
          <a:p>
            <a:pPr marL="365881" lvl="1" algn="l"/>
            <a:r>
              <a:rPr lang="en-US" sz="2800" spc="33" dirty="0">
                <a:solidFill>
                  <a:schemeClr val="bg1"/>
                </a:solidFill>
                <a:latin typeface="Glacial Indifference"/>
                <a:ea typeface="Glacial Indifference"/>
                <a:cs typeface="Glacial Indifference"/>
                <a:sym typeface="Glacial Indifference"/>
              </a:rPr>
              <a:t>4.</a:t>
            </a:r>
            <a:r>
              <a:rPr lang="en-US" sz="2800" dirty="0"/>
              <a:t> </a:t>
            </a:r>
            <a:r>
              <a:rPr lang="en-US" sz="2800" dirty="0">
                <a:solidFill>
                  <a:schemeClr val="bg1"/>
                </a:solidFill>
              </a:rPr>
              <a:t>If your ads aren’t working, they need a bit more magic—refine the offer or creative to make them “Popular.”</a:t>
            </a:r>
          </a:p>
          <a:p>
            <a:pPr marL="365881" lvl="1" algn="l"/>
            <a:endParaRPr lang="en-US" sz="2800" spc="33" dirty="0">
              <a:solidFill>
                <a:schemeClr val="bg1"/>
              </a:solidFill>
              <a:latin typeface="Glacial Indifference"/>
              <a:ea typeface="Glacial Indifference"/>
              <a:cs typeface="Glacial Indifference"/>
              <a:sym typeface="Glacial Indifference"/>
            </a:endParaRPr>
          </a:p>
          <a:p>
            <a:pPr marL="365881" lvl="1" algn="l"/>
            <a:r>
              <a:rPr lang="en-US" sz="2800" spc="33" dirty="0">
                <a:solidFill>
                  <a:schemeClr val="bg1"/>
                </a:solidFill>
                <a:latin typeface="Glacial Indifference"/>
                <a:ea typeface="Glacial Indifference"/>
                <a:cs typeface="Glacial Indifference"/>
                <a:sym typeface="Glacial Indifference"/>
              </a:rPr>
              <a:t>5.</a:t>
            </a:r>
            <a:r>
              <a:rPr lang="en-US" sz="2800" dirty="0">
                <a:solidFill>
                  <a:schemeClr val="bg1"/>
                </a:solidFill>
              </a:rPr>
              <a:t> Data holds the map to “Defy Gravity”—use it to see the bigger picture.</a:t>
            </a:r>
          </a:p>
          <a:p>
            <a:pPr marL="365881" lvl="1" algn="l"/>
            <a:endParaRPr lang="en-US" sz="2800" spc="33" dirty="0">
              <a:solidFill>
                <a:schemeClr val="bg1"/>
              </a:solidFill>
              <a:latin typeface="Glacial Indifference"/>
              <a:ea typeface="Glacial Indifference"/>
              <a:cs typeface="Glacial Indifference"/>
              <a:sym typeface="Glacial Indifference"/>
            </a:endParaRPr>
          </a:p>
          <a:p>
            <a:pPr marL="365881" lvl="1" algn="l"/>
            <a:r>
              <a:rPr lang="en-US" sz="2800" spc="33" dirty="0">
                <a:solidFill>
                  <a:schemeClr val="bg1"/>
                </a:solidFill>
                <a:latin typeface="Glacial Indifference"/>
                <a:ea typeface="Glacial Indifference"/>
                <a:cs typeface="Glacial Indifference"/>
                <a:sym typeface="Glacial Indifference"/>
              </a:rPr>
              <a:t>6.</a:t>
            </a:r>
            <a:r>
              <a:rPr lang="en-US" sz="2800" dirty="0">
                <a:solidFill>
                  <a:schemeClr val="bg1"/>
                </a:solidFill>
              </a:rPr>
              <a:t> In marketing, there are no failures—only valuable lessons to guide your next move.</a:t>
            </a:r>
            <a:endParaRPr lang="en-US" sz="2800" spc="33" dirty="0">
              <a:solidFill>
                <a:schemeClr val="bg1"/>
              </a:solidFill>
              <a:latin typeface="Glacial Indifference"/>
              <a:ea typeface="Glacial Indifference"/>
              <a:cs typeface="Glacial Indifference"/>
              <a:sym typeface="Glacial Indifference"/>
            </a:endParaRPr>
          </a:p>
        </p:txBody>
      </p:sp>
    </p:spTree>
    <p:extLst>
      <p:ext uri="{BB962C8B-B14F-4D97-AF65-F5344CB8AC3E}">
        <p14:creationId xmlns:p14="http://schemas.microsoft.com/office/powerpoint/2010/main" val="4156564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DB789-87A2-6D72-CBCA-FE9C130E449E}"/>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314738DC-07A0-71EF-A6A2-0BE355D5A8FE}"/>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None/>
            </a:pPr>
            <a:r>
              <a:rPr lang="en-US" sz="4100" dirty="0">
                <a:solidFill>
                  <a:schemeClr val="bg1"/>
                </a:solidFill>
                <a:latin typeface="Glacial Indifference"/>
                <a:ea typeface="Glacial Indifference"/>
                <a:cs typeface="Glacial Indifference"/>
                <a:sym typeface="Glacial Indifference"/>
              </a:rPr>
              <a:t>Next Steps</a:t>
            </a:r>
            <a:br>
              <a:rPr lang="en-US" altLang="en-US" sz="3600" dirty="0">
                <a:solidFill>
                  <a:schemeClr val="bg1"/>
                </a:solidFill>
              </a:rPr>
            </a:br>
            <a:r>
              <a:rPr lang="en-US" altLang="en-US" sz="2400" dirty="0">
                <a:solidFill>
                  <a:schemeClr val="bg1"/>
                </a:solidFill>
              </a:rPr>
              <a:t>Molly </a:t>
            </a:r>
            <a:r>
              <a:rPr lang="en-US" altLang="en-US" sz="2400" dirty="0" err="1">
                <a:solidFill>
                  <a:schemeClr val="bg1"/>
                </a:solidFill>
              </a:rPr>
              <a:t>Bossardt</a:t>
            </a:r>
            <a:r>
              <a:rPr lang="en-US" altLang="en-US" sz="2400" dirty="0">
                <a:solidFill>
                  <a:schemeClr val="bg1"/>
                </a:solidFill>
              </a:rPr>
              <a:t> | Bread &amp; Butter Digital Marketing</a:t>
            </a:r>
            <a:endParaRPr lang="en-US" altLang="en-US" sz="4500" dirty="0">
              <a:solidFill>
                <a:schemeClr val="bg1"/>
              </a:solidFill>
            </a:endParaRPr>
          </a:p>
        </p:txBody>
      </p:sp>
      <p:sp>
        <p:nvSpPr>
          <p:cNvPr id="56" name="TextBox 21">
            <a:extLst>
              <a:ext uri="{FF2B5EF4-FFF2-40B4-BE49-F238E27FC236}">
                <a16:creationId xmlns:a16="http://schemas.microsoft.com/office/drawing/2014/main" id="{F5804204-3F64-68CA-5C7E-8CF5D9155293}"/>
              </a:ext>
            </a:extLst>
          </p:cNvPr>
          <p:cNvSpPr txBox="1"/>
          <p:nvPr/>
        </p:nvSpPr>
        <p:spPr>
          <a:xfrm>
            <a:off x="533400" y="1625716"/>
            <a:ext cx="5791200" cy="2957733"/>
          </a:xfrm>
          <a:prstGeom prst="rect">
            <a:avLst/>
          </a:prstGeom>
        </p:spPr>
        <p:txBody>
          <a:bodyPr wrap="square" lIns="0" tIns="0" rIns="0" bIns="0" rtlCol="0" anchor="t">
            <a:spAutoFit/>
          </a:bodyPr>
          <a:lstStyle/>
          <a:p>
            <a:pPr marL="731762" lvl="1" indent="-365881" algn="l">
              <a:lnSpc>
                <a:spcPts val="4745"/>
              </a:lnSpc>
              <a:buFont typeface="Arial"/>
              <a:buChar char="•"/>
            </a:pPr>
            <a:r>
              <a:rPr lang="en-US" sz="2800" spc="33" dirty="0">
                <a:solidFill>
                  <a:schemeClr val="bg1"/>
                </a:solidFill>
                <a:latin typeface="Glacial Indifference"/>
                <a:ea typeface="Glacial Indifference"/>
                <a:cs typeface="Glacial Indifference"/>
                <a:sym typeface="Glacial Indifference"/>
              </a:rPr>
              <a:t>Monitor Performance</a:t>
            </a:r>
          </a:p>
          <a:p>
            <a:pPr marL="731762" lvl="1" indent="-365881" algn="l">
              <a:lnSpc>
                <a:spcPts val="4745"/>
              </a:lnSpc>
              <a:buFont typeface="Arial"/>
              <a:buChar char="•"/>
            </a:pPr>
            <a:r>
              <a:rPr lang="en-US" sz="2800" spc="33" dirty="0">
                <a:solidFill>
                  <a:schemeClr val="bg1"/>
                </a:solidFill>
                <a:latin typeface="Glacial Indifference"/>
                <a:ea typeface="Glacial Indifference"/>
                <a:cs typeface="Glacial Indifference"/>
                <a:sym typeface="Glacial Indifference"/>
              </a:rPr>
              <a:t>Test New Creatives Weekly</a:t>
            </a:r>
          </a:p>
          <a:p>
            <a:pPr marL="731762" lvl="1" indent="-365881" algn="l">
              <a:lnSpc>
                <a:spcPts val="4745"/>
              </a:lnSpc>
              <a:buFont typeface="Arial"/>
              <a:buChar char="•"/>
            </a:pPr>
            <a:r>
              <a:rPr lang="en-US" sz="2800" spc="33" dirty="0">
                <a:solidFill>
                  <a:schemeClr val="bg1"/>
                </a:solidFill>
                <a:latin typeface="Glacial Indifference"/>
                <a:ea typeface="Glacial Indifference"/>
                <a:cs typeface="Glacial Indifference"/>
                <a:sym typeface="Glacial Indifference"/>
              </a:rPr>
              <a:t>Scale Winning Creatives</a:t>
            </a:r>
          </a:p>
          <a:p>
            <a:pPr marL="731762" lvl="1" indent="-365881" algn="l">
              <a:lnSpc>
                <a:spcPts val="4745"/>
              </a:lnSpc>
              <a:buFont typeface="Arial"/>
              <a:buChar char="•"/>
            </a:pPr>
            <a:r>
              <a:rPr lang="en-US" sz="2800" spc="33" dirty="0">
                <a:solidFill>
                  <a:schemeClr val="bg1"/>
                </a:solidFill>
                <a:latin typeface="Glacial Indifference"/>
                <a:ea typeface="Glacial Indifference"/>
                <a:cs typeface="Glacial Indifference"/>
                <a:sym typeface="Glacial Indifference"/>
              </a:rPr>
              <a:t>Refine Offers</a:t>
            </a:r>
          </a:p>
          <a:p>
            <a:pPr marL="731762" lvl="1" indent="-365881" algn="l">
              <a:lnSpc>
                <a:spcPts val="4745"/>
              </a:lnSpc>
              <a:buFont typeface="Arial"/>
              <a:buChar char="•"/>
            </a:pPr>
            <a:r>
              <a:rPr lang="en-US" sz="2800" spc="33" dirty="0">
                <a:solidFill>
                  <a:schemeClr val="bg1"/>
                </a:solidFill>
                <a:latin typeface="Glacial Indifference"/>
                <a:ea typeface="Glacial Indifference"/>
                <a:cs typeface="Glacial Indifference"/>
                <a:sym typeface="Glacial Indifference"/>
              </a:rPr>
              <a:t>Optimize Landing Pages</a:t>
            </a:r>
          </a:p>
        </p:txBody>
      </p:sp>
    </p:spTree>
    <p:extLst>
      <p:ext uri="{BB962C8B-B14F-4D97-AF65-F5344CB8AC3E}">
        <p14:creationId xmlns:p14="http://schemas.microsoft.com/office/powerpoint/2010/main" val="1391327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p:nvPr/>
        </p:nvSpPr>
        <p:spPr>
          <a:xfrm>
            <a:off x="838200" y="1416050"/>
            <a:ext cx="7010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Make these insights your own</a:t>
            </a:r>
            <a:endParaRPr sz="2800" b="0" i="0" u="none" strike="noStrike" cap="none">
              <a:solidFill>
                <a:srgbClr val="FFFFFF"/>
              </a:solidFill>
              <a:latin typeface="Arial"/>
              <a:ea typeface="Arial"/>
              <a:cs typeface="Arial"/>
              <a:sym typeface="Arial"/>
            </a:endParaRPr>
          </a:p>
        </p:txBody>
      </p:sp>
      <p:sp>
        <p:nvSpPr>
          <p:cNvPr id="162" name="Google Shape;162;p10"/>
          <p:cNvSpPr txBox="1"/>
          <p:nvPr/>
        </p:nvSpPr>
        <p:spPr>
          <a:xfrm>
            <a:off x="609600" y="2133600"/>
            <a:ext cx="10591800" cy="3336426"/>
          </a:xfrm>
          <a:prstGeom prst="rect">
            <a:avLst/>
          </a:prstGeom>
          <a:noFill/>
          <a:ln>
            <a:noFill/>
          </a:ln>
        </p:spPr>
        <p:txBody>
          <a:bodyPr spcFirstLastPara="1" wrap="square" lIns="91425" tIns="45700" rIns="91425" bIns="45700" anchor="t" anchorCtr="0">
            <a:spAutoFit/>
          </a:bodyPr>
          <a:lstStyle/>
          <a:p>
            <a:pPr marL="0" marR="0" lvl="0" indent="-142240" algn="l" rtl="0">
              <a:lnSpc>
                <a:spcPct val="150000"/>
              </a:lnSpc>
              <a:spcBef>
                <a:spcPts val="0"/>
              </a:spcBef>
              <a:spcAft>
                <a:spcPts val="0"/>
              </a:spcAft>
              <a:buClr>
                <a:srgbClr val="FFFFFF"/>
              </a:buClr>
              <a:buSzPts val="2240"/>
              <a:buFont typeface="Arial"/>
              <a:buChar char="•"/>
            </a:pPr>
            <a:r>
              <a:rPr lang="en-US" sz="3200" b="0" i="0" u="none" strike="noStrike" cap="none">
                <a:solidFill>
                  <a:srgbClr val="FFFFFF"/>
                </a:solidFill>
                <a:latin typeface="Arial"/>
                <a:ea typeface="Arial"/>
                <a:cs typeface="Arial"/>
                <a:sym typeface="Arial"/>
              </a:rPr>
              <a:t>Use the Data You Have</a:t>
            </a:r>
            <a:endParaRPr/>
          </a:p>
          <a:p>
            <a:pPr marL="742950" marR="0" lvl="1" indent="-285750" algn="l" rtl="0">
              <a:lnSpc>
                <a:spcPct val="150000"/>
              </a:lnSpc>
              <a:spcBef>
                <a:spcPts val="1400"/>
              </a:spcBef>
              <a:spcAft>
                <a:spcPts val="0"/>
              </a:spcAft>
              <a:buClr>
                <a:srgbClr val="FFFFFF"/>
              </a:buClr>
              <a:buSzPts val="1960"/>
              <a:buFont typeface="Arial"/>
              <a:buChar char="–"/>
            </a:pPr>
            <a:r>
              <a:rPr lang="en-US" sz="2800" b="0" i="0" u="none" strike="noStrike" cap="none">
                <a:solidFill>
                  <a:srgbClr val="FFFFFF"/>
                </a:solidFill>
                <a:latin typeface="Arial"/>
                <a:ea typeface="Arial"/>
                <a:cs typeface="Arial"/>
                <a:sym typeface="Arial"/>
              </a:rPr>
              <a:t>For segmentation with your campaigns</a:t>
            </a:r>
            <a:endParaRPr/>
          </a:p>
          <a:p>
            <a:pPr marL="742950" marR="0" lvl="1" indent="-285750" algn="l" rtl="0">
              <a:lnSpc>
                <a:spcPct val="150000"/>
              </a:lnSpc>
              <a:spcBef>
                <a:spcPts val="1400"/>
              </a:spcBef>
              <a:spcAft>
                <a:spcPts val="0"/>
              </a:spcAft>
              <a:buClr>
                <a:srgbClr val="FFFFFF"/>
              </a:buClr>
              <a:buSzPts val="1960"/>
              <a:buFont typeface="Arial"/>
              <a:buChar char="–"/>
            </a:pPr>
            <a:r>
              <a:rPr lang="en-US" sz="2800" b="0" i="0" u="none" strike="noStrike" cap="none">
                <a:solidFill>
                  <a:srgbClr val="FFFFFF"/>
                </a:solidFill>
                <a:latin typeface="Arial"/>
                <a:ea typeface="Arial"/>
                <a:cs typeface="Arial"/>
                <a:sym typeface="Arial"/>
              </a:rPr>
              <a:t>For nurture &amp; advocacy programming </a:t>
            </a:r>
            <a:endParaRPr/>
          </a:p>
          <a:p>
            <a:pPr marL="742950" marR="0" lvl="1" indent="-285750" algn="l" rtl="0">
              <a:lnSpc>
                <a:spcPct val="150000"/>
              </a:lnSpc>
              <a:spcBef>
                <a:spcPts val="1400"/>
              </a:spcBef>
              <a:spcAft>
                <a:spcPts val="0"/>
              </a:spcAft>
              <a:buClr>
                <a:srgbClr val="FFFFFF"/>
              </a:buClr>
              <a:buSzPts val="1960"/>
              <a:buFont typeface="Arial"/>
              <a:buChar char="–"/>
            </a:pPr>
            <a:r>
              <a:rPr lang="en-US" sz="2800" b="0" i="0" u="none" strike="noStrike" cap="none">
                <a:solidFill>
                  <a:srgbClr val="FFFFFF"/>
                </a:solidFill>
                <a:latin typeface="Arial"/>
                <a:ea typeface="Arial"/>
                <a:cs typeface="Arial"/>
                <a:sym typeface="Arial"/>
              </a:rPr>
              <a:t>To make every email better than the last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xEl>
                                              <p:pRg st="0" end="0"/>
                                            </p:txEl>
                                          </p:spTgt>
                                        </p:tgtEl>
                                        <p:attrNameLst>
                                          <p:attrName>style.visibility</p:attrName>
                                        </p:attrNameLst>
                                      </p:cBhvr>
                                      <p:to>
                                        <p:strVal val="visible"/>
                                      </p:to>
                                    </p:set>
                                    <p:animEffect transition="in" filter="fade">
                                      <p:cBhvr>
                                        <p:cTn id="12" dur="500"/>
                                        <p:tgtEl>
                                          <p:spTgt spid="1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xEl>
                                              <p:pRg st="1" end="1"/>
                                            </p:txEl>
                                          </p:spTgt>
                                        </p:tgtEl>
                                        <p:attrNameLst>
                                          <p:attrName>style.visibility</p:attrName>
                                        </p:attrNameLst>
                                      </p:cBhvr>
                                      <p:to>
                                        <p:strVal val="visible"/>
                                      </p:to>
                                    </p:set>
                                    <p:animEffect transition="in" filter="fade">
                                      <p:cBhvr>
                                        <p:cTn id="17" dur="500"/>
                                        <p:tgtEl>
                                          <p:spTgt spid="1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xEl>
                                              <p:pRg st="2" end="2"/>
                                            </p:txEl>
                                          </p:spTgt>
                                        </p:tgtEl>
                                        <p:attrNameLst>
                                          <p:attrName>style.visibility</p:attrName>
                                        </p:attrNameLst>
                                      </p:cBhvr>
                                      <p:to>
                                        <p:strVal val="visible"/>
                                      </p:to>
                                    </p:set>
                                    <p:animEffect transition="in" filter="fade">
                                      <p:cBhvr>
                                        <p:cTn id="22" dur="500"/>
                                        <p:tgtEl>
                                          <p:spTgt spid="1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2">
                                            <p:txEl>
                                              <p:pRg st="3" end="3"/>
                                            </p:txEl>
                                          </p:spTgt>
                                        </p:tgtEl>
                                        <p:attrNameLst>
                                          <p:attrName>style.visibility</p:attrName>
                                        </p:attrNameLst>
                                      </p:cBhvr>
                                      <p:to>
                                        <p:strVal val="visible"/>
                                      </p:to>
                                    </p:set>
                                    <p:animEffect transition="in" filter="fade">
                                      <p:cBhvr>
                                        <p:cTn id="27" dur="500"/>
                                        <p:tgtEl>
                                          <p:spTgt spid="1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p:nvPr/>
        </p:nvSpPr>
        <p:spPr>
          <a:xfrm>
            <a:off x="838200" y="1416050"/>
            <a:ext cx="7010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The data you want to have…</a:t>
            </a:r>
            <a:endParaRPr sz="2800" b="0" i="0" u="none" strike="noStrike" cap="none">
              <a:solidFill>
                <a:srgbClr val="FFFFFF"/>
              </a:solidFill>
              <a:latin typeface="Arial"/>
              <a:ea typeface="Arial"/>
              <a:cs typeface="Arial"/>
              <a:sym typeface="Arial"/>
            </a:endParaRPr>
          </a:p>
        </p:txBody>
      </p:sp>
      <p:sp>
        <p:nvSpPr>
          <p:cNvPr id="168" name="Google Shape;168;p11"/>
          <p:cNvSpPr txBox="1"/>
          <p:nvPr/>
        </p:nvSpPr>
        <p:spPr>
          <a:xfrm>
            <a:off x="609600" y="2133600"/>
            <a:ext cx="10591800" cy="739754"/>
          </a:xfrm>
          <a:prstGeom prst="rect">
            <a:avLst/>
          </a:prstGeom>
          <a:noFill/>
          <a:ln>
            <a:noFill/>
          </a:ln>
        </p:spPr>
        <p:txBody>
          <a:bodyPr spcFirstLastPara="1" wrap="square" lIns="91425" tIns="45700" rIns="91425" bIns="45700" anchor="t" anchorCtr="0">
            <a:spAutoFit/>
          </a:bodyPr>
          <a:lstStyle/>
          <a:p>
            <a:pPr marL="0" marR="0" lvl="0" indent="-142240" algn="l" rtl="0">
              <a:lnSpc>
                <a:spcPct val="150000"/>
              </a:lnSpc>
              <a:spcBef>
                <a:spcPts val="0"/>
              </a:spcBef>
              <a:spcAft>
                <a:spcPts val="0"/>
              </a:spcAft>
              <a:buClr>
                <a:srgbClr val="FFFFFF"/>
              </a:buClr>
              <a:buSzPts val="2240"/>
              <a:buFont typeface="Arial"/>
              <a:buChar char="•"/>
            </a:pPr>
            <a:r>
              <a:rPr lang="en-US" sz="3200" b="0" i="0" u="none" strike="noStrike" cap="none">
                <a:solidFill>
                  <a:srgbClr val="FFFFFF"/>
                </a:solidFill>
                <a:latin typeface="Arial"/>
                <a:ea typeface="Arial"/>
                <a:cs typeface="Arial"/>
                <a:sym typeface="Arial"/>
              </a:rPr>
              <a:t>GET IT!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0" end="0"/>
                                            </p:txEl>
                                          </p:spTgt>
                                        </p:tgtEl>
                                        <p:attrNameLst>
                                          <p:attrName>style.visibility</p:attrName>
                                        </p:attrNameLst>
                                      </p:cBhvr>
                                      <p:to>
                                        <p:strVal val="visible"/>
                                      </p:to>
                                    </p:set>
                                    <p:animEffect transition="in" filter="fade">
                                      <p:cBhvr>
                                        <p:cTn id="12" dur="500"/>
                                        <p:tgtEl>
                                          <p:spTgt spid="1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p:nvPr/>
        </p:nvSpPr>
        <p:spPr>
          <a:xfrm>
            <a:off x="838200" y="1416050"/>
            <a:ext cx="7010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The data you inspect</a:t>
            </a:r>
            <a:endParaRPr sz="2800" b="0" i="0" u="none" strike="noStrike" cap="none">
              <a:solidFill>
                <a:srgbClr val="FFFFFF"/>
              </a:solidFill>
              <a:latin typeface="Arial"/>
              <a:ea typeface="Arial"/>
              <a:cs typeface="Arial"/>
              <a:sym typeface="Arial"/>
            </a:endParaRPr>
          </a:p>
        </p:txBody>
      </p:sp>
      <p:sp>
        <p:nvSpPr>
          <p:cNvPr id="174" name="Google Shape;174;p12"/>
          <p:cNvSpPr txBox="1"/>
          <p:nvPr/>
        </p:nvSpPr>
        <p:spPr>
          <a:xfrm>
            <a:off x="609600" y="2133600"/>
            <a:ext cx="10591800" cy="739754"/>
          </a:xfrm>
          <a:prstGeom prst="rect">
            <a:avLst/>
          </a:prstGeom>
          <a:noFill/>
          <a:ln>
            <a:noFill/>
          </a:ln>
        </p:spPr>
        <p:txBody>
          <a:bodyPr spcFirstLastPara="1" wrap="square" lIns="91425" tIns="45700" rIns="91425" bIns="45700" anchor="t" anchorCtr="0">
            <a:spAutoFit/>
          </a:bodyPr>
          <a:lstStyle/>
          <a:p>
            <a:pPr marL="0" marR="0" lvl="0" indent="-142240" algn="l" rtl="0">
              <a:lnSpc>
                <a:spcPct val="150000"/>
              </a:lnSpc>
              <a:spcBef>
                <a:spcPts val="0"/>
              </a:spcBef>
              <a:spcAft>
                <a:spcPts val="0"/>
              </a:spcAft>
              <a:buClr>
                <a:srgbClr val="FFFFFF"/>
              </a:buClr>
              <a:buSzPts val="2240"/>
              <a:buFont typeface="Arial"/>
              <a:buChar char="•"/>
            </a:pPr>
            <a:r>
              <a:rPr lang="en-US" sz="3200" b="0" i="0" u="none" strike="noStrike" cap="none">
                <a:solidFill>
                  <a:srgbClr val="FFFFFF"/>
                </a:solidFill>
                <a:latin typeface="Arial"/>
                <a:ea typeface="Arial"/>
                <a:cs typeface="Arial"/>
                <a:sym typeface="Arial"/>
              </a:rPr>
              <a:t>Do something with what you learn.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85FF0-5A1F-035B-5A6F-FB8CFD5F71D8}"/>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6EF8E01F-F7E2-5E22-BC91-A2ABFA81024C}"/>
              </a:ext>
            </a:extLst>
          </p:cNvPr>
          <p:cNvSpPr txBox="1">
            <a:spLocks noChangeArrowheads="1"/>
          </p:cNvSpPr>
          <p:nvPr/>
        </p:nvSpPr>
        <p:spPr bwMode="auto">
          <a:xfrm>
            <a:off x="838200" y="1416050"/>
            <a:ext cx="10287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5400" i="1" dirty="0">
                <a:solidFill>
                  <a:srgbClr val="FFFFFF"/>
                </a:solidFill>
              </a:rPr>
              <a:t>…but the good news is...</a:t>
            </a:r>
            <a:endParaRPr lang="en-US" altLang="en-US" sz="4400" i="1" dirty="0">
              <a:solidFill>
                <a:srgbClr val="FFFFFF"/>
              </a:solidFill>
            </a:endParaRPr>
          </a:p>
        </p:txBody>
      </p:sp>
    </p:spTree>
    <p:extLst>
      <p:ext uri="{BB962C8B-B14F-4D97-AF65-F5344CB8AC3E}">
        <p14:creationId xmlns:p14="http://schemas.microsoft.com/office/powerpoint/2010/main" val="2198801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893D2-97D9-0F58-8756-D4751FE114FF}"/>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552E8944-3F8B-CC04-38C2-3B4050A6334A}"/>
              </a:ext>
            </a:extLst>
          </p:cNvPr>
          <p:cNvSpPr txBox="1">
            <a:spLocks noChangeArrowheads="1"/>
          </p:cNvSpPr>
          <p:nvPr/>
        </p:nvSpPr>
        <p:spPr bwMode="auto">
          <a:xfrm>
            <a:off x="838200" y="152400"/>
            <a:ext cx="10287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None/>
            </a:pPr>
            <a:r>
              <a:rPr lang="en-US" sz="4100" dirty="0">
                <a:solidFill>
                  <a:schemeClr val="bg1"/>
                </a:solidFill>
                <a:latin typeface="Glacial Indifference"/>
                <a:ea typeface="Glacial Indifference"/>
                <a:cs typeface="Glacial Indifference"/>
                <a:sym typeface="Glacial Indifference"/>
              </a:rPr>
              <a:t>How to Know if You’re a Data Wizard</a:t>
            </a:r>
            <a:br>
              <a:rPr lang="en-US" altLang="en-US" sz="3600" dirty="0">
                <a:solidFill>
                  <a:schemeClr val="bg1"/>
                </a:solidFill>
              </a:rPr>
            </a:br>
            <a:r>
              <a:rPr lang="en-US" altLang="en-US" sz="2400" dirty="0">
                <a:solidFill>
                  <a:srgbClr val="FFFFFF"/>
                </a:solidFill>
              </a:rPr>
              <a:t>Erica Walter | Email Mavens</a:t>
            </a:r>
            <a:endParaRPr lang="en-US" altLang="en-US" sz="4500" dirty="0">
              <a:solidFill>
                <a:schemeClr val="bg1"/>
              </a:solidFill>
            </a:endParaRPr>
          </a:p>
        </p:txBody>
      </p:sp>
      <p:sp>
        <p:nvSpPr>
          <p:cNvPr id="56" name="TextBox 21">
            <a:extLst>
              <a:ext uri="{FF2B5EF4-FFF2-40B4-BE49-F238E27FC236}">
                <a16:creationId xmlns:a16="http://schemas.microsoft.com/office/drawing/2014/main" id="{27524843-67F4-4B56-BEA0-FEC4B6A7BDFD}"/>
              </a:ext>
            </a:extLst>
          </p:cNvPr>
          <p:cNvSpPr txBox="1"/>
          <p:nvPr/>
        </p:nvSpPr>
        <p:spPr>
          <a:xfrm>
            <a:off x="533400" y="1625716"/>
            <a:ext cx="9601200" cy="2957733"/>
          </a:xfrm>
          <a:prstGeom prst="rect">
            <a:avLst/>
          </a:prstGeom>
        </p:spPr>
        <p:txBody>
          <a:bodyPr wrap="square" lIns="0" tIns="0" rIns="0" bIns="0" rtlCol="0" anchor="t">
            <a:spAutoFit/>
          </a:bodyPr>
          <a:lstStyle/>
          <a:p>
            <a:pPr marL="365881" lvl="1" algn="l">
              <a:lnSpc>
                <a:spcPts val="4745"/>
              </a:lnSpc>
            </a:pPr>
            <a:r>
              <a:rPr lang="en-US" sz="2800" spc="33" dirty="0">
                <a:solidFill>
                  <a:schemeClr val="bg1"/>
                </a:solidFill>
                <a:latin typeface="Glacial Indifference"/>
                <a:ea typeface="Glacial Indifference"/>
                <a:cs typeface="Glacial Indifference"/>
                <a:sym typeface="Glacial Indifference"/>
              </a:rPr>
              <a:t>7. Use the Data you have. </a:t>
            </a:r>
          </a:p>
          <a:p>
            <a:pPr marL="365881" lvl="1" algn="l">
              <a:lnSpc>
                <a:spcPts val="4745"/>
              </a:lnSpc>
            </a:pPr>
            <a:endParaRPr lang="en-US" sz="2800" spc="33" dirty="0">
              <a:solidFill>
                <a:schemeClr val="bg1"/>
              </a:solidFill>
              <a:latin typeface="Glacial Indifference"/>
              <a:ea typeface="Glacial Indifference"/>
              <a:cs typeface="Glacial Indifference"/>
              <a:sym typeface="Glacial Indifference"/>
            </a:endParaRPr>
          </a:p>
          <a:p>
            <a:pPr marL="365881" lvl="1" algn="l">
              <a:lnSpc>
                <a:spcPts val="4745"/>
              </a:lnSpc>
            </a:pPr>
            <a:r>
              <a:rPr lang="en-US" sz="2800" spc="33" dirty="0">
                <a:solidFill>
                  <a:schemeClr val="bg1"/>
                </a:solidFill>
                <a:latin typeface="Glacial Indifference"/>
                <a:ea typeface="Glacial Indifference"/>
                <a:cs typeface="Glacial Indifference"/>
                <a:sym typeface="Glacial Indifference"/>
              </a:rPr>
              <a:t>8. The Data you want to have, get it.</a:t>
            </a:r>
          </a:p>
          <a:p>
            <a:pPr marL="365881" lvl="1" algn="l">
              <a:lnSpc>
                <a:spcPts val="4745"/>
              </a:lnSpc>
            </a:pPr>
            <a:endParaRPr lang="en-US" sz="2800" spc="33" dirty="0">
              <a:solidFill>
                <a:schemeClr val="bg1"/>
              </a:solidFill>
              <a:latin typeface="Glacial Indifference"/>
              <a:ea typeface="Glacial Indifference"/>
              <a:cs typeface="Glacial Indifference"/>
              <a:sym typeface="Glacial Indifference"/>
            </a:endParaRPr>
          </a:p>
          <a:p>
            <a:pPr marL="365881" lvl="1" algn="l">
              <a:lnSpc>
                <a:spcPts val="4745"/>
              </a:lnSpc>
            </a:pPr>
            <a:r>
              <a:rPr lang="en-US" sz="2800" spc="33" dirty="0">
                <a:solidFill>
                  <a:schemeClr val="bg1"/>
                </a:solidFill>
                <a:latin typeface="Glacial Indifference"/>
                <a:ea typeface="Glacial Indifference"/>
                <a:cs typeface="Glacial Indifference"/>
                <a:sym typeface="Glacial Indifference"/>
              </a:rPr>
              <a:t>9. The Data you inspect, do something with what you learn.</a:t>
            </a:r>
          </a:p>
        </p:txBody>
      </p:sp>
    </p:spTree>
    <p:extLst>
      <p:ext uri="{BB962C8B-B14F-4D97-AF65-F5344CB8AC3E}">
        <p14:creationId xmlns:p14="http://schemas.microsoft.com/office/powerpoint/2010/main" val="584372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9226C-BE43-B519-9180-1A17E6238D99}"/>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9D579A40-70B8-E36A-2FF7-8BAF80497F08}"/>
              </a:ext>
            </a:extLst>
          </p:cNvPr>
          <p:cNvSpPr txBox="1">
            <a:spLocks noChangeArrowheads="1"/>
          </p:cNvSpPr>
          <p:nvPr/>
        </p:nvSpPr>
        <p:spPr bwMode="auto">
          <a:xfrm>
            <a:off x="838200" y="152400"/>
            <a:ext cx="102870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None/>
            </a:pPr>
            <a:r>
              <a:rPr lang="en-US" sz="4100" dirty="0">
                <a:solidFill>
                  <a:schemeClr val="bg1"/>
                </a:solidFill>
                <a:latin typeface="Glacial Indifference"/>
                <a:ea typeface="Glacial Indifference"/>
                <a:cs typeface="Glacial Indifference"/>
                <a:sym typeface="Glacial Indifference"/>
              </a:rPr>
              <a:t>How to Know if You’re a Data Wizard</a:t>
            </a:r>
            <a:endParaRPr lang="en-US" altLang="en-US" sz="4500" dirty="0">
              <a:solidFill>
                <a:schemeClr val="bg1"/>
              </a:solidFill>
            </a:endParaRPr>
          </a:p>
        </p:txBody>
      </p:sp>
      <p:sp>
        <p:nvSpPr>
          <p:cNvPr id="56" name="TextBox 21">
            <a:extLst>
              <a:ext uri="{FF2B5EF4-FFF2-40B4-BE49-F238E27FC236}">
                <a16:creationId xmlns:a16="http://schemas.microsoft.com/office/drawing/2014/main" id="{732315D1-E11E-3788-260F-4338FDF104A7}"/>
              </a:ext>
            </a:extLst>
          </p:cNvPr>
          <p:cNvSpPr txBox="1"/>
          <p:nvPr/>
        </p:nvSpPr>
        <p:spPr>
          <a:xfrm>
            <a:off x="533400" y="1625716"/>
            <a:ext cx="7010400" cy="546816"/>
          </a:xfrm>
          <a:prstGeom prst="rect">
            <a:avLst/>
          </a:prstGeom>
        </p:spPr>
        <p:txBody>
          <a:bodyPr wrap="square" lIns="0" tIns="0" rIns="0" bIns="0" rtlCol="0" anchor="t">
            <a:spAutoFit/>
          </a:bodyPr>
          <a:lstStyle/>
          <a:p>
            <a:pPr marL="365881" lvl="1" algn="l">
              <a:lnSpc>
                <a:spcPts val="4745"/>
              </a:lnSpc>
            </a:pPr>
            <a:r>
              <a:rPr lang="en-US" sz="2800" spc="33" dirty="0">
                <a:solidFill>
                  <a:schemeClr val="bg1"/>
                </a:solidFill>
                <a:latin typeface="Glacial Indifference"/>
                <a:ea typeface="Glacial Indifference"/>
                <a:cs typeface="Glacial Indifference"/>
                <a:sym typeface="Glacial Indifference"/>
              </a:rPr>
              <a:t>10. Everyone deserves the chance to fly.</a:t>
            </a:r>
          </a:p>
        </p:txBody>
      </p:sp>
    </p:spTree>
    <p:extLst>
      <p:ext uri="{BB962C8B-B14F-4D97-AF65-F5344CB8AC3E}">
        <p14:creationId xmlns:p14="http://schemas.microsoft.com/office/powerpoint/2010/main" val="793996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a:extLst>
              <a:ext uri="{FF2B5EF4-FFF2-40B4-BE49-F238E27FC236}">
                <a16:creationId xmlns:a16="http://schemas.microsoft.com/office/drawing/2014/main" id="{10E8C8D9-898E-37FC-9EFC-1A0CE0A3A096}"/>
              </a:ext>
            </a:extLst>
          </p:cNvPr>
          <p:cNvSpPr txBox="1">
            <a:spLocks noChangeArrowheads="1"/>
          </p:cNvSpPr>
          <p:nvPr/>
        </p:nvSpPr>
        <p:spPr bwMode="auto">
          <a:xfrm>
            <a:off x="3771900" y="238539"/>
            <a:ext cx="464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3600" dirty="0">
                <a:solidFill>
                  <a:schemeClr val="bg1"/>
                </a:solidFill>
              </a:rPr>
              <a:t>Thank You!</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3765-4B42-455A-1C36-CA9F61A1D2BE}"/>
            </a:ext>
          </a:extLst>
        </p:cNvPr>
        <p:cNvGrpSpPr/>
        <p:nvPr/>
      </p:nvGrpSpPr>
      <p:grpSpPr>
        <a:xfrm>
          <a:off x="0" y="0"/>
          <a:ext cx="0" cy="0"/>
          <a:chOff x="0" y="0"/>
          <a:chExt cx="0" cy="0"/>
        </a:xfrm>
      </p:grpSpPr>
      <p:sp>
        <p:nvSpPr>
          <p:cNvPr id="4099" name="Text Box 5">
            <a:extLst>
              <a:ext uri="{FF2B5EF4-FFF2-40B4-BE49-F238E27FC236}">
                <a16:creationId xmlns:a16="http://schemas.microsoft.com/office/drawing/2014/main" id="{73D4EDC0-E569-A341-57B7-CC056486F6BC}"/>
              </a:ext>
            </a:extLst>
          </p:cNvPr>
          <p:cNvSpPr txBox="1">
            <a:spLocks noChangeArrowheads="1"/>
          </p:cNvSpPr>
          <p:nvPr/>
        </p:nvSpPr>
        <p:spPr bwMode="auto">
          <a:xfrm>
            <a:off x="3771900" y="238539"/>
            <a:ext cx="464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3600" dirty="0">
                <a:solidFill>
                  <a:schemeClr val="bg1"/>
                </a:solidFill>
              </a:rPr>
              <a:t>Data Q&amp;A</a:t>
            </a:r>
          </a:p>
        </p:txBody>
      </p:sp>
    </p:spTree>
    <p:extLst>
      <p:ext uri="{BB962C8B-B14F-4D97-AF65-F5344CB8AC3E}">
        <p14:creationId xmlns:p14="http://schemas.microsoft.com/office/powerpoint/2010/main" val="3727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F5F36-FF6A-836B-8D33-AD62979D601A}"/>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B83CCE89-6156-3DC5-C6F4-16223BD4545E}"/>
              </a:ext>
            </a:extLst>
          </p:cNvPr>
          <p:cNvSpPr txBox="1">
            <a:spLocks noChangeArrowheads="1"/>
          </p:cNvSpPr>
          <p:nvPr/>
        </p:nvSpPr>
        <p:spPr bwMode="auto">
          <a:xfrm>
            <a:off x="838200" y="1416050"/>
            <a:ext cx="10287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5400" i="1" dirty="0">
                <a:solidFill>
                  <a:srgbClr val="FFFFFF"/>
                </a:solidFill>
              </a:rPr>
              <a:t>…leveraging </a:t>
            </a:r>
            <a:r>
              <a:rPr lang="en-US" altLang="en-US" sz="5400" b="1" i="1" u="sng" dirty="0">
                <a:solidFill>
                  <a:srgbClr val="FFFFFF"/>
                </a:solidFill>
              </a:rPr>
              <a:t>DATA</a:t>
            </a:r>
            <a:r>
              <a:rPr lang="en-US" altLang="en-US" sz="5400" i="1" dirty="0">
                <a:solidFill>
                  <a:srgbClr val="FFFFFF"/>
                </a:solidFill>
              </a:rPr>
              <a:t> has never been more accessible.</a:t>
            </a:r>
            <a:endParaRPr lang="en-US" altLang="en-US" sz="4400" i="1" dirty="0">
              <a:solidFill>
                <a:srgbClr val="FFFFFF"/>
              </a:solidFill>
            </a:endParaRPr>
          </a:p>
        </p:txBody>
      </p:sp>
    </p:spTree>
    <p:extLst>
      <p:ext uri="{BB962C8B-B14F-4D97-AF65-F5344CB8AC3E}">
        <p14:creationId xmlns:p14="http://schemas.microsoft.com/office/powerpoint/2010/main" val="27060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DD300-08C6-4BA7-731E-3CA508091B03}"/>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691FB303-7C2B-3E2F-51E6-66319B664645}"/>
              </a:ext>
            </a:extLst>
          </p:cNvPr>
          <p:cNvSpPr txBox="1">
            <a:spLocks noChangeArrowheads="1"/>
          </p:cNvSpPr>
          <p:nvPr/>
        </p:nvSpPr>
        <p:spPr bwMode="auto">
          <a:xfrm>
            <a:off x="838200" y="381000"/>
            <a:ext cx="10287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500" dirty="0">
                <a:solidFill>
                  <a:srgbClr val="FFFFFF"/>
                </a:solidFill>
              </a:rPr>
              <a:t>Meet Your Data Wizards</a:t>
            </a:r>
          </a:p>
        </p:txBody>
      </p:sp>
      <p:sp>
        <p:nvSpPr>
          <p:cNvPr id="4" name="Text Box 4">
            <a:extLst>
              <a:ext uri="{FF2B5EF4-FFF2-40B4-BE49-F238E27FC236}">
                <a16:creationId xmlns:a16="http://schemas.microsoft.com/office/drawing/2014/main" id="{FA0E7B7A-C823-5E98-C8AF-B65D4F38252C}"/>
              </a:ext>
            </a:extLst>
          </p:cNvPr>
          <p:cNvSpPr txBox="1">
            <a:spLocks noChangeArrowheads="1"/>
          </p:cNvSpPr>
          <p:nvPr/>
        </p:nvSpPr>
        <p:spPr bwMode="auto">
          <a:xfrm>
            <a:off x="5257800" y="2751891"/>
            <a:ext cx="4876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000" u="sng" dirty="0">
                <a:solidFill>
                  <a:srgbClr val="FFFFFF"/>
                </a:solidFill>
              </a:rPr>
              <a:t>Cathy </a:t>
            </a:r>
            <a:r>
              <a:rPr lang="en-US" altLang="en-US" sz="4000" u="sng" dirty="0" err="1">
                <a:solidFill>
                  <a:srgbClr val="FFFFFF"/>
                </a:solidFill>
              </a:rPr>
              <a:t>Huyghe</a:t>
            </a:r>
            <a:endParaRPr lang="en-US" altLang="en-US" sz="4000" u="sng" dirty="0">
              <a:solidFill>
                <a:srgbClr val="FFFFFF"/>
              </a:solidFill>
            </a:endParaRPr>
          </a:p>
          <a:p>
            <a:pPr eaLnBrk="1" hangingPunct="1">
              <a:spcBef>
                <a:spcPct val="50000"/>
              </a:spcBef>
              <a:buFontTx/>
              <a:buNone/>
            </a:pPr>
            <a:r>
              <a:rPr lang="en-US" altLang="en-US" sz="2800" i="1" dirty="0" err="1">
                <a:solidFill>
                  <a:srgbClr val="FFFFFF"/>
                </a:solidFill>
              </a:rPr>
              <a:t>Enolytics</a:t>
            </a:r>
            <a:endParaRPr lang="en-US" altLang="en-US" sz="2800" i="1" dirty="0">
              <a:solidFill>
                <a:srgbClr val="FFFFFF"/>
              </a:solidFill>
            </a:endParaRPr>
          </a:p>
          <a:p>
            <a:pPr eaLnBrk="1" hangingPunct="1">
              <a:spcBef>
                <a:spcPct val="50000"/>
              </a:spcBef>
              <a:buFontTx/>
              <a:buNone/>
            </a:pPr>
            <a:r>
              <a:rPr lang="en-US" altLang="en-US" sz="2000" i="1" dirty="0" err="1">
                <a:solidFill>
                  <a:srgbClr val="FFFFFF"/>
                </a:solidFill>
              </a:rPr>
              <a:t>enolytics.com</a:t>
            </a:r>
            <a:endParaRPr lang="en-US" altLang="en-US" sz="2000" i="1" dirty="0">
              <a:solidFill>
                <a:srgbClr val="FFFFFF"/>
              </a:solidFill>
            </a:endParaRPr>
          </a:p>
        </p:txBody>
      </p:sp>
    </p:spTree>
    <p:extLst>
      <p:ext uri="{BB962C8B-B14F-4D97-AF65-F5344CB8AC3E}">
        <p14:creationId xmlns:p14="http://schemas.microsoft.com/office/powerpoint/2010/main" val="153243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044E6-8CA1-2112-E903-61AE73804F41}"/>
            </a:ext>
          </a:extLst>
        </p:cNvPr>
        <p:cNvGrpSpPr/>
        <p:nvPr/>
      </p:nvGrpSpPr>
      <p:grpSpPr>
        <a:xfrm>
          <a:off x="0" y="0"/>
          <a:ext cx="0" cy="0"/>
          <a:chOff x="0" y="0"/>
          <a:chExt cx="0" cy="0"/>
        </a:xfrm>
      </p:grpSpPr>
      <p:sp>
        <p:nvSpPr>
          <p:cNvPr id="3076" name="Text Box 4">
            <a:extLst>
              <a:ext uri="{FF2B5EF4-FFF2-40B4-BE49-F238E27FC236}">
                <a16:creationId xmlns:a16="http://schemas.microsoft.com/office/drawing/2014/main" id="{E4B2E3DD-1F85-F27B-5AE0-AF8E8BFDCDF5}"/>
              </a:ext>
            </a:extLst>
          </p:cNvPr>
          <p:cNvSpPr txBox="1">
            <a:spLocks noChangeArrowheads="1"/>
          </p:cNvSpPr>
          <p:nvPr/>
        </p:nvSpPr>
        <p:spPr bwMode="auto">
          <a:xfrm>
            <a:off x="838200" y="381000"/>
            <a:ext cx="10287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500" dirty="0">
                <a:solidFill>
                  <a:srgbClr val="FFFFFF"/>
                </a:solidFill>
              </a:rPr>
              <a:t>Meet Your Data Wizards</a:t>
            </a:r>
          </a:p>
        </p:txBody>
      </p:sp>
      <p:sp>
        <p:nvSpPr>
          <p:cNvPr id="4" name="Text Box 4">
            <a:extLst>
              <a:ext uri="{FF2B5EF4-FFF2-40B4-BE49-F238E27FC236}">
                <a16:creationId xmlns:a16="http://schemas.microsoft.com/office/drawing/2014/main" id="{A5710AE3-09B7-F6E2-1EFB-655FABABE4E4}"/>
              </a:ext>
            </a:extLst>
          </p:cNvPr>
          <p:cNvSpPr txBox="1">
            <a:spLocks noChangeArrowheads="1"/>
          </p:cNvSpPr>
          <p:nvPr/>
        </p:nvSpPr>
        <p:spPr bwMode="auto">
          <a:xfrm>
            <a:off x="5257800" y="2751891"/>
            <a:ext cx="4876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4000" u="sng" dirty="0">
                <a:solidFill>
                  <a:srgbClr val="FFFFFF"/>
                </a:solidFill>
              </a:rPr>
              <a:t>Erica Walter</a:t>
            </a:r>
          </a:p>
          <a:p>
            <a:pPr eaLnBrk="1" hangingPunct="1">
              <a:spcBef>
                <a:spcPct val="50000"/>
              </a:spcBef>
              <a:buFontTx/>
              <a:buNone/>
            </a:pPr>
            <a:r>
              <a:rPr lang="en-US" altLang="en-US" sz="2800" i="1" dirty="0">
                <a:solidFill>
                  <a:srgbClr val="FFFFFF"/>
                </a:solidFill>
              </a:rPr>
              <a:t>Email Mavens</a:t>
            </a:r>
          </a:p>
          <a:p>
            <a:pPr eaLnBrk="1" hangingPunct="1">
              <a:spcBef>
                <a:spcPct val="50000"/>
              </a:spcBef>
              <a:buNone/>
            </a:pPr>
            <a:r>
              <a:rPr lang="en-US" altLang="en-US" sz="2000" i="1" dirty="0" err="1">
                <a:solidFill>
                  <a:srgbClr val="FFFFFF"/>
                </a:solidFill>
              </a:rPr>
              <a:t>emailmavens.com</a:t>
            </a:r>
            <a:endParaRPr lang="en-US" altLang="en-US" sz="2000" i="1" dirty="0">
              <a:solidFill>
                <a:srgbClr val="FFFFFF"/>
              </a:solidFill>
            </a:endParaRPr>
          </a:p>
        </p:txBody>
      </p:sp>
    </p:spTree>
    <p:extLst>
      <p:ext uri="{BB962C8B-B14F-4D97-AF65-F5344CB8AC3E}">
        <p14:creationId xmlns:p14="http://schemas.microsoft.com/office/powerpoint/2010/main" val="107334568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1529E37F0B6844BE581A8E5E57E09C" ma:contentTypeVersion="21" ma:contentTypeDescription="Create a new document." ma:contentTypeScope="" ma:versionID="f41e56b8ca8d2fb4b867f3f22c064792">
  <xsd:schema xmlns:xsd="http://www.w3.org/2001/XMLSchema" xmlns:xs="http://www.w3.org/2001/XMLSchema" xmlns:p="http://schemas.microsoft.com/office/2006/metadata/properties" xmlns:ns1="http://schemas.microsoft.com/sharepoint/v3" xmlns:ns2="986d2df0-7854-4426-a8f5-9e3d3380399b" xmlns:ns3="e9e5e87a-4acd-4530-9121-52987b7c744c" targetNamespace="http://schemas.microsoft.com/office/2006/metadata/properties" ma:root="true" ma:fieldsID="7a422ae487b742fb801202878e53e09b" ns1:_="" ns2:_="" ns3:_="">
    <xsd:import namespace="http://schemas.microsoft.com/sharepoint/v3"/>
    <xsd:import namespace="986d2df0-7854-4426-a8f5-9e3d3380399b"/>
    <xsd:import namespace="e9e5e87a-4acd-4530-9121-52987b7c74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6d2df0-7854-4426-a8f5-9e3d33803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b13520-43c6-47af-a59c-5077eb3837f6"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e5e87a-4acd-4530-9121-52987b7c744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da5304f-ceeb-441a-b5ea-386044d0c3f1}" ma:internalName="TaxCatchAll" ma:showField="CatchAllData" ma:web="e9e5e87a-4acd-4530-9121-52987b7c744c">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9e5e87a-4acd-4530-9121-52987b7c744c" xsi:nil="true"/>
    <lcf76f155ced4ddcb4097134ff3c332f xmlns="986d2df0-7854-4426-a8f5-9e3d3380399b">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968CE55C-CDEC-4930-8350-247248364056}">
  <ds:schemaRefs>
    <ds:schemaRef ds:uri="http://schemas.microsoft.com/sharepoint/v3/contenttype/forms"/>
  </ds:schemaRefs>
</ds:datastoreItem>
</file>

<file path=customXml/itemProps2.xml><?xml version="1.0" encoding="utf-8"?>
<ds:datastoreItem xmlns:ds="http://schemas.openxmlformats.org/officeDocument/2006/customXml" ds:itemID="{D7B5EE76-E12B-4B3A-ACC4-C760BA849073}">
  <ds:schemaRefs>
    <ds:schemaRef ds:uri="http://schemas.microsoft.com/office/2006/metadata/longProperties"/>
  </ds:schemaRefs>
</ds:datastoreItem>
</file>

<file path=customXml/itemProps3.xml><?xml version="1.0" encoding="utf-8"?>
<ds:datastoreItem xmlns:ds="http://schemas.openxmlformats.org/officeDocument/2006/customXml" ds:itemID="{970C5F8E-F086-45C5-9B40-22E1D995772A}"/>
</file>

<file path=customXml/itemProps4.xml><?xml version="1.0" encoding="utf-8"?>
<ds:datastoreItem xmlns:ds="http://schemas.openxmlformats.org/officeDocument/2006/customXml" ds:itemID="{572817CF-73CE-482F-A5E8-6D33CE536D25}"/>
</file>

<file path=docProps/app.xml><?xml version="1.0" encoding="utf-8"?>
<Properties xmlns="http://schemas.openxmlformats.org/officeDocument/2006/extended-properties" xmlns:vt="http://schemas.openxmlformats.org/officeDocument/2006/docPropsVTypes">
  <Template/>
  <TotalTime>12370</TotalTime>
  <Words>2289</Words>
  <Application>Microsoft Office PowerPoint</Application>
  <PresentationFormat>Widescreen</PresentationFormat>
  <Paragraphs>355</Paragraphs>
  <Slides>63</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Akzidenz-Grotesk Bold</vt:lpstr>
      <vt:lpstr>Aptos</vt:lpstr>
      <vt:lpstr>Arial</vt:lpstr>
      <vt:lpstr>Glacial Indifference</vt:lpstr>
      <vt:lpstr>Glacial Indifference Bold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dc:creator>
  <cp:lastModifiedBy>Jerry Sypkens</cp:lastModifiedBy>
  <cp:revision>51</cp:revision>
  <dcterms:created xsi:type="dcterms:W3CDTF">2008-09-25T23:33:29Z</dcterms:created>
  <dcterms:modified xsi:type="dcterms:W3CDTF">2025-02-13T23:33:52Z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Daniel Friedlander</vt:lpwstr>
  </property>
  <property fmtid="{D5CDD505-2E9C-101B-9397-08002B2CF9AE}" pid="3" name="Order">
    <vt:lpwstr>12476600.0000000</vt:lpwstr>
  </property>
  <property fmtid="{D5CDD505-2E9C-101B-9397-08002B2CF9AE}" pid="4" name="display_urn:schemas-microsoft-com:office:office#Author">
    <vt:lpwstr>Daniel Friedlander</vt:lpwstr>
  </property>
  <property fmtid="{D5CDD505-2E9C-101B-9397-08002B2CF9AE}" pid="5" name="ContentTypeId">
    <vt:lpwstr>0x010100C61529E37F0B6844BE581A8E5E57E09C</vt:lpwstr>
  </property>
</Properties>
</file>