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59" r:id="rId7"/>
    <p:sldId id="270" r:id="rId8"/>
    <p:sldId id="271" r:id="rId9"/>
    <p:sldId id="273" r:id="rId10"/>
    <p:sldId id="272" r:id="rId11"/>
    <p:sldId id="261" r:id="rId12"/>
    <p:sldId id="274" r:id="rId13"/>
  </p:sldIdLst>
  <p:sldSz cx="12193588" cy="6858000"/>
  <p:notesSz cx="9369425" cy="710247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3" userDrawn="1">
          <p15:clr>
            <a:srgbClr val="A4A3A4"/>
          </p15:clr>
        </p15:guide>
        <p15:guide id="2" pos="284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98E74-EC5B-4F61-9E5A-DBE0AC4765E6}" v="3" dt="2025-02-14T00:19:17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5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183"/>
        <p:guide pos="284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ry Sypkens" userId="50b5d4a2-da21-4ddc-9fa6-3b69f0ed7855" providerId="ADAL" clId="{41F98E74-EC5B-4F61-9E5A-DBE0AC4765E6}"/>
    <pc:docChg chg="modSld">
      <pc:chgData name="Jerry Sypkens" userId="50b5d4a2-da21-4ddc-9fa6-3b69f0ed7855" providerId="ADAL" clId="{41F98E74-EC5B-4F61-9E5A-DBE0AC4765E6}" dt="2025-02-14T00:19:17.822" v="2" actId="478"/>
      <pc:docMkLst>
        <pc:docMk/>
      </pc:docMkLst>
      <pc:sldChg chg="delSp">
        <pc:chgData name="Jerry Sypkens" userId="50b5d4a2-da21-4ddc-9fa6-3b69f0ed7855" providerId="ADAL" clId="{41F98E74-EC5B-4F61-9E5A-DBE0AC4765E6}" dt="2025-02-14T00:16:29.077" v="1" actId="478"/>
        <pc:sldMkLst>
          <pc:docMk/>
          <pc:sldMk cId="0" sldId="259"/>
        </pc:sldMkLst>
        <pc:picChg chg="del">
          <ac:chgData name="Jerry Sypkens" userId="50b5d4a2-da21-4ddc-9fa6-3b69f0ed7855" providerId="ADAL" clId="{41F98E74-EC5B-4F61-9E5A-DBE0AC4765E6}" dt="2025-02-14T00:16:29.077" v="1" actId="478"/>
          <ac:picMkLst>
            <pc:docMk/>
            <pc:sldMk cId="0" sldId="259"/>
            <ac:picMk id="1026" creationId="{00000000-0000-0000-0000-000000000000}"/>
          </ac:picMkLst>
        </pc:picChg>
      </pc:sldChg>
      <pc:sldChg chg="delSp">
        <pc:chgData name="Jerry Sypkens" userId="50b5d4a2-da21-4ddc-9fa6-3b69f0ed7855" providerId="ADAL" clId="{41F98E74-EC5B-4F61-9E5A-DBE0AC4765E6}" dt="2025-02-14T00:16:22.607" v="0" actId="478"/>
        <pc:sldMkLst>
          <pc:docMk/>
          <pc:sldMk cId="0" sldId="265"/>
        </pc:sldMkLst>
        <pc:picChg chg="del">
          <ac:chgData name="Jerry Sypkens" userId="50b5d4a2-da21-4ddc-9fa6-3b69f0ed7855" providerId="ADAL" clId="{41F98E74-EC5B-4F61-9E5A-DBE0AC4765E6}" dt="2025-02-14T00:16:22.607" v="0" actId="478"/>
          <ac:picMkLst>
            <pc:docMk/>
            <pc:sldMk cId="0" sldId="265"/>
            <ac:picMk id="5124" creationId="{00000000-0000-0000-0000-000000000000}"/>
          </ac:picMkLst>
        </pc:picChg>
      </pc:sldChg>
      <pc:sldChg chg="delSp">
        <pc:chgData name="Jerry Sypkens" userId="50b5d4a2-da21-4ddc-9fa6-3b69f0ed7855" providerId="ADAL" clId="{41F98E74-EC5B-4F61-9E5A-DBE0AC4765E6}" dt="2025-02-14T00:19:17.822" v="2" actId="478"/>
        <pc:sldMkLst>
          <pc:docMk/>
          <pc:sldMk cId="2858062081" sldId="272"/>
        </pc:sldMkLst>
        <pc:picChg chg="del">
          <ac:chgData name="Jerry Sypkens" userId="50b5d4a2-da21-4ddc-9fa6-3b69f0ed7855" providerId="ADAL" clId="{41F98E74-EC5B-4F61-9E5A-DBE0AC4765E6}" dt="2025-02-14T00:19:17.822" v="2" actId="478"/>
          <ac:picMkLst>
            <pc:docMk/>
            <pc:sldMk cId="2858062081" sldId="272"/>
            <ac:picMk id="8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0643" cy="3561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6690" y="0"/>
            <a:ext cx="4060643" cy="3561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6E44-0769-4F11-8159-8C6B8316E11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746329"/>
            <a:ext cx="4060643" cy="3561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6690" y="6746329"/>
            <a:ext cx="4060643" cy="3561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9F6EE-5383-4A03-97CC-01BE6721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1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1" name="AutoShape 12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2" name="AutoShape 13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4" name="AutoShape 15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7" name="AutoShape 18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8" name="AutoShape 19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9" name="AutoShape 20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0" name="AutoShape 21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1" name="AutoShape 22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2" name="AutoShape 23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3" name="AutoShape 24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4" name="AutoShape 25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5" name="AutoShape 26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6" name="AutoShape 27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7" name="AutoShape 28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8" name="AutoShape 29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79" name="AutoShape 30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0" name="AutoShape 31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1" name="AutoShape 32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2" name="AutoShape 33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3" name="AutoShape 34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4" name="AutoShape 35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5" name="AutoShape 36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6" name="AutoShape 37"/>
          <p:cNvSpPr>
            <a:spLocks noChangeArrowheads="1"/>
          </p:cNvSpPr>
          <p:nvPr/>
        </p:nvSpPr>
        <p:spPr bwMode="auto">
          <a:xfrm>
            <a:off x="2" y="0"/>
            <a:ext cx="9369425" cy="7102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87" name="Rectangle 3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586038" y="579438"/>
            <a:ext cx="5002212" cy="281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9"/>
          <p:cNvSpPr>
            <a:spLocks noGrp="1" noChangeArrowheads="1"/>
          </p:cNvSpPr>
          <p:nvPr>
            <p:ph type="body"/>
          </p:nvPr>
        </p:nvSpPr>
        <p:spPr bwMode="auto">
          <a:xfrm>
            <a:off x="1026157" y="3620422"/>
            <a:ext cx="8123380" cy="3384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88" name="Rectangle 40"/>
          <p:cNvSpPr>
            <a:spLocks noGrp="1" noChangeArrowheads="1"/>
          </p:cNvSpPr>
          <p:nvPr>
            <p:ph type="hdr"/>
          </p:nvPr>
        </p:nvSpPr>
        <p:spPr bwMode="auto">
          <a:xfrm>
            <a:off x="2" y="0"/>
            <a:ext cx="4370584" cy="33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89" name="Rectangle 41"/>
          <p:cNvSpPr>
            <a:spLocks noGrp="1" noChangeArrowheads="1"/>
          </p:cNvSpPr>
          <p:nvPr>
            <p:ph type="dt"/>
          </p:nvPr>
        </p:nvSpPr>
        <p:spPr bwMode="auto">
          <a:xfrm>
            <a:off x="5803013" y="0"/>
            <a:ext cx="4370583" cy="33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90" name="Rectangle 42"/>
          <p:cNvSpPr>
            <a:spLocks noGrp="1" noChangeArrowheads="1"/>
          </p:cNvSpPr>
          <p:nvPr>
            <p:ph type="ftr"/>
          </p:nvPr>
        </p:nvSpPr>
        <p:spPr bwMode="auto">
          <a:xfrm>
            <a:off x="2" y="7242046"/>
            <a:ext cx="4370584" cy="33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sldNum"/>
          </p:nvPr>
        </p:nvSpPr>
        <p:spPr bwMode="auto">
          <a:xfrm>
            <a:off x="5803013" y="7242046"/>
            <a:ext cx="4370583" cy="33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4996F6-5B8B-447D-85B3-A9433ADEC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267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89CAF2-AD09-42ED-8C65-F48201363238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5BCB9145-6335-4744-8E29-775BF1C81F9B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51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A1596A-C638-41D6-8A12-751B0740E2E5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2B6EF24E-8B9B-49AE-ADDB-DD1F073BE886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44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0F2295-617C-45D0-B22C-C915B34F68F1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92785E51-C15A-49C1-A2CD-F9CB467FF5E2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73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8B4A1A-4A37-4F9C-B301-72BFFADB3A7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AF6EE17E-1107-4591-BCA5-1FDB2642B4F6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53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81883B-CEC2-4827-8BA8-2EF02EB7AEC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13DE35B6-5227-4842-8CB5-C8B76A304BAD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316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8B4A1A-4A37-4F9C-B301-72BFFADB3A7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AF6EE17E-1107-4591-BCA5-1FDB2642B4F6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588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8B4A1A-4A37-4F9C-B301-72BFFADB3A7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AF6EE17E-1107-4591-BCA5-1FDB2642B4F6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490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E48E3A-D02E-4A6F-9DEE-F3A6796AA534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3704E47E-5C3C-44FA-B9EC-2161AED2F975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5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89CAF2-AD09-42ED-8C65-F48201363238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7925" y="534988"/>
            <a:ext cx="4775200" cy="2686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8200" y="3373766"/>
            <a:ext cx="7495122" cy="319449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306690" y="6745125"/>
            <a:ext cx="4060643" cy="3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5BCB9145-6335-4744-8E29-775BF1C81F9B}" type="slidenum">
              <a:rPr lang="en-US" altLang="en-US" sz="1400">
                <a:latin typeface="Arial" panose="020B0604020202020204" pitchFamily="34" charset="0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28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A2840-FAF2-4ED9-93B6-184100778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6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D3254-80F2-4285-9330-1B596435D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23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94750" y="274638"/>
            <a:ext cx="2727325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327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9121-5B4D-4265-9B00-954947067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7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E1C2F-44A0-4617-B11D-D4EEB67109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84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79989-FA49-45AB-9E5C-9D3D94016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18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0038" cy="4465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2038" y="1600200"/>
            <a:ext cx="5380037" cy="4465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D6031-66AD-4C1E-A145-BA8DB1588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5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1EC43-3899-4D15-A6B7-D2FF49CCF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8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2E7CD-1389-4400-8420-26371023C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90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42312-793A-4EDB-8137-C8D6A5751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89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F255D-DD4A-440D-B4EB-C46F1F8A0A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14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0B10F-B512-42FC-8D14-F90C40A1A8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70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12475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12475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356350"/>
            <a:ext cx="2784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1/30/20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356350"/>
            <a:ext cx="2784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25E8862-9B42-4D34-B1BD-2E307D967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236788" y="274638"/>
            <a:ext cx="791368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5400">
                <a:solidFill>
                  <a:srgbClr val="002060"/>
                </a:solidFill>
              </a:rPr>
              <a:t>The State of the Industry 2025 </a:t>
            </a: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3" y="2438400"/>
            <a:ext cx="457200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144588" y="274638"/>
            <a:ext cx="990600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5400">
                <a:solidFill>
                  <a:srgbClr val="002060"/>
                </a:solidFill>
              </a:rPr>
              <a:t>Wine &amp; the Age of Uncertainty </a:t>
            </a:r>
          </a:p>
        </p:txBody>
      </p:sp>
      <p:pic>
        <p:nvPicPr>
          <p:cNvPr id="51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34194" y="282575"/>
            <a:ext cx="10972800" cy="144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But it’s </a:t>
            </a:r>
            <a:r>
              <a:rPr lang="en-US" altLang="en-US" sz="4400" i="1" dirty="0">
                <a:solidFill>
                  <a:srgbClr val="002060"/>
                </a:solidFill>
              </a:rPr>
              <a:t>Always</a:t>
            </a:r>
            <a:r>
              <a:rPr lang="en-US" altLang="en-US" sz="4400" dirty="0">
                <a:solidFill>
                  <a:srgbClr val="002060"/>
                </a:solidFill>
              </a:rPr>
              <a:t> the “Age of Uncertainty” in the Wine Business!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172994" y="1842552"/>
            <a:ext cx="4724400" cy="333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i="1" dirty="0">
                <a:solidFill>
                  <a:srgbClr val="002060"/>
                </a:solidFill>
              </a:rPr>
              <a:t>Rumsfeld’s Rule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Known Knowns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Known Unknowns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Unknown Knowns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Unknown Unknowns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endParaRPr lang="en-US" altLang="en-US" sz="4000" dirty="0">
              <a:solidFill>
                <a:srgbClr val="002060"/>
              </a:solidFill>
            </a:endParaRPr>
          </a:p>
        </p:txBody>
      </p:sp>
      <p:pic>
        <p:nvPicPr>
          <p:cNvPr id="11268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2373313" y="282575"/>
            <a:ext cx="75438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What Makes 2025 Different?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554788" y="1295400"/>
            <a:ext cx="5332412" cy="459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u="sng" dirty="0">
                <a:solidFill>
                  <a:srgbClr val="002060"/>
                </a:solidFill>
              </a:rPr>
              <a:t>International Economic Uncertainty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Tariffs?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The Dollar?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Migrants/Deportation?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endParaRPr lang="en-US" altLang="en-US" sz="4000" dirty="0">
              <a:solidFill>
                <a:srgbClr val="002060"/>
              </a:solidFill>
            </a:endParaRPr>
          </a:p>
        </p:txBody>
      </p:sp>
      <p:pic>
        <p:nvPicPr>
          <p:cNvPr id="13316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8991" y="2057400"/>
            <a:ext cx="4572000" cy="33156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9594" y="1535691"/>
            <a:ext cx="3657600" cy="42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85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373313" y="282575"/>
            <a:ext cx="75438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Tariffs: the Known Unknowns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38994" y="1277938"/>
            <a:ext cx="11046619" cy="459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On whom? How much? </a:t>
            </a:r>
            <a:r>
              <a:rPr lang="en-US" altLang="en-US" sz="3600" dirty="0">
                <a:solidFill>
                  <a:srgbClr val="002060"/>
                </a:solidFill>
              </a:rPr>
              <a:t>How long? </a:t>
            </a:r>
            <a:r>
              <a:rPr lang="en-US" altLang="en-US" sz="3600" b="1" dirty="0">
                <a:solidFill>
                  <a:srgbClr val="FF0000"/>
                </a:solidFill>
              </a:rPr>
              <a:t>All stuff, or just some stuff?</a:t>
            </a:r>
            <a:r>
              <a:rPr lang="en-US" altLang="en-US" sz="3600" dirty="0">
                <a:solidFill>
                  <a:srgbClr val="FF0000"/>
                </a:solidFill>
              </a:rPr>
              <a:t> </a:t>
            </a:r>
            <a:r>
              <a:rPr lang="en-US" altLang="en-US" sz="3600" dirty="0">
                <a:solidFill>
                  <a:srgbClr val="002060"/>
                </a:solidFill>
              </a:rPr>
              <a:t>Who really pays it? Direct effects? Indirect effects? How much revenue is raised? What is the strategy? Protectionism? Escalate to de-escalate? </a:t>
            </a:r>
            <a:r>
              <a:rPr lang="en-US" altLang="en-US" sz="3600" b="1" dirty="0">
                <a:solidFill>
                  <a:srgbClr val="FF0000"/>
                </a:solidFill>
              </a:rPr>
              <a:t>How will other countries react? Bargain? Tit for tat? </a:t>
            </a:r>
            <a:r>
              <a:rPr lang="en-US" altLang="en-US" sz="3600" dirty="0">
                <a:solidFill>
                  <a:srgbClr val="002060"/>
                </a:solidFill>
              </a:rPr>
              <a:t>How will the tariffs affect growth? Inflation? Interest rates? The deficit? Investment? </a:t>
            </a:r>
            <a:r>
              <a:rPr lang="en-US" altLang="en-US" sz="3600" b="1" dirty="0">
                <a:solidFill>
                  <a:srgbClr val="FF0000"/>
                </a:solidFill>
              </a:rPr>
              <a:t>The dollar? </a:t>
            </a:r>
            <a:r>
              <a:rPr lang="en-US" altLang="en-US" sz="3600" dirty="0">
                <a:solidFill>
                  <a:srgbClr val="002060"/>
                </a:solidFill>
              </a:rPr>
              <a:t>Exports? What are the risks?</a:t>
            </a:r>
          </a:p>
          <a:p>
            <a:pPr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dirty="0">
              <a:solidFill>
                <a:srgbClr val="002060"/>
              </a:solidFill>
            </a:endParaRPr>
          </a:p>
          <a:p>
            <a:pPr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dirty="0">
              <a:solidFill>
                <a:srgbClr val="002060"/>
              </a:solidFill>
            </a:endParaRPr>
          </a:p>
        </p:txBody>
      </p:sp>
      <p:pic>
        <p:nvPicPr>
          <p:cNvPr id="15364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25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305594" y="282575"/>
            <a:ext cx="11581606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Pie Economics: Worst Case Scenario?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487194" y="1295400"/>
            <a:ext cx="6400006" cy="459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600" dirty="0">
                <a:solidFill>
                  <a:srgbClr val="002060"/>
                </a:solidFill>
              </a:rPr>
              <a:t>Large Scale Tit-for-Tat Tariffs </a:t>
            </a:r>
          </a:p>
          <a:p>
            <a:pPr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600" dirty="0">
                <a:solidFill>
                  <a:srgbClr val="002060"/>
                </a:solidFill>
              </a:rPr>
              <a:t>US producers get a </a:t>
            </a:r>
            <a:r>
              <a:rPr lang="en-US" altLang="en-US" sz="3600" b="1" dirty="0">
                <a:solidFill>
                  <a:srgbClr val="002060"/>
                </a:solidFill>
              </a:rPr>
              <a:t>bigger</a:t>
            </a:r>
            <a:r>
              <a:rPr lang="en-US" altLang="en-US" sz="3600" dirty="0">
                <a:solidFill>
                  <a:srgbClr val="002060"/>
                </a:solidFill>
              </a:rPr>
              <a:t> share of a </a:t>
            </a:r>
            <a:r>
              <a:rPr lang="en-US" altLang="en-US" sz="3600" b="1" dirty="0">
                <a:solidFill>
                  <a:srgbClr val="002060"/>
                </a:solidFill>
              </a:rPr>
              <a:t>smaller</a:t>
            </a:r>
            <a:r>
              <a:rPr lang="en-US" altLang="en-US" sz="3600" dirty="0">
                <a:solidFill>
                  <a:srgbClr val="002060"/>
                </a:solidFill>
              </a:rPr>
              <a:t> wine market pie</a:t>
            </a:r>
          </a:p>
          <a:p>
            <a:pPr marL="571500" indent="-571500" eaLnBrk="1" hangingPunct="1">
              <a:spcBef>
                <a:spcPts val="638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rgbClr val="002060"/>
                </a:solidFill>
              </a:rPr>
              <a:t>Losers?</a:t>
            </a:r>
          </a:p>
          <a:p>
            <a:pPr marL="571500" indent="-571500" eaLnBrk="1" hangingPunct="1">
              <a:spcBef>
                <a:spcPts val="638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rgbClr val="002060"/>
                </a:solidFill>
              </a:rPr>
              <a:t>Winners?</a:t>
            </a:r>
          </a:p>
          <a:p>
            <a:pPr marL="571500" indent="-571500" eaLnBrk="1" hangingPunct="1">
              <a:spcBef>
                <a:spcPts val="638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3600" dirty="0">
                <a:solidFill>
                  <a:srgbClr val="002060"/>
                </a:solidFill>
              </a:rPr>
              <a:t>Age of Uncertainty</a:t>
            </a:r>
          </a:p>
          <a:p>
            <a:pPr marL="571500" indent="-571500" eaLnBrk="1" hangingPunct="1">
              <a:spcBef>
                <a:spcPts val="638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2060"/>
              </a:solidFill>
            </a:endParaRPr>
          </a:p>
        </p:txBody>
      </p:sp>
      <p:pic>
        <p:nvPicPr>
          <p:cNvPr id="13316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4394" y="1371600"/>
            <a:ext cx="314325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436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2373313" y="282575"/>
            <a:ext cx="75438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What Makes 2025 Different?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554788" y="1295400"/>
            <a:ext cx="5332412" cy="459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Tariffs?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The Dollar?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Migrants/Deportation?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>
                <a:solidFill>
                  <a:srgbClr val="002060"/>
                </a:solidFill>
              </a:rPr>
              <a:t>Health Guidelines</a:t>
            </a:r>
            <a:r>
              <a:rPr lang="en-US" altLang="en-US" sz="4000" dirty="0">
                <a:solidFill>
                  <a:srgbClr val="002060"/>
                </a:solidFill>
              </a:rPr>
              <a:t>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</a:rPr>
              <a:t>Duty-Drawbacks?</a:t>
            </a:r>
          </a:p>
          <a:p>
            <a:pPr algn="ctr" eaLnBrk="1" hangingPunct="1">
              <a:spcBef>
                <a:spcPts val="638"/>
              </a:spcBef>
              <a:spcAft>
                <a:spcPct val="0"/>
              </a:spcAft>
              <a:buClrTx/>
              <a:buFontTx/>
              <a:buNone/>
            </a:pPr>
            <a:endParaRPr lang="en-US" altLang="en-US" sz="4000" dirty="0">
              <a:solidFill>
                <a:srgbClr val="002060"/>
              </a:solidFill>
            </a:endParaRPr>
          </a:p>
        </p:txBody>
      </p:sp>
      <p:pic>
        <p:nvPicPr>
          <p:cNvPr id="13316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062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1863725" y="336550"/>
            <a:ext cx="82724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rgbClr val="002060"/>
                </a:solidFill>
              </a:rPr>
              <a:t>Who </a:t>
            </a:r>
            <a:r>
              <a:rPr lang="en-US" altLang="en-US" sz="4400" dirty="0" err="1">
                <a:solidFill>
                  <a:srgbClr val="002060"/>
                </a:solidFill>
              </a:rPr>
              <a:t>Ya</a:t>
            </a:r>
            <a:r>
              <a:rPr lang="en-US" altLang="en-US" sz="4400" dirty="0">
                <a:solidFill>
                  <a:srgbClr val="002060"/>
                </a:solidFill>
              </a:rPr>
              <a:t> </a:t>
            </a:r>
            <a:r>
              <a:rPr lang="en-US" altLang="en-US" sz="4400" dirty="0" err="1">
                <a:solidFill>
                  <a:srgbClr val="002060"/>
                </a:solidFill>
              </a:rPr>
              <a:t>Gonna</a:t>
            </a:r>
            <a:r>
              <a:rPr lang="en-US" altLang="en-US" sz="4400" dirty="0">
                <a:solidFill>
                  <a:srgbClr val="002060"/>
                </a:solidFill>
              </a:rPr>
              <a:t> Call?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333" y="990601"/>
            <a:ext cx="1371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056" y="3895725"/>
            <a:ext cx="1371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9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Content Placeholder 2"/>
          <p:cNvSpPr>
            <a:spLocks noGrp="1"/>
          </p:cNvSpPr>
          <p:nvPr>
            <p:ph idx="1"/>
          </p:nvPr>
        </p:nvSpPr>
        <p:spPr>
          <a:xfrm>
            <a:off x="3284538" y="1074738"/>
            <a:ext cx="6018212" cy="4519612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2800" b="1" dirty="0">
                <a:solidFill>
                  <a:srgbClr val="004586"/>
                </a:solidFill>
              </a:rPr>
              <a:t>Jeff Bitter,</a:t>
            </a:r>
            <a:r>
              <a:rPr lang="en-US" altLang="en-US" sz="2800" b="1" dirty="0"/>
              <a:t> 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2800" dirty="0"/>
              <a:t>Allied Grape Growers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2800" b="1" dirty="0">
                <a:solidFill>
                  <a:srgbClr val="004586"/>
                </a:solidFill>
              </a:rPr>
              <a:t>     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2800" b="1" dirty="0">
                <a:solidFill>
                  <a:srgbClr val="004586"/>
                </a:solidFill>
              </a:rPr>
              <a:t>Glen Proctor,</a:t>
            </a:r>
            <a:r>
              <a:rPr lang="en-US" altLang="en-US" sz="2800" dirty="0"/>
              <a:t> 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2800" dirty="0"/>
              <a:t>The </a:t>
            </a:r>
            <a:r>
              <a:rPr lang="en-US" altLang="en-US" sz="2800" dirty="0" err="1"/>
              <a:t>Ciatti</a:t>
            </a:r>
            <a:r>
              <a:rPr lang="en-US" altLang="en-US" sz="2800" dirty="0"/>
              <a:t> Company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</a:pPr>
            <a:endParaRPr lang="en-US" altLang="en-US" sz="2800" dirty="0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004586"/>
                </a:solidFill>
              </a:rPr>
              <a:t>Stephen </a:t>
            </a:r>
            <a:r>
              <a:rPr lang="en-US" altLang="en-US" sz="2800" b="1" dirty="0" err="1">
                <a:solidFill>
                  <a:srgbClr val="004586"/>
                </a:solidFill>
              </a:rPr>
              <a:t>Rannekleiv</a:t>
            </a:r>
            <a:r>
              <a:rPr lang="en-US" altLang="en-US" sz="2800" dirty="0">
                <a:solidFill>
                  <a:srgbClr val="0000CC"/>
                </a:solidFill>
              </a:rPr>
              <a:t>,</a:t>
            </a:r>
            <a:r>
              <a:rPr lang="en-US" altLang="en-US" sz="2800" dirty="0"/>
              <a:t> 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800" dirty="0"/>
              <a:t>Rabobank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en-US" altLang="en-US" sz="2800" b="1" dirty="0">
              <a:solidFill>
                <a:srgbClr val="004586"/>
              </a:solidFill>
            </a:endParaRP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004586"/>
                </a:solidFill>
              </a:rPr>
              <a:t>Danny </a:t>
            </a:r>
            <a:r>
              <a:rPr lang="en-US" altLang="en-US" sz="2800" b="1" dirty="0" err="1">
                <a:solidFill>
                  <a:srgbClr val="004586"/>
                </a:solidFill>
              </a:rPr>
              <a:t>Brager</a:t>
            </a:r>
            <a:r>
              <a:rPr lang="en-US" altLang="en-US" sz="2800" b="1" dirty="0">
                <a:solidFill>
                  <a:srgbClr val="0000CC"/>
                </a:solidFill>
              </a:rPr>
              <a:t>,</a:t>
            </a:r>
            <a:r>
              <a:rPr lang="en-US" altLang="en-US" sz="2800" b="1" dirty="0"/>
              <a:t> 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800" dirty="0" err="1"/>
              <a:t>Brager</a:t>
            </a:r>
            <a:r>
              <a:rPr lang="en-US" altLang="en-US" sz="2800" dirty="0"/>
              <a:t> Beverage Alcohol Consulting                     </a:t>
            </a:r>
          </a:p>
          <a:p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794" y="3308241"/>
            <a:ext cx="1371600" cy="2025869"/>
          </a:xfrm>
          <a:prstGeom prst="rect">
            <a:avLst/>
          </a:prstGeom>
        </p:spPr>
      </p:pic>
      <p:pic>
        <p:nvPicPr>
          <p:cNvPr id="1026" name="Picture 2" descr="https://www.unifiedsymposium.org/wp-content/uploads/2025/01/proctorglenncroppe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869" y="1695449"/>
            <a:ext cx="13716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236788" y="274638"/>
            <a:ext cx="791368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5400">
                <a:solidFill>
                  <a:srgbClr val="002060"/>
                </a:solidFill>
              </a:rPr>
              <a:t>The State of the Industry 2025 </a:t>
            </a: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096000"/>
            <a:ext cx="12096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3" y="2438400"/>
            <a:ext cx="457200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133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21" ma:contentTypeDescription="Create a new document." ma:contentTypeScope="" ma:versionID="f41e56b8ca8d2fb4b867f3f22c064792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7a422ae487b742fb801202878e53e09b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9e5e87a-4acd-4530-9121-52987b7c744c" xsi:nil="true"/>
    <lcf76f155ced4ddcb4097134ff3c332f xmlns="986d2df0-7854-4426-a8f5-9e3d3380399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7CF4A1-EBC4-446B-94B0-58F8338C4234}"/>
</file>

<file path=customXml/itemProps2.xml><?xml version="1.0" encoding="utf-8"?>
<ds:datastoreItem xmlns:ds="http://schemas.openxmlformats.org/officeDocument/2006/customXml" ds:itemID="{1CE45E6B-B5DA-4FA4-9A68-16B9C128ED6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9e5e87a-4acd-4530-9121-52987b7c744c"/>
    <ds:schemaRef ds:uri="986d2df0-7854-4426-a8f5-9e3d3380399b"/>
  </ds:schemaRefs>
</ds:datastoreItem>
</file>

<file path=customXml/itemProps3.xml><?xml version="1.0" encoding="utf-8"?>
<ds:datastoreItem xmlns:ds="http://schemas.openxmlformats.org/officeDocument/2006/customXml" ds:itemID="{6E8AC210-C038-472E-A29A-3059038767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34656</TotalTime>
  <Words>244</Words>
  <Application>Microsoft Office PowerPoint</Application>
  <PresentationFormat>Custom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veseth</dc:creator>
  <cp:lastModifiedBy>Jerry Sypkens</cp:lastModifiedBy>
  <cp:revision>48</cp:revision>
  <cp:lastPrinted>2025-01-18T17:24:43Z</cp:lastPrinted>
  <dcterms:created xsi:type="dcterms:W3CDTF">1601-01-01T00:00:00Z</dcterms:created>
  <dcterms:modified xsi:type="dcterms:W3CDTF">2025-02-14T00:19:24Z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0x010100C61529E37F0B6844BE581A8E5E57E09C</vt:lpwstr>
  </property>
  <property fmtid="{D5CDD505-2E9C-101B-9397-08002B2CF9AE}" pid="3" name="MediaServiceImageTags">
    <vt:lpwstr/>
  </property>
</Properties>
</file>