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31:59.205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2EB2-E915-D03E-3CBB-F067CD20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93E0D-8A32-5F98-FB47-E31A6D77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27B0-11F0-47C6-972D-53F2D42C92A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76964-D1D3-1AC3-1AF9-8F4CC119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D9AC8-C91A-3D0C-3451-BA75023C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F852-8421-49FE-B2B0-1C5AADCF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D9A7C-677E-9CB9-3C93-74FD7DD8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89BD5-92A3-1D08-8463-AA48F0A1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5EF3-FD9F-7C0D-C7AA-C5A662719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D27B0-11F0-47C6-972D-53F2D42C92A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6725-C54C-0FAF-824A-7E2776FB2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9AB5-628C-FE33-7444-5D2EC0DDE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EF852-8421-49FE-B2B0-1C5AADCF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63863-1A04-F2E8-7A6E-2D7D7AAB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Farm Costs and Returns for California Winegrapes, with a focus on Cabernet Sauvignon in the Paso Robles AVA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D62E0-3C45-8849-C63B-2C48EA2D5E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3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C82955-5F6F-D167-0A6F-59B6D6DC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Net Revenue for a Range of Yields and Prices, Paso Robles-East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51970-EBB8-875E-3FA4-155B2570FE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417CC-6613-D5CB-395F-65A49DFD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Net Revenue for a Range of Yields and Prices, Paso Robles-West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7BEF5-3936-E5C8-25A4-1DF0BF701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1829E7-B62B-F8FB-ECF0-B747BF0D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Paso Robles Costs and Returns Compared to Other Regions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20F2F-D748-D82E-461F-E8CDA5C6A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ADC85-66A8-BC92-F528-3D91041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Comparisons across Regions and Years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8C59-45D6-FFA8-08A5-0788A0682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68008-D1FE-7B04-13E4-A1636909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  <a:t>Questions and Discussion</a:t>
            </a:r>
            <a:br>
              <a:rPr lang="en-US" sz="36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br>
              <a:rPr lang="en-US" sz="24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24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  <a:t>dasumner@ucdavis.edu</a:t>
            </a:r>
            <a:br>
              <a:rPr lang="en-US" sz="36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br>
              <a:rPr lang="en-US" sz="36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br>
              <a:rPr lang="en-US" sz="3600" b="1">
                <a:solidFill>
                  <a:srgbClr val="80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DB69D-9428-6642-3A73-EEDC9ED29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FF906-188A-57F1-52ED-240132D6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Outline and Main Points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FB27C-57BB-5E64-BE53-09E13869E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749B57-030C-0B85-BA9C-4190897C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CCC54-3DF4-CA96-C4DC-9C46FFAA0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7B8B6-D6D6-F508-613B-78BE570B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The Tradition of California Cost Studies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AAA65-72C7-5013-BFAF-24462B80D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9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4EC01-B3FF-003E-EF33-A0799447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Many groups use cost studies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8FF2B-9EAB-8168-7BD7-603312556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3216C-EC69-D475-A152-922BCF82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Cost Studies Website: http://coststudies.ucdavis.edu/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5EF50-081A-3C2B-FA30-8F4A82BE9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55DD3-94EF-ECB2-3E6D-28776100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latin typeface="Arial Rounded MT Bold" panose="020F0704030504030204" pitchFamily="34" charset="0"/>
              </a:rPr>
              <a:t>New Winegrape Studies: Paso Robles East and West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A1B2B-8523-6076-D768-B3A2D7C73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5BA5D3-405D-7B20-947A-FED2B6EC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Two Distinct “Typical, Well-Managed” Farms, Not Averages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52D53-E509-9B8A-D8E8-7AF2836A6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7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C71AC-339D-996B-ED53-9A9E6A9F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latin typeface="Arial Rounded MT Bold" panose="020F0704030504030204" pitchFamily="34" charset="0"/>
              </a:rPr>
              <a:t>Two Distinct “Typical, Well Managed” Farms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E0BEE-1A7A-8C25-AB40-26BD774DF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D5EA-C66A-4D32-944E-99AC2C387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6FB3A6-27A9-4111-ACA8-219534A79349}">
  <ds:schemaRefs>
    <ds:schemaRef ds:uri="http://purl.org/dc/elements/1.1/"/>
    <ds:schemaRef ds:uri="http://purl.org/dc/terms/"/>
    <ds:schemaRef ds:uri="986d2df0-7854-4426-a8f5-9e3d3380399b"/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9e5e87a-4acd-4530-9121-52987b7c744c"/>
  </ds:schemaRefs>
</ds:datastoreItem>
</file>

<file path=customXml/itemProps3.xml><?xml version="1.0" encoding="utf-8"?>
<ds:datastoreItem xmlns:ds="http://schemas.openxmlformats.org/officeDocument/2006/customXml" ds:itemID="{77824F5D-0C0C-4FC5-A77C-0DFE13C56D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Arial Rounded MT Bold</vt:lpstr>
      <vt:lpstr>Office Theme</vt:lpstr>
      <vt:lpstr>Farm Costs and Returns for California Winegrapes, with a focus on Cabernet Sauvignon in the Paso Robles AVA</vt:lpstr>
      <vt:lpstr>Outline and Main Points </vt:lpstr>
      <vt:lpstr>PowerPoint Presentation</vt:lpstr>
      <vt:lpstr>The Tradition of California Cost Studies </vt:lpstr>
      <vt:lpstr>Many groups use cost studies</vt:lpstr>
      <vt:lpstr>Cost Studies Website: http://coststudies.ucdavis.edu/</vt:lpstr>
      <vt:lpstr>New Winegrape Studies: Paso Robles East and West</vt:lpstr>
      <vt:lpstr>Two Distinct “Typical, Well-Managed” Farms, Not Averages</vt:lpstr>
      <vt:lpstr>Two Distinct “Typical, Well Managed” Farms</vt:lpstr>
      <vt:lpstr>Net Revenue for a Range of Yields and Prices, Paso Robles-East</vt:lpstr>
      <vt:lpstr>Net Revenue for a Range of Yields and Prices, Paso Robles-West</vt:lpstr>
      <vt:lpstr>Paso Robles Costs and Returns Compared to Other Regions</vt:lpstr>
      <vt:lpstr>Comparisons across Regions and Years</vt:lpstr>
      <vt:lpstr>Questions and Discussion  dasumner@ucdavis.edu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2026-02-13T22:30:49Z</dcterms:created>
  <dcterms:modified xsi:type="dcterms:W3CDTF">2026-02-13T22:32:01Z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