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39:47.98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2600-10C5-D711-1C07-69FFCC0D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2D4F2-E608-C326-0E67-7071EFF2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C8ED-0868-40D9-98E9-9622E239541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47316-BFDA-A6C9-20C8-A354720A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CC8E9-83B7-2815-EA9D-CB4D95AE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690-310B-4A79-AEE1-1C265855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7224C-E394-5321-4084-0F2AFB23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F8AAB-F071-259C-649D-92CCDF36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23565-E93D-D751-921D-50F048D59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0C8ED-0868-40D9-98E9-9622E239541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1E50B-44BE-45A2-86E6-20DCA01E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E63D-99A7-70B1-DC34-34B4BD1EF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64690-310B-4A79-AEE1-1C265855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B1BFB2-B85E-E1B2-ED1D-A37A52BD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556BA-9721-C1BE-D813-050756DF0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E87252-3AD3-938C-4CC4-EE98F236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BF1EB-C502-8927-64D5-5A7BB664B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BC24F4-6A3A-9544-1C74-0B0B9A44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C9BF3-D4FE-4821-6FD1-E414685F0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54680-50AF-F8E5-1EC1-8487A8F6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CDE4C-2D17-0ED9-C8A8-F53A492D7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0E216F-1DB3-1D30-BAEF-D30ED788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F7E74-2DE5-ECCD-4BF5-C84AE4A36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3BCBB4-20BD-C59D-CD26-D04892E3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27F49-00A2-84FC-CB85-AD6176C94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497524-41C3-3AA5-0A53-A0A2CC3B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Wine Demand Highly Sensitive to Price</a:t>
            </a:r>
            <a:endParaRPr lang="en-US" sz="36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9F549-942C-3A2D-10C7-B10E2CBEA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2956E0-012A-715D-06BE-407B3AB5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9B639-9D37-D080-5ECF-1F1688810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DDCE32-3049-0B5F-8FE1-9BFF53F0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DD6AE-AFC8-1119-51B1-C43EC4BF0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1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6D1C09-35A4-6755-2650-1E97CB4E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kern="120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Consumer Choice Has And Will Continue To Explode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46EAD-8BB3-8A1D-44B2-9249ACC51C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7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32D24-05FB-2D20-89F6-F6C2E26A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5A8C3-955C-2921-BC37-00D7987A0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5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29D464-49F0-E7A0-4152-4CB388BE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C725-CC30-4EBA-6CC5-3273F86FD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06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7EA88-D764-44D0-A124-C93FCB39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25ECD-A14B-0C35-98C4-631A5FCC1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7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1F14DF-165D-EC7F-E3EA-F0CBB74A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E8E59-A397-7465-671D-67DE2C0F6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6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46B2E5-71C0-3A62-0802-0EB7833A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cap="none">
                <a:solidFill>
                  <a:schemeClr val="bg1"/>
                </a:solidFill>
                <a:latin typeface="Comic Sans MS" panose="030F0702030302020204" pitchFamily="66" charset="0"/>
                <a:ea typeface="+mj-ea"/>
              </a:rPr>
              <a:t>Just </a:t>
            </a:r>
            <a:r>
              <a:rPr lang="en-US" sz="3600" b="1" u="sng" kern="1200" cap="none">
                <a:solidFill>
                  <a:schemeClr val="bg1"/>
                </a:solidFill>
                <a:latin typeface="Comic Sans MS" panose="030F0702030302020204" pitchFamily="66" charset="0"/>
                <a:ea typeface="+mj-ea"/>
              </a:rPr>
              <a:t>A Few</a:t>
            </a:r>
            <a:r>
              <a:rPr lang="en-US" sz="3600" b="1" kern="1200" cap="none">
                <a:solidFill>
                  <a:schemeClr val="bg1"/>
                </a:solidFill>
                <a:latin typeface="Comic Sans MS" panose="030F0702030302020204" pitchFamily="66" charset="0"/>
                <a:ea typeface="+mj-ea"/>
              </a:rPr>
              <a:t> Of The Really Big RTD Drink Disruptors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1E4FC-8DF3-167D-213A-151537726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2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3AB68-CBC2-7F28-9C12-C2F54529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>
              <a:lnSpc>
                <a:spcPct val="90000"/>
              </a:lnSpc>
            </a:pPr>
            <a:r>
              <a:rPr lang="en-US" sz="3600" b="1" kern="1200">
                <a:solidFill>
                  <a:schemeClr val="bg1"/>
                </a:solidFill>
                <a:latin typeface="Comic Sans MS" panose="030F0702030302020204" pitchFamily="66" charset="0"/>
                <a:ea typeface="+mj-ea"/>
              </a:rPr>
              <a:t>Wine RTD Share Trails Beer/Spirits RTD Share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9F7BD-F08A-A658-787F-12C59A888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DF0A9-8568-6148-CBF6-9FC0FBC0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Drinking Behaviors of Younger LDA’s Have Changed </a:t>
            </a:r>
            <a:r>
              <a:rPr lang="en-US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Drinking Less and Differently</a:t>
            </a:r>
            <a:endParaRPr lang="en-US" sz="3600" b="1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DDB00-6EB9-D929-F2C2-2EDC56C5D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6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599832-3871-0E94-4435-96ED8545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96130-7677-E232-730A-2A28D3978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17CA3C-C33C-F8C4-4765-3D3A04E1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9699F-5888-31A0-BE49-567EF1901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6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FC902A-735B-6A05-C39E-C7004914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CB3F6-5D65-C93D-1168-FBEA3762D5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2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8C606-B829-A6D4-F492-3BA399C2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“Other” Whites Contributing To Growth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5E35E-CA8D-0DA6-C579-F35BDC0EA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5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6E98CE-741E-13D7-2E3A-EA3F4A95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>
                <a:solidFill>
                  <a:srgbClr val="FFFFFF"/>
                </a:solidFill>
                <a:latin typeface="Comic Sans MS" panose="030F0702030302020204" pitchFamily="66" charset="0"/>
              </a:rPr>
              <a:t>California More Heavily Tied To Reds &amp; Chard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3CA87-0926-C44F-7308-88DF24E19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245E08-8BFB-69BD-A4EC-159299A9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F6D9F-6281-8915-1336-5B774B02E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F3D8D-89F9-D61D-F4C4-0021E66D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3600" b="1" spc="100">
                <a:solidFill>
                  <a:schemeClr val="bg1"/>
                </a:solidFill>
                <a:latin typeface="Comic Sans MS" panose="030F0702030302020204" pitchFamily="66" charset="0"/>
                <a:ea typeface="ＭＳ Ｐゴシック" charset="0"/>
                <a:cs typeface="Gill Sans" panose="020B0502020104020203" pitchFamily="34" charset="-79"/>
              </a:rPr>
              <a:t>&gt;$13 Performing Better </a:t>
            </a:r>
            <a:br>
              <a:rPr lang="en-US" sz="3600" b="1" spc="100">
                <a:solidFill>
                  <a:schemeClr val="bg1"/>
                </a:solidFill>
                <a:latin typeface="Comic Sans MS" panose="030F0702030302020204" pitchFamily="66" charset="0"/>
                <a:ea typeface="ＭＳ Ｐゴシック" charset="0"/>
                <a:cs typeface="Gill Sans" panose="020B0502020104020203" pitchFamily="34" charset="-79"/>
              </a:rPr>
            </a:br>
            <a:r>
              <a:rPr lang="en-US" sz="3100" b="1" spc="100">
                <a:solidFill>
                  <a:schemeClr val="bg1"/>
                </a:solidFill>
                <a:latin typeface="Comic Sans MS" panose="030F0702030302020204" pitchFamily="66" charset="0"/>
                <a:ea typeface="ＭＳ Ｐゴシック" charset="0"/>
                <a:cs typeface="Gill Sans" panose="020B0502020104020203" pitchFamily="34" charset="-79"/>
              </a:rPr>
              <a:t>Revenue vs Volume Differentials Suggest Discounting</a:t>
            </a:r>
            <a:endParaRPr lang="en-US" sz="3600" b="1" spc="100">
              <a:solidFill>
                <a:schemeClr val="bg1"/>
              </a:solidFill>
              <a:latin typeface="Comic Sans MS" panose="030F0702030302020204" pitchFamily="66" charset="0"/>
              <a:ea typeface="ＭＳ Ｐゴシック" charset="0"/>
              <a:cs typeface="Gill Sans" panose="020B0502020104020203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7F971-4415-41E9-7664-AC2836B68F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65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450495-F05D-A36E-ECC0-90607205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spc="100">
                <a:solidFill>
                  <a:schemeClr val="bg1"/>
                </a:solidFill>
                <a:latin typeface="Comic Sans MS" panose="030F0702030302020204" pitchFamily="66" charset="0"/>
                <a:cs typeface="Gill Sans" panose="020B0502020104020203" pitchFamily="34" charset="-79"/>
              </a:rPr>
              <a:t>DTC Channel (Shipments) - $100+ Growing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95B2D-384E-9D61-5374-755A6272F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9BAAF4-B7D4-FB5A-0C18-15339716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F5888-1110-3302-A30F-7008D48EB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48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C4287B-0F29-5D84-BD5F-FD8FE0D1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>
                <a:latin typeface="Comic Sans MS" panose="030F0702030302020204" pitchFamily="66" charset="0"/>
              </a:rPr>
              <a:t>California – Varietals/Price Tiers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14E6-F231-6AE0-C2BF-12FFF3E4DE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99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A626ED-3EE9-E46A-C267-DB642E50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>
                <a:latin typeface="Comic Sans MS" panose="030F0702030302020204" pitchFamily="66" charset="0"/>
              </a:rPr>
              <a:t>California Origin/Varietals/Price Tiers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0C444-108C-3807-BFC4-2596D79FD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19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8F68F2-A52F-2E10-77BA-B5BBB300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spc="100">
                <a:solidFill>
                  <a:schemeClr val="bg1"/>
                </a:solidFill>
                <a:latin typeface="Comic Sans MS" panose="030F0702030302020204" pitchFamily="66" charset="0"/>
                <a:cs typeface="Gill Sans" panose="020B0502020104020203" pitchFamily="34" charset="-79"/>
              </a:rPr>
              <a:t>“Better for You” Segments Increasing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61068-0B20-E93A-7E0F-1063CB9E8E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4C393F-EA6E-231D-A33A-F6D210F9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ECB58-2FA0-1448-5328-D71198DF1E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9E674E-CC3A-F5D0-9ABD-B6BAF667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09344-6C73-0BA1-1CC4-C8CA8C7D8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1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077CCF-B078-608A-14AD-99A1B120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>
                <a:solidFill>
                  <a:schemeClr val="bg1"/>
                </a:solidFill>
                <a:latin typeface="Comic Sans MS" panose="030F0702030302020204" pitchFamily="66" charset="0"/>
              </a:rPr>
              <a:t>Best ABV Growth At The Fringes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CF69C-EEC6-0B77-F250-FAD37D096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6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4DC768-2D55-286A-F7B8-23FC81E2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>
                <a:solidFill>
                  <a:schemeClr val="bg1"/>
                </a:solidFill>
                <a:latin typeface="Comic Sans MS" panose="030F0702030302020204" pitchFamily="66" charset="0"/>
              </a:rPr>
              <a:t>Some Alternative Packaging Growth Segments</a:t>
            </a:r>
            <a:endParaRPr lang="en-US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95E86-D5D8-DD45-7071-27B4BDA2F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5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4D96F-1DC1-00A5-91B5-7204C712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DCA81-3219-95AE-87F3-BECB7FA10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3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02AAFD-297C-3A32-7DAE-080A1F0B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8F5D1-ACE0-5BAB-7B55-7F3B5DF6B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C86136-D0BE-128D-6EA8-99C95847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Wine Trails in Smaller Package Size Contribution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2D050-BF26-17BF-CACF-29CDA8AD7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02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EC69D2-0E63-5D77-9F85-01EA64D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706E8-2879-FE3E-AABA-316EECB5D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4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0DFD22-701A-06FD-5BFC-779DE079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Wine </a:t>
            </a:r>
            <a:r>
              <a:rPr lang="en-US" sz="3200" b="1" u="sng">
                <a:solidFill>
                  <a:schemeClr val="bg1"/>
                </a:solidFill>
                <a:latin typeface="Comic Sans MS" panose="030F0702030302020204" pitchFamily="66" charset="0"/>
              </a:rPr>
              <a:t>&amp;</a:t>
            </a:r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 Food Occasions Increasingly Compartmentalized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6CFA4-7290-72FA-75EA-E3BC842FD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4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427269-54A4-3598-F351-ED3DCC64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353ED-74E7-BA96-AB91-03B459ED5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3A96D4-C5EE-2D2F-6788-4961539F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C4F76-0DC6-7ED6-522E-CCC92B072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3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E746FF-4352-0E99-AD3B-A6DC6F27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i="1">
                <a:solidFill>
                  <a:schemeClr val="bg1"/>
                </a:solidFill>
                <a:latin typeface="Comic Sans MS" panose="030F0702030302020204" pitchFamily="66" charset="0"/>
              </a:rPr>
              <a:t>Build a Better Burger</a:t>
            </a:r>
            <a:endParaRPr lang="en-US" altLang="en-US" sz="6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9A001-1DB2-0C44-016A-2070EFF2A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00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1EB7B5-3A31-3427-7372-9E8C7382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Expand to…Build a Better xxxxx</a:t>
            </a:r>
            <a:endParaRPr lang="en-US" altLang="en-US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D8691-0948-3271-A4D1-F7B79D97E7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8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D572E9-BEC7-A2AE-F3D6-1BBD0873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Or In My Case, As A Good Canadian…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06367-F16B-4EC9-9F16-D6464EDAC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6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66E93F-522B-C807-69E8-FAEED354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Wine in a Restaurant is Often Comparatively &amp; Transparently Expensive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1F6F2-05DA-E75F-B84E-480372C35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EC3F3F-C1AA-8AFF-34EE-9BBFB631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C8402-B7C0-76B3-5C21-D5E17DD11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67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5AE514-775C-6087-511B-B639421C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46B0D-0F67-A6E2-9726-B9A69C937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58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23F20D-C97D-1F5C-97BB-60B262B8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7D63D-5AC2-36AA-F237-598B02D57B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127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9C745-D1D2-9DCC-4337-58E8ECF2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BEB86-34D9-1E08-8A4A-A485CF1F5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78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FFC34D-82C1-81BA-B946-9F972AF3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2C7E8-0993-8229-4B88-35CB71B10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9664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9355DA-3F0F-4238-79E6-57C25A32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4000" b="1">
                <a:solidFill>
                  <a:schemeClr val="bg1"/>
                </a:solidFill>
                <a:latin typeface="Comic Sans MS" panose="030F0702030302020204" pitchFamily="66" charset="0"/>
              </a:rPr>
              <a:t>Where Do We Go From 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08961-7FD5-DAD0-AAD1-E8ABAC0E7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8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0720F-877F-48B1-1745-B18AD599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/>
            <a:r>
              <a:rPr 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Some Winning Wine Lessons of…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B0771-D89A-3490-351F-BBDB6A161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6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92648F-3734-8F49-959E-66B89375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C2E17-D1F0-A73E-2761-20C1689A8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40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D655BC-1FA8-C078-1C45-F4E7A98B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60173-B679-F701-58A4-705D469A6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4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E40218-8B73-B920-4466-EA758464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4000" b="1">
                <a:solidFill>
                  <a:schemeClr val="bg1"/>
                </a:solidFill>
                <a:latin typeface="Comic Sans MS" panose="030F0702030302020204" pitchFamily="66" charset="0"/>
              </a:rPr>
              <a:t>Looking Ahead Positively for California…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132C3-3A21-88CF-3866-0205F9C2C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BF796-627B-B28B-7428-5EC05467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98840-4690-C982-2BC4-28A7D754F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E018D3-FF14-949D-DE6E-0733BB2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35A36-6763-828D-5779-A4A2700F5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687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04020-22FF-0099-7AB9-156C4D69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A7763-C48D-0E91-F386-7EC754203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94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38B61-AEE4-6264-7F98-A75DB730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bg1"/>
                </a:solidFill>
                <a:latin typeface="Comic Sans MS" panose="030F0702030302020204" pitchFamily="66" charset="0"/>
              </a:rPr>
              <a:t>California - 1/4 to 1/3 are growing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D90E9-F45B-4F43-287D-E10337403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77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BD2ABC-D53C-2ECB-C8C7-062D7039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C20E3-7628-4A4C-FE04-245103046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4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61D572-4841-3FDA-A9AF-3B5B8113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643FC-E53C-A300-3FA5-CCED57F4C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375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1E1FC8-F6DC-3513-FACC-CFF31F93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9CC1C-87A7-25D7-1055-D3BD20CD6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28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D8AC3-D4B7-7EA3-B862-7FD2626B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0AC4D-417D-F3E2-C52C-F20293260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0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CFCC8-B935-84B2-3063-6BD7411B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BF1DB-C3DA-7AD2-583A-4067CBFF3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34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FB3DBA-616C-B812-0F0B-A5B4F7D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chemeClr val="bg1"/>
                </a:solidFill>
              </a:rPr>
              <a:t>Thank you</a:t>
            </a:r>
            <a:br>
              <a:rPr lang="en-US" sz="6600" b="1">
                <a:solidFill>
                  <a:schemeClr val="bg1"/>
                </a:solidFill>
              </a:rPr>
            </a:br>
            <a:r>
              <a:rPr lang="en-US" sz="6600" b="1">
                <a:solidFill>
                  <a:schemeClr val="bg1"/>
                </a:solidFill>
              </a:rPr>
              <a:t>BE UNIFIED!!!!</a:t>
            </a:r>
            <a:endParaRPr lang="en-U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06AD1-8982-87A0-8D01-457D3E275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1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32336E-BC84-8820-B991-E60A8D5D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What’s in a Number?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07685-8509-9275-6E59-6F67DE2C1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A26EAF-DF33-B17A-3C01-D2765131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37957-49E1-B7CF-3763-061DCB959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0E4CE8-00EF-C5D5-202D-F24BE346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Challenging Macro Environment – All At One Time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43D91-6AF0-CC5B-69C7-42ED012B6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2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B3937-3D75-4CB9-B6BF-51B05C263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D8AE1-BE80-4E83-966D-A45A6F110472}">
  <ds:schemaRefs>
    <ds:schemaRef ds:uri="http://schemas.microsoft.com/office/infopath/2007/PartnerControls"/>
    <ds:schemaRef ds:uri="http://purl.org/dc/terms/"/>
    <ds:schemaRef ds:uri="986d2df0-7854-4426-a8f5-9e3d3380399b"/>
    <ds:schemaRef ds:uri="http://schemas.microsoft.com/office/2006/documentManagement/types"/>
    <ds:schemaRef ds:uri="http://purl.org/dc/dcmitype/"/>
    <ds:schemaRef ds:uri="e9e5e87a-4acd-4530-9121-52987b7c744c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511A99-F368-4161-9094-23517D0B6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27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in a Number?  </vt:lpstr>
      <vt:lpstr>PowerPoint Presentation</vt:lpstr>
      <vt:lpstr>Challenging Macro Environment – All At One 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Wine Demand Highly Sensitive to Price</vt:lpstr>
      <vt:lpstr>PowerPoint Presentation</vt:lpstr>
      <vt:lpstr>PowerPoint Presentation</vt:lpstr>
      <vt:lpstr>Consumer Choice Has And Will Continue To Explode</vt:lpstr>
      <vt:lpstr>PowerPoint Presentation</vt:lpstr>
      <vt:lpstr>PowerPoint Presentation</vt:lpstr>
      <vt:lpstr>PowerPoint Presentation</vt:lpstr>
      <vt:lpstr>Just A Few Of The Really Big RTD Drink Disruptors</vt:lpstr>
      <vt:lpstr>Wine RTD Share Trails Beer/Spirits RTD Share</vt:lpstr>
      <vt:lpstr>Drinking Behaviors of Younger LDA’s Have Changed Drinking Less and Differently</vt:lpstr>
      <vt:lpstr>PowerPoint Presentation</vt:lpstr>
      <vt:lpstr>PowerPoint Presentation</vt:lpstr>
      <vt:lpstr>PowerPoint Presentation</vt:lpstr>
      <vt:lpstr>“Other” Whites Contributing To Growth</vt:lpstr>
      <vt:lpstr>California More Heavily Tied To Reds &amp; Chard</vt:lpstr>
      <vt:lpstr>&gt;$13 Performing Better  Revenue vs Volume Differentials Suggest Discounting</vt:lpstr>
      <vt:lpstr>DTC Channel (Shipments) - $100+ Growing</vt:lpstr>
      <vt:lpstr>PowerPoint Presentation</vt:lpstr>
      <vt:lpstr>California – Varietals/Price Tiers </vt:lpstr>
      <vt:lpstr>California Origin/Varietals/Price Tiers </vt:lpstr>
      <vt:lpstr>“Better for You” Segments Increasing</vt:lpstr>
      <vt:lpstr>PowerPoint Presentation</vt:lpstr>
      <vt:lpstr>PowerPoint Presentation</vt:lpstr>
      <vt:lpstr>Best ABV Growth At The Fringes</vt:lpstr>
      <vt:lpstr>Some Alternative Packaging Growth Segments</vt:lpstr>
      <vt:lpstr>PowerPoint Presentation</vt:lpstr>
      <vt:lpstr>Wine Trails in Smaller Package Size Contribution</vt:lpstr>
      <vt:lpstr>PowerPoint Presentation</vt:lpstr>
      <vt:lpstr>Wine &amp; Food Occasions Increasingly Compartmentalized</vt:lpstr>
      <vt:lpstr>PowerPoint Presentation</vt:lpstr>
      <vt:lpstr>PowerPoint Presentation</vt:lpstr>
      <vt:lpstr>Build a Better Burger</vt:lpstr>
      <vt:lpstr>Expand to…Build a Better xxxxx</vt:lpstr>
      <vt:lpstr>Or In My Case, As A Good Canadian…</vt:lpstr>
      <vt:lpstr>Wine in a Restaurant is Often Comparatively &amp; Transparently Expensive</vt:lpstr>
      <vt:lpstr>PowerPoint Presentation</vt:lpstr>
      <vt:lpstr>PowerPoint Presentation</vt:lpstr>
      <vt:lpstr>PowerPoint Presentation</vt:lpstr>
      <vt:lpstr>PowerPoint Presentation</vt:lpstr>
      <vt:lpstr>Where Do We Go From Here?</vt:lpstr>
      <vt:lpstr>Some Winning Wine Lessons of…</vt:lpstr>
      <vt:lpstr>PowerPoint Presentation</vt:lpstr>
      <vt:lpstr>PowerPoint Presentation</vt:lpstr>
      <vt:lpstr>Looking Ahead Positively for California…</vt:lpstr>
      <vt:lpstr>PowerPoint Presentation</vt:lpstr>
      <vt:lpstr>PowerPoint Presentation</vt:lpstr>
      <vt:lpstr>California - 1/4 to 1/3 are growing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BE UNIFIED!!!!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2026-02-13T22:36:43Z</dcterms:created>
  <dcterms:modified xsi:type="dcterms:W3CDTF">2026-02-13T22:39:56Z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