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2:17:07.718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099C-5855-99FE-C6DF-205060AEF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5EC358-0064-5789-551A-9CA819294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B841-021F-4798-A3CC-94C30CAD0CE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65A5B-DCA2-22EB-FE8D-30671C43B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953AF-4F17-2DC0-B493-04B066FA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1FCB-B193-4C0E-96D7-D5961EF70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6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FCC05-ACE1-1255-9F82-C5D3AFAA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BFCAF-327F-698C-AF4E-D690B24B2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8FF68-A532-371E-D619-8386E144D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FB841-021F-4798-A3CC-94C30CAD0CE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72300-07DA-58F6-5CE1-193DB01D7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7E875-CE6A-B1AE-EAB6-8AD8329C7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051FCB-B193-4C0E-96D7-D5961EF70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1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91F864-B599-6EE9-74B3-90C78921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1E315-D18D-5B8F-F222-EF963089AC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42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06D101-05A9-DCA5-A5E3-C8F3B4510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8416A-8676-D671-A2B2-C545622390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7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031618-55BF-991B-E761-27EB53EA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latin typeface="Work Sans" pitchFamily="2" charset="77"/>
              </a:rPr>
              <a:t>Evolución absorbancia (color y fenoles)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AC097-D28B-A0EA-A688-6D9BCDDDEC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80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61C1D4-3C80-0FA2-1F1B-41279634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  <a:t>Sensory analysis and volatiles</a:t>
            </a:r>
            <a:br>
              <a:rPr lang="en-US" sz="2800" b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</a:br>
            <a:r>
              <a:rPr lang="en-US" sz="2800" b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  <a:t>Albariño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93690-ADE1-9F3A-D56B-D2F357ABA5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D0CF63-5EBE-C7BA-C32B-1F884403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B1E92-28A3-12A4-0FD3-8C7B69594A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5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F7F296-DB6E-069C-68CD-353D7D1E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6B7E6D-8F65-1AC0-B7E5-619E74F52E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31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E60DCD-CF9A-3EF5-E2C2-50669E4F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2B5AF-DFEC-8139-5554-840090CCE4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56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B81FA2-D080-D6F8-820C-B1DAB719E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E976E-43F8-0894-128E-BAEF70409A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16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C24436-D404-47AC-B23A-24492A58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576AD-21E5-0E5F-AC44-24CA487044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05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4E2100-C14C-45AA-1F61-80EF81F2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AE270-E2BA-CCF7-804E-2EA0B6D605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17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E23736-7A30-DD4C-9B62-ABE759BA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47B89E-89A0-45D9-73E7-401C420167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9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79B005-AFC3-BAA3-CB31-FC3AB53A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0E595-9E3F-E3C2-5AFC-F55B9FAE05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06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AD72A6-D99A-70A4-5DFF-9DBB88AF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5AEBB-C991-77A7-9B57-75D2C01867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62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FE0B1F-763B-EA98-6B2A-EA629B5E6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D7FBC-6DEF-A210-8A17-B83A5941B8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58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7BBA00-5B26-4768-8372-5E448F91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71E82-2F15-B8D9-AD9A-D84AD80CE7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34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B70F68-750D-B976-08B7-41D37EB4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13DCF-DD4B-E504-431C-78E8645857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82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FE1E95-89C6-B9AC-0A77-B1DB775A8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C56D8-2727-A64E-4E39-EF14F4B8A3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88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8EA0D4-F091-6267-3F8A-C5EA102E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A90B3-A3C4-7EE6-F6A0-847777A276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67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DEB35E-CD2C-A92D-844D-FE3E4233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  <a:t>Punch-downs </a:t>
            </a:r>
            <a:br>
              <a:rPr lang="en-US" sz="36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</a:br>
            <a:r>
              <a:rPr lang="en-US" sz="36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  <a:t>Pump-overs</a:t>
            </a:r>
            <a:br>
              <a:rPr lang="en-US" sz="36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</a:br>
            <a:r>
              <a:rPr lang="en-US" sz="36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  <a:t>Air mixing</a:t>
            </a:r>
            <a:br>
              <a:rPr lang="en-US" sz="36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</a:br>
            <a:r>
              <a:rPr lang="en-US" sz="36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  <a:t>Nitrogen mixing </a:t>
            </a:r>
            <a:br>
              <a:rPr lang="en-US" sz="36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</a:br>
            <a:r>
              <a:rPr lang="en-US" sz="36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  <a:t>Late release of reduction aromas</a:t>
            </a:r>
            <a:endParaRPr lang="en-US" sz="3600" baseline="-25000">
              <a:solidFill>
                <a:srgbClr val="154734"/>
              </a:solidFill>
              <a:latin typeface="Seaford" pitchFamily="2" charset="0"/>
              <a:ea typeface="Source Sans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AB4AF1-2BC2-1779-FC3E-BB0F709D75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22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937958-7F37-B875-215F-C7464BF7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5C4A0-DADD-968F-B4DF-AF770779E2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31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39DEF6-3E9F-9B55-91B1-BEC463B36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3D83B-EA6B-4859-8894-FF2AEE6FD9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94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F68574-5233-84F0-EF20-43CA663D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389E3-9705-2B53-B4AF-AD536A9C3D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241DDF-A628-6DA2-B191-7BDC11B4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622C97-F9DD-DD8B-E356-BE15C0BC9D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08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53FA85-44FE-D002-E28E-D3EA26648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CC6E32-9FAD-2B8B-A451-AFB1A9F689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06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F19736-88DC-D0F8-354B-A17375842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7C7DB-CA19-16C0-2501-750B1140F6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83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9B544C-DCFA-CAAD-546C-56ED92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F5B249-BAA3-2B86-979D-85CABA49C2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23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218A59-F4FF-DE3B-7252-49F7D81C1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AB795-EB2B-1A4E-6CE6-C6D177F460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2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A887DE-27F1-05B1-F1B4-6D733FB5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219170"/>
            <a:r>
              <a:rPr lang="en-US" sz="2800" b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  <a:t>Pivot profile sensory analysis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788C0-8C35-01B5-EFBF-8A0A767186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00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7CDBB6-6EA5-8D35-63BE-8023F8AB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E9C4B-569C-D38C-D557-C799EBC7A5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32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8E8989-A171-2A20-9A7E-69EE65FA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00DA2-5F34-28BA-182A-2E98367EDA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04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8B4532-2712-BD7F-716B-F0829C0C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7BAAF-F337-1C8E-485B-0906D00E6D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08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DB479D-77B1-690B-92F9-EE5D5868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E186A-9230-1BE7-801B-6FB32ECDF8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28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592990-65E0-9EC9-EAA0-16B551FEE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03843-3B85-36A0-4110-2855854ABB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4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A6FED5-FE13-5FD0-091A-70B06D3B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  <a:t>Redox Potential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FC6E8-FB53-CC61-9F55-EE3D63D5CB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32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0107DB-9EB3-61A2-EF53-0244F7385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A8E7A0-0E63-2250-F075-498B6CEABC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77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DFAB9E-7457-F621-D056-25444C06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16684-0C23-29B0-F7A2-A748D55A0E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7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F3C0F7-479D-29C3-9552-6098B483C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  <a:t>Release and retention of H</a:t>
            </a:r>
            <a:r>
              <a:rPr lang="en-US" sz="5400" b="1" i="1" baseline="-25000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  <a:t>2</a:t>
            </a:r>
            <a:r>
              <a:rPr lang="en-US" sz="54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  <a:t>S</a:t>
            </a:r>
            <a:br>
              <a:rPr lang="en-US" sz="5400" b="1" i="1" baseline="-25000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</a:br>
            <a:r>
              <a:rPr lang="en-US" sz="5400" b="1" i="1" baseline="-25000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  <a:t>Redox control to avoid drops below -40 mV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7A3C8-37AA-1F3E-A6F6-E86DAC29C9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6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E3329A-3624-410A-C2C8-12F9BAEB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5C5679-8093-D80E-BEAC-2A86BD9C7A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19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23ACBC-9A19-F813-952C-7B0F463FA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5AD9A-F8ED-61C8-6AFD-38AA9A89DE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0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DDC3BB-FC34-7DD1-5499-18C8AFFB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  <a:t>Passive hyperoxidation</a:t>
            </a:r>
            <a:br>
              <a:rPr lang="en-US" sz="36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</a:br>
            <a:br>
              <a:rPr lang="en-US" sz="36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</a:br>
            <a:r>
              <a:rPr lang="en-US" sz="36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  <a:t>Active hyperoxidation</a:t>
            </a:r>
            <a:br>
              <a:rPr lang="en-US" sz="36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</a:br>
            <a:br>
              <a:rPr lang="en-US" sz="36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</a:br>
            <a:r>
              <a:rPr lang="en-US" sz="36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  <a:t>Flotation</a:t>
            </a:r>
            <a:br>
              <a:rPr lang="en-US" sz="36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</a:br>
            <a:br>
              <a:rPr lang="en-US" sz="36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</a:br>
            <a:r>
              <a:rPr lang="en-US" sz="3600" b="1" i="1">
                <a:solidFill>
                  <a:srgbClr val="154734"/>
                </a:solidFill>
                <a:latin typeface="Seaford" pitchFamily="2" charset="0"/>
                <a:ea typeface="Source Sans Pro" panose="020B0503030403020204" pitchFamily="34" charset="0"/>
              </a:rPr>
              <a:t>Turbidity adjustments </a:t>
            </a:r>
            <a:endParaRPr lang="en-US" sz="3600" b="1" i="1" baseline="-25000">
              <a:solidFill>
                <a:srgbClr val="154734"/>
              </a:solidFill>
              <a:latin typeface="Seaford" pitchFamily="2" charset="0"/>
              <a:ea typeface="Source Sans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E02DF7-4C58-DC45-9CD5-4BDF9931A6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5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BD62A7-1CA0-C375-590F-B8AF2399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7EAF7-3784-FDFB-BB98-770ED08092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3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E752673-9D53-443A-AF3B-A5AAD6E8B7F9}"/>
</file>

<file path=customXml/itemProps2.xml><?xml version="1.0" encoding="utf-8"?>
<ds:datastoreItem xmlns:ds="http://schemas.openxmlformats.org/officeDocument/2006/customXml" ds:itemID="{2D186D55-AB42-41B1-B29E-C8AF1922E212}"/>
</file>

<file path=customXml/itemProps3.xml><?xml version="1.0" encoding="utf-8"?>
<ds:datastoreItem xmlns:ds="http://schemas.openxmlformats.org/officeDocument/2006/customXml" ds:itemID="{34FB8AD5-2C72-46DF-AC5F-4ECF0C458B07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41</Slides>
  <Notes>0</Notes>
  <HiddenSlides>2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Redox Potential</vt:lpstr>
      <vt:lpstr>Release and retention of H2S Redox control to avoid drops below -40 mV </vt:lpstr>
      <vt:lpstr>PowerPoint Presentation</vt:lpstr>
      <vt:lpstr>PowerPoint Presentation</vt:lpstr>
      <vt:lpstr>Passive hyperoxidation  Active hyperoxidation  Flotation  Turbidity adjustments </vt:lpstr>
      <vt:lpstr>PowerPoint Presentation</vt:lpstr>
      <vt:lpstr>PowerPoint Presentation</vt:lpstr>
      <vt:lpstr>Evolución absorbancia (color y fenoles)</vt:lpstr>
      <vt:lpstr>Sensory analysis and volatiles Albariño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Punch-downs  Pump-overs Air mixing Nitrogen mixing  Late release of reduction aromas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Pivot profile sensory 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revision>1</cp:revision>
  <dcterms:created xsi:type="dcterms:W3CDTF">2026-02-13T22:16:19Z</dcterms:created>
  <dcterms:modified xsi:type="dcterms:W3CDTF">2026-02-13T22:17:12Z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</Properties>
</file>