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3:05:49.642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F563-732A-39DD-F2E3-CA9A16F3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3688F-2F5D-60A2-BEE2-9901A252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940E-265F-4CB4-B155-9481F950C24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67819-495C-AEE6-C3C8-4BEA6686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88E55-1C33-0AA7-4147-48940339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AE33-74C8-4B44-8BA5-AE48048EA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C705F-DB66-9FD9-D7D6-F96F954B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C73DC-47ED-F56F-7471-8D2C554B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6EDA-128A-CAF8-EAE3-5EB1AE346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7A940E-265F-4CB4-B155-9481F950C24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F5615-5E5F-B2E0-F0C8-797A61E6B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2D77-3A90-8ECF-F29F-D7ABE7D09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1AE33-74C8-4B44-8BA5-AE48048EA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C39615-875B-48CA-657A-83619EDA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B9A95-A304-00C2-3914-33AB78777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31CFC-ED71-E4B5-BF2E-4F113A3F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248A2-D770-09DE-4E70-22A9A39B7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30EBAE-BD31-47D6-B8DA-BD918524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Toneladas de Uva para Vinificar Molidas en CA ( 2025 estimado): 2.4 M Ton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9B7CB-E000-6A6C-E11C-BD775C29A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9EA408-393E-96C8-226D-CD43A566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Vendimia ya esta en Equilibrio- 2.4 M TON molidas en 2025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1A386-46FB-3F11-04F8-CFAF0EE3C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9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B8D87-30D0-52B3-DB50-8F064712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Tendencias de Precios 2012-2025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75B82-D601-070F-3DD8-3C4D1C5FD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1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691B5C-CCD5-9D00-B7E6-CEDCFC7C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Galones de Vino en Venta en 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17B34-3504-35A4-0754-55344388A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466BF1-C585-915D-0380-CDBDDDD7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Tendencias de Precios Ponderados/GAL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8DA59-013E-2B1E-16EF-614AFCEBE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3BBA79-79FC-39BE-4D96-1A5D1FFA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recuperación apunta a 2027–2028.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sera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inmediata ni homogénea para todos los arietales, </a:t>
            </a:r>
            <a:b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regiones ycategorias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83E62-F1BD-912E-DA98-775C26BDC8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1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B3DF7-4143-B1DE-659C-08D005E6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546BA-12C7-C5AF-7C51-1FA85A4A1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0D6919-656E-A2EC-552D-8DE84898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3AD7B-8CB9-C7C4-FF8C-8259A651E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6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B0AD5F-8BE2-F29B-FEDA-77DCC745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52F10-A612-216A-BEAD-85F0FE5EA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3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A3DA9D-088C-1635-6D3C-EBF33429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75349-F78F-B89F-4CEE-1AAB206D3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30AAEF-A503-5654-6607-5B171B1E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ADC7F-9B9A-1323-E7CA-A8741FC678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2134EA-A778-4A11-0BD3-67CABC0B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FA0D7-5EA8-9957-FF57-38031B8965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44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F7BBE0-314D-89DD-5E2D-5D9915B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Estudios del Wine Market Council: </a:t>
            </a:r>
            <a:br>
              <a:rPr lang="es-ES"/>
            </a:br>
            <a:r>
              <a:rPr lang="es-ES"/>
              <a:t>El consumidor de vino se está reduciendo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1DB36-55C7-F1DC-FA5F-8F2B109EC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DE0792-D5AA-0932-07DC-809A804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¿Quiénes siguen tomando vino? (Edad &amp; generación)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E1BF1-68FE-5F6C-D852-41B99F1AF0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1269B5-6A50-2854-E1C8-50EC1CB7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Género: pequeños cambios, misma foto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25D79-DC00-22A2-4DEB-EE868C410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922418-7179-314B-54B1-EBB8A605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Etnicidad: progreso, pero lento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EF555-FFE3-7D4F-02C6-8D9C54092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14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8CE03-5283-FE92-74BF-1FD59BD7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¿Cuándo se toma vino?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4ADD9-5DE4-67EE-B77E-59037B9D8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6E6DF5-D02A-90D2-504E-F6C9444E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Calorías y azúcar: el principal freno al consumo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F2FEA-1DB6-B909-40C1-C07DE2761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4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A8200A-76A5-2EB6-0BD7-BAFB78A2A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Mispercepcion – “el vino tiene azúcar”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5C9B3-DC9C-34B9-BE0B-424902BF7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89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C32C79-FB38-736C-6666-3528A607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B350D-D174-9921-DC9B-7E788B5F77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6D4697-9743-39A1-29AE-2C8CFA07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/>
              <a:t>Como reencuadramos la Narrativa hacia lo que si podemos controlar ?</a:t>
            </a:r>
            <a:endParaRPr lang="es-E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3A129-804D-889C-0260-DBD6DDA23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1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360211-8B38-DBCC-B71D-5B74131D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Sustitución directa: el vino pierde ocasiones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9E9C7-9BB4-30E7-764F-AFA40CA48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9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06617A-16A9-EE4D-202B-C87D7C5D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Percepciones de Bienestar en Vinos Eco-amigables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76239-FAAB-197D-6B2C-E8BB4568EE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1A809-3092-D30A-6688-47D0F683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254A1-40B9-D054-1BD5-448EF706A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18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201CA-7A61-32F8-7DC2-BC4FE7EF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A5D9C-D999-CE33-8658-D7E5FD66E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70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79F28A-AFAE-494F-8719-0BECD4E4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355C4-4C9D-1289-C3D4-7E4028D9C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2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232248-6F59-5CEA-F162-57B7965B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1AC99-DA96-BF80-A1C9-0A8A26083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1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6E6558-00CD-D411-E25D-82195F95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6EF75-FBE4-05B3-ECCE-1EEB1172F8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6A4207-6823-560A-04EA-CA5C0EC2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28CCA-5751-4B8A-560C-561CFA7BC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9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7CFF26-0E4B-F623-5C86-5A2BC1B9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47D0D-F83A-923E-2AC8-FC09F8044B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F825C-AF96-6D1E-5D6B-EF0422DE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Que controlamos?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A2F3E-213F-9C25-07FD-DA986914DD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E31F87-5072-162A-B1DF-D2B9F30C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/>
              <a:t>Todo esto se traduce en algo muy concreto: el ajuste ya empezó, y empezó por el lado de la oferta.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252A6-3B44-91C0-AFF9-2047CA33A8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373B74-6603-800A-01AE-D2F4CA8E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 Ajuste Estructural del Vinedo: La superficie plantada se redujo 7% en 2025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8A1C6-20B7-B1AB-DBFF-062F187BA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8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BF62A7-61B4-4CC3-A69F-E6A047A29C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B4FEC-2CFA-420F-B7E1-D4D59292B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B0E469-ACFC-4271-87E5-EDEA7CADB6B9}">
  <ds:schemaRefs>
    <ds:schemaRef ds:uri="e9e5e87a-4acd-4530-9121-52987b7c744c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986d2df0-7854-4426-a8f5-9e3d3380399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(4:3)</PresentationFormat>
  <Paragraphs>20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Como reencuadramos la Narrativa hacia lo que si podemos controlar ?</vt:lpstr>
      <vt:lpstr>PowerPoint Presentation</vt:lpstr>
      <vt:lpstr>PowerPoint Presentation</vt:lpstr>
      <vt:lpstr>PowerPoint Presentation</vt:lpstr>
      <vt:lpstr>Que controlamos? </vt:lpstr>
      <vt:lpstr>Todo esto se traduce en algo muy concreto: el ajuste ya empezó, y empezó por el lado de la oferta.</vt:lpstr>
      <vt:lpstr>El Ajuste Estructural del Vinedo: La superficie plantada se redujo 7% en 2025</vt:lpstr>
      <vt:lpstr>PowerPoint Presentation</vt:lpstr>
      <vt:lpstr>Toneladas de Uva para Vinificar Molidas en CA ( 2025 estimado): 2.4 M Ton</vt:lpstr>
      <vt:lpstr>La Vendimia ya esta en Equilibrio- 2.4 M TON molidas en 2025 </vt:lpstr>
      <vt:lpstr>Tendencias de Precios 2012-2025</vt:lpstr>
      <vt:lpstr>Galones de Vino en Venta en CA</vt:lpstr>
      <vt:lpstr>Tendencias de Precios Ponderados/GAL</vt:lpstr>
      <vt:lpstr>La recuperación apunta a 2027–2028. No sera inmediata ni homogénea para todos los arietales,  regiones ycategorias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Estudios del Wine Market Council:  El consumidor de vino se está reduciendo</vt:lpstr>
      <vt:lpstr>¿Quiénes siguen tomando vino? (Edad &amp; generación)</vt:lpstr>
      <vt:lpstr>Género: pequeños cambios, misma foto</vt:lpstr>
      <vt:lpstr>Etnicidad: progreso, pero lento</vt:lpstr>
      <vt:lpstr>¿Cuándo se toma vino?</vt:lpstr>
      <vt:lpstr>Calorías y azúcar: el principal freno al consumo</vt:lpstr>
      <vt:lpstr>Mispercepcion – “el vino tiene azúcar”</vt:lpstr>
      <vt:lpstr>PowerPoint Presentation</vt:lpstr>
      <vt:lpstr>Sustitución directa: el vino pierde ocasiones</vt:lpstr>
      <vt:lpstr>Percepciones de Bienestar en Vinos Eco-amigables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2026-02-13T23:05:04Z</dcterms:created>
  <dcterms:modified xsi:type="dcterms:W3CDTF">2026-02-13T23:05:52Z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