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se Elliott" userId="561e06ab-8c59-4c5c-9d48-bb73468cde2d" providerId="ADAL" clId="{997E1E59-4F84-477F-81C4-4988053FBAF0}"/>
    <pc:docChg chg="mod">
      <pc:chgData name="Chase Elliott" userId="561e06ab-8c59-4c5c-9d48-bb73468cde2d" providerId="ADAL" clId="{997E1E59-4F84-477F-81C4-4988053FBAF0}" dt="2026-02-13T22:40:27.382" v="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FDE3-235E-298B-8F59-73E229DD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EA6F9-7C92-4DEA-8A0F-4AAF8646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774-F142-42A0-B725-07283DBD2B17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7F4C3-2ECC-14B2-777A-FC3FA3E9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2F400-8AC8-811D-0531-637FEAB2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BD23E-56A6-4F77-B8E6-8E995D8D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9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E9A02-68CF-9A82-08DA-C099B02F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46C80-22A6-A7BB-0AD6-536CC87D2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7389-A907-088F-6425-5680B624E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6E2774-F142-42A0-B725-07283DBD2B17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4453A-D525-DE39-4300-2112E0B47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22C85-D5FF-EC4C-1BD7-85FB217E0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BD23E-56A6-4F77-B8E6-8E995D8D9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alliedgrapegrowers.org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34FCC-98EB-06FF-BEE5-A9FE3F5A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EFD80-E5EB-6380-9E35-A053C3545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4773B-34D0-DB0F-837C-3687A6A4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 indent="728345">
              <a:lnSpc>
                <a:spcPct val="100000"/>
              </a:lnSpc>
              <a:spcBef>
                <a:spcPts val="100"/>
              </a:spcBef>
            </a:pPr>
            <a:r>
              <a:rPr lang="en-US" sz="4800" spc="-425"/>
              <a:t>When</a:t>
            </a:r>
            <a:r>
              <a:rPr lang="en-US" sz="4800" spc="-65"/>
              <a:t> </a:t>
            </a:r>
            <a:r>
              <a:rPr lang="en-US" sz="4800"/>
              <a:t>is</a:t>
            </a:r>
            <a:r>
              <a:rPr lang="en-US" sz="4800" spc="-105"/>
              <a:t> </a:t>
            </a:r>
            <a:r>
              <a:rPr lang="en-US" sz="4800" spc="-254"/>
              <a:t>the</a:t>
            </a:r>
            <a:r>
              <a:rPr lang="en-US" sz="4800" spc="-50"/>
              <a:t> </a:t>
            </a:r>
            <a:r>
              <a:rPr lang="en-US" sz="4800" spc="-165"/>
              <a:t>current</a:t>
            </a:r>
            <a:r>
              <a:rPr lang="en-US" sz="4800" spc="-85"/>
              <a:t> </a:t>
            </a:r>
            <a:r>
              <a:rPr lang="en-US" sz="4800" spc="-260"/>
              <a:t>inventory</a:t>
            </a:r>
            <a:r>
              <a:rPr lang="en-US" sz="4800" spc="-55"/>
              <a:t> </a:t>
            </a:r>
            <a:r>
              <a:rPr lang="en-US" sz="4800" spc="-305"/>
              <a:t>bubble </a:t>
            </a:r>
            <a:r>
              <a:rPr lang="en-US" sz="4800" spc="-229"/>
              <a:t>expected</a:t>
            </a:r>
            <a:r>
              <a:rPr lang="en-US" sz="4800" spc="-60"/>
              <a:t> </a:t>
            </a:r>
            <a:r>
              <a:rPr lang="en-US" sz="4800" spc="-260"/>
              <a:t>to</a:t>
            </a:r>
            <a:r>
              <a:rPr lang="en-US" sz="4800" spc="-65"/>
              <a:t> pass</a:t>
            </a:r>
            <a:r>
              <a:rPr lang="en-US" sz="4800" spc="-70"/>
              <a:t> </a:t>
            </a:r>
            <a:r>
              <a:rPr lang="en-US" sz="4800" spc="-245"/>
              <a:t>through</a:t>
            </a:r>
            <a:r>
              <a:rPr lang="en-US" sz="4800" spc="-60"/>
              <a:t> </a:t>
            </a:r>
            <a:r>
              <a:rPr lang="en-US" sz="4800" spc="-254"/>
              <a:t>the</a:t>
            </a:r>
            <a:r>
              <a:rPr lang="en-US" sz="4800" spc="-45"/>
              <a:t> </a:t>
            </a:r>
            <a:r>
              <a:rPr lang="en-US" sz="4800" spc="-235"/>
              <a:t>supply</a:t>
            </a:r>
            <a:r>
              <a:rPr lang="en-US" sz="4800" spc="-85"/>
              <a:t> </a:t>
            </a:r>
            <a:r>
              <a:rPr lang="en-US" sz="4800" spc="-155"/>
              <a:t>chain?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D700C-7FC7-EB03-8D6F-46AFBBE54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D8B0AD-D3CC-1954-493D-BF108627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325"/>
              <a:t>Reviewing</a:t>
            </a:r>
            <a:r>
              <a:rPr lang="en-US" sz="6000" spc="-75"/>
              <a:t> </a:t>
            </a:r>
            <a:r>
              <a:rPr lang="en-US" sz="6000" spc="-400"/>
              <a:t>Winery</a:t>
            </a:r>
            <a:r>
              <a:rPr lang="en-US" sz="6000" spc="-95"/>
              <a:t> </a:t>
            </a:r>
            <a:r>
              <a:rPr lang="en-US" sz="6000" spc="-325"/>
              <a:t>Inventory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37234-748D-F32C-D703-6DEE75312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33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40CB0-B5D1-341E-E7C0-BB61C1D8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88C0-FDCA-72EF-8D8F-E78D953222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783C61-3FD5-7F7D-D6DD-37BD5FAE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DF227-811B-FA40-9D4B-D85D2D94D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F0C552-D47A-5301-3607-9ED95A42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678C0-4F57-4018-9874-11455BF27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23A99A-BC37-163E-E817-313D9A4F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24840" marR="5080" indent="-612775">
              <a:lnSpc>
                <a:spcPct val="100000"/>
              </a:lnSpc>
              <a:spcBef>
                <a:spcPts val="100"/>
              </a:spcBef>
            </a:pPr>
            <a:r>
              <a:rPr lang="en-US" sz="4800" spc="-160"/>
              <a:t>Exactly</a:t>
            </a:r>
            <a:r>
              <a:rPr lang="en-US" sz="4800" spc="-114"/>
              <a:t> </a:t>
            </a:r>
            <a:r>
              <a:rPr lang="en-US" sz="4800" spc="-425"/>
              <a:t>how</a:t>
            </a:r>
            <a:r>
              <a:rPr lang="en-US" sz="4800" spc="-60"/>
              <a:t> </a:t>
            </a:r>
            <a:r>
              <a:rPr lang="en-US" sz="4800" spc="-150"/>
              <a:t>big</a:t>
            </a:r>
            <a:r>
              <a:rPr lang="en-US" sz="4800" spc="-110"/>
              <a:t> </a:t>
            </a:r>
            <a:r>
              <a:rPr lang="en-US" sz="4800" spc="-165"/>
              <a:t>(or</a:t>
            </a:r>
            <a:r>
              <a:rPr lang="en-US" sz="4800" spc="-80"/>
              <a:t> </a:t>
            </a:r>
            <a:r>
              <a:rPr lang="en-US" sz="4800" spc="-150"/>
              <a:t>small) </a:t>
            </a:r>
            <a:r>
              <a:rPr lang="en-US" sz="4800" spc="-225"/>
              <a:t>was</a:t>
            </a:r>
            <a:r>
              <a:rPr lang="en-US" sz="4800" spc="-45"/>
              <a:t> </a:t>
            </a:r>
            <a:r>
              <a:rPr lang="en-US" sz="4800" spc="-254"/>
              <a:t>the</a:t>
            </a:r>
            <a:r>
              <a:rPr lang="en-US" sz="4800" spc="-55"/>
              <a:t> </a:t>
            </a:r>
            <a:r>
              <a:rPr lang="en-US" sz="4800" spc="-375"/>
              <a:t>2025</a:t>
            </a:r>
            <a:r>
              <a:rPr lang="en-US" sz="4800" spc="-15"/>
              <a:t> </a:t>
            </a:r>
            <a:r>
              <a:rPr lang="en-US" sz="4800" spc="-10"/>
              <a:t>crush?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7973E-F30C-5716-5A46-EAEAF875D2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FCDDC2-2F57-57E5-8694-31FB38B0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5A7BC-FC62-1270-0A92-66DAED679C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7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E16DC5-3F40-7AEE-88B3-1355A1C2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76B80-8C27-D123-BE07-9449AD24E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07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02482-F6B6-122E-55CB-11C5D869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6965">
              <a:lnSpc>
                <a:spcPct val="100000"/>
              </a:lnSpc>
              <a:spcBef>
                <a:spcPts val="95"/>
              </a:spcBef>
            </a:pPr>
            <a:r>
              <a:rPr lang="en-US" sz="4000" spc="-170"/>
              <a:t>Acreage</a:t>
            </a:r>
            <a:r>
              <a:rPr lang="en-US" sz="4000" spc="-40"/>
              <a:t> </a:t>
            </a:r>
            <a:r>
              <a:rPr lang="en-US" sz="4000" spc="-225"/>
              <a:t>to</a:t>
            </a:r>
            <a:r>
              <a:rPr lang="en-US" sz="4000" spc="-25"/>
              <a:t> </a:t>
            </a:r>
            <a:r>
              <a:rPr lang="en-US" sz="4000" spc="-145"/>
              <a:t>Crush</a:t>
            </a:r>
            <a:r>
              <a:rPr lang="en-US" sz="4000" spc="-20"/>
              <a:t> </a:t>
            </a:r>
            <a:r>
              <a:rPr lang="en-US" sz="4000" spc="-180"/>
              <a:t>Analysis</a:t>
            </a:r>
            <a:r>
              <a:rPr lang="en-US" sz="4000" spc="-35"/>
              <a:t> </a:t>
            </a:r>
            <a:r>
              <a:rPr lang="en-US" sz="4000"/>
              <a:t>-</a:t>
            </a:r>
            <a:r>
              <a:rPr lang="en-US" sz="4000" spc="-20"/>
              <a:t> </a:t>
            </a:r>
            <a:r>
              <a:rPr lang="en-US" sz="4000" spc="-320"/>
              <a:t>2025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27FC-8E1F-DE17-C5FE-7BF066DA1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CACED9-A532-17AB-9C2B-FE9713F2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7165" marR="5080" indent="-165100">
              <a:lnSpc>
                <a:spcPct val="100000"/>
              </a:lnSpc>
              <a:spcBef>
                <a:spcPts val="100"/>
              </a:spcBef>
            </a:pPr>
            <a:r>
              <a:rPr lang="en-US" sz="4800" spc="-380"/>
              <a:t>What</a:t>
            </a:r>
            <a:r>
              <a:rPr lang="en-US" sz="4800" spc="-70"/>
              <a:t> </a:t>
            </a:r>
            <a:r>
              <a:rPr lang="en-US" sz="4800" spc="-240"/>
              <a:t>other</a:t>
            </a:r>
            <a:r>
              <a:rPr lang="en-US" sz="4800" spc="-55"/>
              <a:t> </a:t>
            </a:r>
            <a:r>
              <a:rPr lang="en-US" sz="4800" spc="-229"/>
              <a:t>data</a:t>
            </a:r>
            <a:r>
              <a:rPr lang="en-US" sz="4800" spc="-65"/>
              <a:t> </a:t>
            </a:r>
            <a:r>
              <a:rPr lang="en-US" sz="4800" spc="-105"/>
              <a:t>sources </a:t>
            </a:r>
            <a:r>
              <a:rPr lang="en-US" sz="4800" spc="-280"/>
              <a:t>did</a:t>
            </a:r>
            <a:r>
              <a:rPr lang="en-US" sz="4800" spc="-55"/>
              <a:t> </a:t>
            </a:r>
            <a:r>
              <a:rPr lang="en-US" sz="4800" spc="-395"/>
              <a:t>we</a:t>
            </a:r>
            <a:r>
              <a:rPr lang="en-US" sz="4800" spc="-50"/>
              <a:t> </a:t>
            </a:r>
            <a:r>
              <a:rPr lang="en-US" sz="4800" spc="-60"/>
              <a:t>use </a:t>
            </a:r>
            <a:r>
              <a:rPr lang="en-US" sz="4800" spc="-260"/>
              <a:t>to</a:t>
            </a:r>
            <a:r>
              <a:rPr lang="en-US" sz="4800" spc="-45"/>
              <a:t> </a:t>
            </a:r>
            <a:r>
              <a:rPr lang="en-US" sz="4800" spc="-200"/>
              <a:t>estimate</a:t>
            </a:r>
            <a:r>
              <a:rPr lang="en-US" sz="4800" spc="-75"/>
              <a:t> </a:t>
            </a:r>
            <a:r>
              <a:rPr lang="en-US" sz="4800" spc="-254"/>
              <a:t>the</a:t>
            </a:r>
            <a:r>
              <a:rPr lang="en-US" sz="4800" spc="-65"/>
              <a:t> </a:t>
            </a:r>
            <a:r>
              <a:rPr lang="en-US" sz="4800" spc="-100"/>
              <a:t>crush</a:t>
            </a:r>
            <a:r>
              <a:rPr lang="en-US" sz="4800" spc="-170"/>
              <a:t> </a:t>
            </a:r>
            <a:r>
              <a:rPr lang="en-US" sz="4800" spc="-95"/>
              <a:t>size</a:t>
            </a:r>
            <a:r>
              <a:rPr lang="en-US" sz="4800" spc="-100"/>
              <a:t> </a:t>
            </a:r>
            <a:r>
              <a:rPr lang="en-US" sz="4800" spc="-250"/>
              <a:t>in</a:t>
            </a:r>
            <a:r>
              <a:rPr lang="en-US" sz="4800" spc="-40"/>
              <a:t> </a:t>
            </a:r>
            <a:r>
              <a:rPr lang="en-US" sz="4800" spc="-390"/>
              <a:t>2025?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3C73E-4A37-FC53-D241-79AD2F5DA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80997-8B9C-906F-91A9-8FAFA5CD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8800" i="1" spc="-1235">
                <a:solidFill>
                  <a:srgbClr val="5F1438"/>
                </a:solidFill>
                <a:latin typeface="Arial Narrow"/>
                <a:cs typeface="Arial Narrow"/>
              </a:rPr>
              <a:t>W</a:t>
            </a:r>
            <a:r>
              <a:rPr lang="en-US" sz="8800" i="1" spc="-765">
                <a:solidFill>
                  <a:srgbClr val="5F1438"/>
                </a:solidFill>
                <a:latin typeface="Arial Narrow"/>
                <a:cs typeface="Arial Narrow"/>
              </a:rPr>
              <a:t>h</a:t>
            </a:r>
            <a:r>
              <a:rPr lang="en-US" sz="8800" i="1" spc="-625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8800" i="1" spc="-770">
                <a:solidFill>
                  <a:srgbClr val="5F1438"/>
                </a:solidFill>
                <a:latin typeface="Arial Narrow"/>
                <a:cs typeface="Arial Narrow"/>
              </a:rPr>
              <a:t>t</a:t>
            </a:r>
            <a:r>
              <a:rPr lang="en-US" sz="8800" i="1" spc="-765">
                <a:solidFill>
                  <a:srgbClr val="5F1438"/>
                </a:solidFill>
                <a:latin typeface="Arial Narrow"/>
                <a:cs typeface="Arial Narrow"/>
              </a:rPr>
              <a:t>’</a:t>
            </a:r>
            <a:r>
              <a:rPr lang="en-US" sz="8800" i="1" spc="-1075">
                <a:solidFill>
                  <a:srgbClr val="5F1438"/>
                </a:solidFill>
                <a:latin typeface="Arial Narrow"/>
                <a:cs typeface="Arial Narrow"/>
              </a:rPr>
              <a:t>s</a:t>
            </a:r>
            <a:r>
              <a:rPr lang="en-US" sz="8800" i="1" spc="15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800" i="1" spc="-930">
                <a:solidFill>
                  <a:srgbClr val="5F1438"/>
                </a:solidFill>
                <a:latin typeface="Arial Narrow"/>
                <a:cs typeface="Arial Narrow"/>
              </a:rPr>
              <a:t>in</a:t>
            </a:r>
            <a:r>
              <a:rPr lang="en-US" sz="8800" i="1" spc="15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800" i="1" spc="-380">
                <a:solidFill>
                  <a:srgbClr val="5F1438"/>
                </a:solidFill>
                <a:latin typeface="Arial Narrow"/>
                <a:cs typeface="Arial Narrow"/>
              </a:rPr>
              <a:t>Sto</a:t>
            </a:r>
            <a:r>
              <a:rPr lang="en-US" sz="8800" i="1" spc="-1070">
                <a:solidFill>
                  <a:srgbClr val="5F1438"/>
                </a:solidFill>
                <a:latin typeface="Arial Narrow"/>
                <a:cs typeface="Arial Narrow"/>
              </a:rPr>
              <a:t>r</a:t>
            </a:r>
            <a:r>
              <a:rPr lang="en-US" sz="8800" i="1" spc="-380">
                <a:solidFill>
                  <a:srgbClr val="5F1438"/>
                </a:solidFill>
                <a:latin typeface="Arial Narrow"/>
                <a:cs typeface="Arial Narrow"/>
              </a:rPr>
              <a:t>e?</a:t>
            </a:r>
            <a:endParaRPr lang="en-US" sz="880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3F7AC-DC1B-76D7-9CF1-BFD7B0B62D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274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AF40C9-4F5F-4BE8-AB3B-6480D507D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8BD13-99BC-C963-9524-791A0804A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2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DDEC0C-A284-77C9-9789-39200C2A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280"/>
              <a:t>Supply-</a:t>
            </a:r>
            <a:r>
              <a:rPr lang="en-US" sz="6000" spc="-385"/>
              <a:t>need</a:t>
            </a:r>
            <a:r>
              <a:rPr lang="en-US" sz="6000" spc="-85"/>
              <a:t> </a:t>
            </a:r>
            <a:r>
              <a:rPr lang="en-US" sz="6000" spc="-320"/>
              <a:t>Mathematics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AF19D-2E87-7285-6D25-2BFA4AC629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59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7F8958-D1FA-FA28-F3BA-FCC64F12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280"/>
              <a:t>Supply-</a:t>
            </a:r>
            <a:r>
              <a:rPr lang="en-US" sz="6000" spc="-385"/>
              <a:t>need</a:t>
            </a:r>
            <a:r>
              <a:rPr lang="en-US" sz="6000" spc="-85"/>
              <a:t> </a:t>
            </a:r>
            <a:r>
              <a:rPr lang="en-US" sz="6000" spc="-320"/>
              <a:t>Mathematics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19C6C-EB79-A677-BB14-9DCA33FD7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DA87A5-AE84-D915-AB81-BF99B771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280"/>
              <a:t>Supply-</a:t>
            </a:r>
            <a:r>
              <a:rPr lang="en-US" sz="6000" spc="-385"/>
              <a:t>need</a:t>
            </a:r>
            <a:r>
              <a:rPr lang="en-US" sz="6000" spc="-85"/>
              <a:t> </a:t>
            </a:r>
            <a:r>
              <a:rPr lang="en-US" sz="6000" spc="-320"/>
              <a:t>Mathematics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258D4-5E5E-2630-8D04-869EA4318A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5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3600DB-DC36-74C9-0384-8F1D337B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>
                <a:latin typeface="Calibri"/>
                <a:cs typeface="Calibri"/>
              </a:rPr>
              <a:t>4</a:t>
            </a:r>
            <a:r>
              <a:rPr lang="en-US" sz="1800" b="0" spc="-35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Million</a:t>
            </a:r>
            <a:r>
              <a:rPr lang="en-US" sz="1800" b="0" spc="5">
                <a:latin typeface="Calibri"/>
                <a:cs typeface="Calibri"/>
              </a:rPr>
              <a:t> </a:t>
            </a:r>
            <a:r>
              <a:rPr lang="en-US" sz="1800" b="0" spc="-25">
                <a:latin typeface="Calibri"/>
                <a:cs typeface="Calibri"/>
              </a:rPr>
              <a:t>Tons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57BB0-3CCF-A2A6-7392-67E8AB66B7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4126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566814-AB6B-F529-EE34-0FF8D999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>
                <a:latin typeface="Calibri"/>
                <a:cs typeface="Calibri"/>
              </a:rPr>
              <a:t>3.6</a:t>
            </a:r>
            <a:r>
              <a:rPr lang="en-US" sz="1800" b="0" spc="-40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Million</a:t>
            </a:r>
            <a:r>
              <a:rPr lang="en-US" sz="1800" b="0" spc="-15">
                <a:latin typeface="Calibri"/>
                <a:cs typeface="Calibri"/>
              </a:rPr>
              <a:t> </a:t>
            </a:r>
            <a:r>
              <a:rPr lang="en-US" sz="1800" b="0" spc="-20">
                <a:latin typeface="Calibri"/>
                <a:cs typeface="Calibri"/>
              </a:rPr>
              <a:t>Tons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2EE39-4D25-3AAE-055B-C04ADCAE7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51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F93AA3-C3E1-E9FD-93CB-59E17B94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92586-4DFB-B287-7DBF-B90B6158A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3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F3405B-085D-D49A-AA77-0D0E7D72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0">
                <a:latin typeface="Calibri"/>
                <a:cs typeface="Calibri"/>
              </a:rPr>
              <a:t>With</a:t>
            </a:r>
            <a:r>
              <a:rPr lang="en-US" sz="1800" b="0" spc="-55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correct</a:t>
            </a:r>
            <a:r>
              <a:rPr lang="en-US" sz="1800" b="0" spc="-50">
                <a:latin typeface="Calibri"/>
                <a:cs typeface="Calibri"/>
              </a:rPr>
              <a:t> </a:t>
            </a:r>
            <a:r>
              <a:rPr lang="en-US" sz="1800" b="0" spc="-10">
                <a:latin typeface="Calibri"/>
                <a:cs typeface="Calibri"/>
              </a:rPr>
              <a:t>acreage, </a:t>
            </a:r>
            <a:r>
              <a:rPr lang="en-US" sz="1800" b="0">
                <a:latin typeface="Calibri"/>
                <a:cs typeface="Calibri"/>
              </a:rPr>
              <a:t>we</a:t>
            </a:r>
            <a:r>
              <a:rPr lang="en-US" sz="1800" b="0" spc="-50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can</a:t>
            </a:r>
            <a:r>
              <a:rPr lang="en-US" sz="1800" b="0" spc="-40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match</a:t>
            </a:r>
            <a:r>
              <a:rPr lang="en-US" sz="1800" b="0" spc="-40">
                <a:latin typeface="Calibri"/>
                <a:cs typeface="Calibri"/>
              </a:rPr>
              <a:t> </a:t>
            </a:r>
            <a:r>
              <a:rPr lang="en-US" sz="1800" b="0" spc="-10">
                <a:latin typeface="Calibri"/>
                <a:cs typeface="Calibri"/>
              </a:rPr>
              <a:t>demand </a:t>
            </a:r>
            <a:r>
              <a:rPr lang="en-US" sz="1800" b="0">
                <a:latin typeface="Calibri"/>
                <a:cs typeface="Calibri"/>
              </a:rPr>
              <a:t>in</a:t>
            </a:r>
            <a:r>
              <a:rPr lang="en-US" sz="1800" b="0" spc="-5">
                <a:latin typeface="Calibri"/>
                <a:cs typeface="Calibri"/>
              </a:rPr>
              <a:t> </a:t>
            </a:r>
            <a:r>
              <a:rPr lang="en-US" sz="1800" b="0">
                <a:latin typeface="Calibri"/>
                <a:cs typeface="Calibri"/>
              </a:rPr>
              <a:t>the</a:t>
            </a:r>
            <a:r>
              <a:rPr lang="en-US" sz="1800" b="0" spc="-15">
                <a:latin typeface="Calibri"/>
                <a:cs typeface="Calibri"/>
              </a:rPr>
              <a:t> </a:t>
            </a:r>
            <a:r>
              <a:rPr lang="en-US" sz="1800" b="0" spc="-10">
                <a:latin typeface="Calibri"/>
                <a:cs typeface="Calibri"/>
              </a:rPr>
              <a:t>future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738C6-F446-D543-1C25-BB660F998D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9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05C09-DA75-362C-A8C6-D0404578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280"/>
              <a:t>Supply-</a:t>
            </a:r>
            <a:r>
              <a:rPr lang="en-US" sz="6000" spc="-385"/>
              <a:t>need</a:t>
            </a:r>
            <a:r>
              <a:rPr lang="en-US" sz="6000" spc="-85"/>
              <a:t> </a:t>
            </a:r>
            <a:r>
              <a:rPr lang="en-US" sz="6000" spc="-320"/>
              <a:t>Mathematics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E1549-2DB7-C59B-FF51-11C1297848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6905"/>
      </p:ext>
    </p:extLst>
  </p:cSld>
  <p:clrMapOvr>
    <a:masterClrMapping/>
  </p:clrMapOvr>
  <p:transition spd="slow">
    <p:push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5086C3-D8CE-3CF3-3840-589DFF00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z="3200" spc="-155"/>
              <a:t>Land</a:t>
            </a:r>
            <a:r>
              <a:rPr lang="en-US" sz="3200" spc="-40"/>
              <a:t> </a:t>
            </a:r>
            <a:r>
              <a:rPr lang="en-US" sz="3200" spc="-300"/>
              <a:t>IQ</a:t>
            </a:r>
            <a:r>
              <a:rPr lang="en-US" sz="3200" spc="-35"/>
              <a:t> </a:t>
            </a:r>
            <a:r>
              <a:rPr lang="en-US" sz="3200" spc="-90"/>
              <a:t>acreage</a:t>
            </a:r>
            <a:r>
              <a:rPr lang="en-US" sz="3200" spc="-50"/>
              <a:t> </a:t>
            </a:r>
            <a:r>
              <a:rPr lang="en-US" sz="3200" spc="-10"/>
              <a:t>survey </a:t>
            </a:r>
            <a:r>
              <a:rPr lang="en-US" sz="3200" spc="-110"/>
              <a:t>indicates</a:t>
            </a:r>
            <a:r>
              <a:rPr lang="en-US" sz="3200" spc="-75"/>
              <a:t> </a:t>
            </a:r>
            <a:r>
              <a:rPr lang="en-US" sz="3200" spc="-345"/>
              <a:t>477,475</a:t>
            </a:r>
            <a:r>
              <a:rPr lang="en-US" sz="3200" spc="-25"/>
              <a:t> </a:t>
            </a:r>
            <a:r>
              <a:rPr lang="en-US" sz="3200" spc="-30"/>
              <a:t>acres</a:t>
            </a:r>
            <a:r>
              <a:rPr lang="en-US" sz="3200" spc="-110"/>
              <a:t> </a:t>
            </a:r>
            <a:r>
              <a:rPr lang="en-US" sz="3200"/>
              <a:t>as</a:t>
            </a:r>
            <a:r>
              <a:rPr lang="en-US" sz="3200" spc="-70"/>
              <a:t> </a:t>
            </a:r>
            <a:r>
              <a:rPr lang="en-US" sz="3200" spc="-150"/>
              <a:t>of</a:t>
            </a:r>
            <a:r>
              <a:rPr lang="en-US" sz="3200" spc="-35"/>
              <a:t> </a:t>
            </a:r>
            <a:r>
              <a:rPr lang="en-US" sz="3200" spc="-105"/>
              <a:t>the </a:t>
            </a:r>
            <a:r>
              <a:rPr lang="en-US" sz="3200" spc="-245"/>
              <a:t>2025</a:t>
            </a:r>
            <a:r>
              <a:rPr lang="en-US" sz="3200"/>
              <a:t> </a:t>
            </a:r>
            <a:r>
              <a:rPr lang="en-US" sz="3200" spc="-10"/>
              <a:t>harvest.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E2217-9242-F760-1CDE-C9178E284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1BD4D-5039-B06A-B591-BE96FB84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065" marR="5080" indent="635" algn="ctr">
              <a:lnSpc>
                <a:spcPct val="100000"/>
              </a:lnSpc>
              <a:spcBef>
                <a:spcPts val="105"/>
              </a:spcBef>
            </a:pPr>
            <a:r>
              <a:rPr lang="en-US" sz="4400" spc="-254"/>
              <a:t>Grower-</a:t>
            </a:r>
            <a:r>
              <a:rPr lang="en-US" sz="4400" spc="-114"/>
              <a:t>commissioned </a:t>
            </a:r>
            <a:r>
              <a:rPr lang="en-US" sz="4400" spc="-110"/>
              <a:t>acreage</a:t>
            </a:r>
            <a:r>
              <a:rPr lang="en-US" sz="4400" spc="-120"/>
              <a:t> </a:t>
            </a:r>
            <a:r>
              <a:rPr lang="en-US" sz="4400" spc="-195"/>
              <a:t>report</a:t>
            </a:r>
            <a:r>
              <a:rPr lang="en-US" sz="4400" spc="-60"/>
              <a:t> </a:t>
            </a:r>
            <a:r>
              <a:rPr lang="en-US" sz="4400" spc="-135"/>
              <a:t>indicates </a:t>
            </a:r>
            <a:r>
              <a:rPr lang="en-US" sz="4400" spc="-515"/>
              <a:t>515,615</a:t>
            </a:r>
            <a:r>
              <a:rPr lang="en-US" sz="4400" spc="-25"/>
              <a:t> </a:t>
            </a:r>
            <a:r>
              <a:rPr lang="en-US" sz="4400" spc="-275"/>
              <a:t>“standing”</a:t>
            </a:r>
            <a:r>
              <a:rPr lang="en-US" sz="4400" spc="-55"/>
              <a:t> </a:t>
            </a:r>
            <a:r>
              <a:rPr lang="en-US" sz="4400" spc="-10"/>
              <a:t>acres </a:t>
            </a:r>
            <a:r>
              <a:rPr lang="en-US" sz="4400" spc="-204"/>
              <a:t>during</a:t>
            </a:r>
            <a:r>
              <a:rPr lang="en-US" sz="4400" spc="-45"/>
              <a:t> </a:t>
            </a:r>
            <a:r>
              <a:rPr lang="en-US" sz="4400" spc="-229"/>
              <a:t>the</a:t>
            </a:r>
            <a:r>
              <a:rPr lang="en-US" sz="4400" spc="-40"/>
              <a:t> </a:t>
            </a:r>
            <a:r>
              <a:rPr lang="en-US" sz="4400" spc="-310"/>
              <a:t>2024</a:t>
            </a:r>
            <a:r>
              <a:rPr lang="en-US" sz="4400" spc="-50"/>
              <a:t> </a:t>
            </a:r>
            <a:r>
              <a:rPr lang="en-US" sz="4400" spc="-10"/>
              <a:t>harvest </a:t>
            </a:r>
            <a:r>
              <a:rPr lang="en-US" sz="4400" spc="-275"/>
              <a:t>and</a:t>
            </a:r>
            <a:r>
              <a:rPr lang="en-US" sz="4400" spc="-55"/>
              <a:t> </a:t>
            </a:r>
            <a:r>
              <a:rPr lang="en-US" sz="4400" spc="-470"/>
              <a:t>477,475</a:t>
            </a:r>
            <a:r>
              <a:rPr lang="en-US" sz="4400" spc="-90"/>
              <a:t> </a:t>
            </a:r>
            <a:r>
              <a:rPr lang="en-US" sz="4400"/>
              <a:t>as</a:t>
            </a:r>
            <a:r>
              <a:rPr lang="en-US" sz="4400" spc="-120"/>
              <a:t> </a:t>
            </a:r>
            <a:r>
              <a:rPr lang="en-US" sz="4400" spc="-185"/>
              <a:t>of</a:t>
            </a:r>
            <a:r>
              <a:rPr lang="en-US" sz="4400" spc="-65"/>
              <a:t> </a:t>
            </a:r>
            <a:r>
              <a:rPr lang="en-US" sz="4400" spc="-330"/>
              <a:t>2025.</a:t>
            </a:r>
            <a:endParaRPr lang="en-US" sz="4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68753-5EF8-255A-4572-D49A97FAC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87223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85D41F-9848-F17C-FF63-61501025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155"/>
              <a:t>Projecting</a:t>
            </a:r>
            <a:r>
              <a:rPr lang="en-US" sz="4800" spc="-55"/>
              <a:t> </a:t>
            </a:r>
            <a:r>
              <a:rPr lang="en-US" sz="4800" spc="-290"/>
              <a:t>Supply/Demand</a:t>
            </a:r>
            <a:r>
              <a:rPr lang="en-US" sz="4800" spc="-85"/>
              <a:t> </a:t>
            </a:r>
            <a:r>
              <a:rPr lang="en-US" sz="4800" spc="-145"/>
              <a:t>Balance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D8FF9-34A4-4E61-F745-0A405ED03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716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107F70-E6FA-7782-FCE3-6ABF7B13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275"/>
              <a:t>Let’s</a:t>
            </a:r>
            <a:r>
              <a:rPr lang="en-US" sz="7200" spc="-60"/>
              <a:t> </a:t>
            </a:r>
            <a:r>
              <a:rPr lang="en-US" sz="7200" spc="-335"/>
              <a:t>Talk</a:t>
            </a:r>
            <a:r>
              <a:rPr lang="en-US" sz="7200" spc="-50"/>
              <a:t> </a:t>
            </a:r>
            <a:r>
              <a:rPr lang="en-US" sz="7200" spc="-345"/>
              <a:t>Recovery</a:t>
            </a:r>
            <a:endParaRPr lang="en-US" sz="7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AFCCB-DA6E-CDBC-01A1-78393A1AB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4F8221-D025-BB62-8F9E-378971E5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335"/>
              <a:t>Recovery</a:t>
            </a:r>
            <a:r>
              <a:rPr lang="en-US" sz="7200" spc="-20"/>
              <a:t> </a:t>
            </a:r>
            <a:r>
              <a:rPr lang="en-US" sz="7200" spc="-380"/>
              <a:t>Timing</a:t>
            </a:r>
            <a:endParaRPr lang="en-US" sz="7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24BC6-DEC4-83BB-C1CC-186C758019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7148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5D8535-D7BB-1D33-4C00-FFA04AB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929255" marR="5080" indent="-2917190">
              <a:lnSpc>
                <a:spcPct val="100000"/>
              </a:lnSpc>
              <a:spcBef>
                <a:spcPts val="105"/>
              </a:spcBef>
            </a:pPr>
            <a:r>
              <a:rPr lang="en-US" sz="8000" i="1" spc="-885">
                <a:solidFill>
                  <a:srgbClr val="5F1438"/>
                </a:solidFill>
                <a:latin typeface="Arial Narrow"/>
                <a:cs typeface="Arial Narrow"/>
              </a:rPr>
              <a:t>Vine</a:t>
            </a:r>
            <a:r>
              <a:rPr lang="en-US" sz="8000" i="1" spc="70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000" i="1" spc="-620">
                <a:solidFill>
                  <a:srgbClr val="5F1438"/>
                </a:solidFill>
                <a:latin typeface="Arial Narrow"/>
                <a:cs typeface="Arial Narrow"/>
              </a:rPr>
              <a:t>Sales</a:t>
            </a:r>
            <a:r>
              <a:rPr lang="en-US" sz="8000" i="1" spc="70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000" i="1" spc="-1050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8000" i="1" spc="-844">
                <a:solidFill>
                  <a:srgbClr val="5F1438"/>
                </a:solidFill>
                <a:latin typeface="Arial Narrow"/>
                <a:cs typeface="Arial Narrow"/>
              </a:rPr>
              <a:t>n</a:t>
            </a:r>
            <a:r>
              <a:rPr lang="en-US" sz="8000" i="1" spc="-1445">
                <a:solidFill>
                  <a:srgbClr val="5F1438"/>
                </a:solidFill>
                <a:latin typeface="Arial Narrow"/>
                <a:cs typeface="Arial Narrow"/>
              </a:rPr>
              <a:t>d</a:t>
            </a:r>
            <a:r>
              <a:rPr lang="en-US" sz="8000" i="1" spc="55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000" i="1" spc="-260">
                <a:solidFill>
                  <a:srgbClr val="5F1438"/>
                </a:solidFill>
                <a:latin typeface="Arial Narrow"/>
                <a:cs typeface="Arial Narrow"/>
              </a:rPr>
              <a:t>P</a:t>
            </a:r>
            <a:r>
              <a:rPr lang="en-US" sz="8000" i="1" spc="-630">
                <a:solidFill>
                  <a:srgbClr val="5F1438"/>
                </a:solidFill>
                <a:latin typeface="Arial Narrow"/>
                <a:cs typeface="Arial Narrow"/>
              </a:rPr>
              <a:t>l</a:t>
            </a:r>
            <a:r>
              <a:rPr lang="en-US" sz="8000" i="1" spc="-175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8000" i="1" spc="-254">
                <a:solidFill>
                  <a:srgbClr val="5F1438"/>
                </a:solidFill>
                <a:latin typeface="Arial Narrow"/>
                <a:cs typeface="Arial Narrow"/>
              </a:rPr>
              <a:t>n</a:t>
            </a:r>
            <a:r>
              <a:rPr lang="en-US" sz="8000" i="1" spc="-265">
                <a:solidFill>
                  <a:srgbClr val="5F1438"/>
                </a:solidFill>
                <a:latin typeface="Arial Narrow"/>
                <a:cs typeface="Arial Narrow"/>
              </a:rPr>
              <a:t>t</a:t>
            </a:r>
            <a:r>
              <a:rPr lang="en-US" sz="8000" i="1" spc="-229">
                <a:solidFill>
                  <a:srgbClr val="5F1438"/>
                </a:solidFill>
                <a:latin typeface="Arial Narrow"/>
                <a:cs typeface="Arial Narrow"/>
              </a:rPr>
              <a:t>i</a:t>
            </a:r>
            <a:r>
              <a:rPr lang="en-US" sz="8000" i="1" spc="-40">
                <a:solidFill>
                  <a:srgbClr val="5F1438"/>
                </a:solidFill>
                <a:latin typeface="Arial Narrow"/>
                <a:cs typeface="Arial Narrow"/>
              </a:rPr>
              <a:t>n</a:t>
            </a:r>
            <a:r>
              <a:rPr lang="en-US" sz="8000" i="1" spc="-570">
                <a:solidFill>
                  <a:srgbClr val="5F1438"/>
                </a:solidFill>
                <a:latin typeface="Arial Narrow"/>
                <a:cs typeface="Arial Narrow"/>
              </a:rPr>
              <a:t>g</a:t>
            </a:r>
            <a:r>
              <a:rPr lang="en-US" sz="8000" i="1" spc="-305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000" i="1" spc="470">
                <a:solidFill>
                  <a:srgbClr val="5F1438"/>
                </a:solidFill>
                <a:latin typeface="Arial Narrow"/>
                <a:cs typeface="Arial Narrow"/>
              </a:rPr>
              <a:t>2025</a:t>
            </a:r>
            <a:endParaRPr lang="en-US" sz="800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018B6-838E-A142-2709-EE1557E9AA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8651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3500FF-F418-6623-4074-F4CBFB20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092325">
              <a:lnSpc>
                <a:spcPct val="100000"/>
              </a:lnSpc>
              <a:spcBef>
                <a:spcPts val="100"/>
              </a:spcBef>
            </a:pPr>
            <a:r>
              <a:rPr lang="en-US" sz="6000" i="1" spc="-475">
                <a:solidFill>
                  <a:srgbClr val="5F1438"/>
                </a:solidFill>
                <a:latin typeface="Arial Narrow"/>
                <a:cs typeface="Arial Narrow"/>
              </a:rPr>
              <a:t>AGG</a:t>
            </a:r>
            <a:r>
              <a:rPr lang="en-US" sz="6000" i="1" spc="165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6000" i="1" spc="-475">
                <a:solidFill>
                  <a:srgbClr val="5F1438"/>
                </a:solidFill>
                <a:latin typeface="Arial Narrow"/>
                <a:cs typeface="Arial Narrow"/>
              </a:rPr>
              <a:t>Nursery</a:t>
            </a:r>
            <a:r>
              <a:rPr lang="en-US" sz="6000" i="1" spc="200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6000" i="1" spc="-565">
                <a:solidFill>
                  <a:srgbClr val="5F1438"/>
                </a:solidFill>
                <a:latin typeface="Arial Narrow"/>
                <a:cs typeface="Arial Narrow"/>
              </a:rPr>
              <a:t>Survey</a:t>
            </a:r>
            <a:r>
              <a:rPr lang="en-US" sz="6000" i="1" spc="190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6000" i="1" spc="-1390">
                <a:solidFill>
                  <a:srgbClr val="5F1438"/>
                </a:solidFill>
                <a:latin typeface="Arial Narrow"/>
                <a:cs typeface="Arial Narrow"/>
              </a:rPr>
              <a:t>P</a:t>
            </a:r>
            <a:r>
              <a:rPr lang="en-US" sz="6000" i="1" spc="-245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6000" i="1" spc="-254">
                <a:solidFill>
                  <a:srgbClr val="5F1438"/>
                </a:solidFill>
                <a:latin typeface="Arial Narrow"/>
                <a:cs typeface="Arial Narrow"/>
              </a:rPr>
              <a:t>r</a:t>
            </a:r>
            <a:r>
              <a:rPr lang="en-US" sz="6000" i="1" spc="-250">
                <a:solidFill>
                  <a:srgbClr val="5F1438"/>
                </a:solidFill>
                <a:latin typeface="Arial Narrow"/>
                <a:cs typeface="Arial Narrow"/>
              </a:rPr>
              <a:t>ti</a:t>
            </a:r>
            <a:r>
              <a:rPr lang="en-US" sz="6000" i="1" spc="-254">
                <a:solidFill>
                  <a:srgbClr val="5F1438"/>
                </a:solidFill>
                <a:latin typeface="Arial Narrow"/>
                <a:cs typeface="Arial Narrow"/>
              </a:rPr>
              <a:t>c</a:t>
            </a:r>
            <a:r>
              <a:rPr lang="en-US" sz="6000" i="1" spc="-250">
                <a:solidFill>
                  <a:srgbClr val="5F1438"/>
                </a:solidFill>
                <a:latin typeface="Arial Narrow"/>
                <a:cs typeface="Arial Narrow"/>
              </a:rPr>
              <a:t>i</a:t>
            </a:r>
            <a:r>
              <a:rPr lang="en-US" sz="6000" i="1" spc="-245">
                <a:solidFill>
                  <a:srgbClr val="5F1438"/>
                </a:solidFill>
                <a:latin typeface="Arial Narrow"/>
                <a:cs typeface="Arial Narrow"/>
              </a:rPr>
              <a:t>p</a:t>
            </a:r>
            <a:r>
              <a:rPr lang="en-US" sz="6000" i="1" spc="-185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6000" i="1" spc="-240">
                <a:solidFill>
                  <a:srgbClr val="5F1438"/>
                </a:solidFill>
                <a:latin typeface="Arial Narrow"/>
                <a:cs typeface="Arial Narrow"/>
              </a:rPr>
              <a:t>n</a:t>
            </a:r>
            <a:r>
              <a:rPr lang="en-US" sz="6000" i="1" spc="-260">
                <a:solidFill>
                  <a:srgbClr val="5F1438"/>
                </a:solidFill>
                <a:latin typeface="Arial Narrow"/>
                <a:cs typeface="Arial Narrow"/>
              </a:rPr>
              <a:t>t</a:t>
            </a:r>
            <a:r>
              <a:rPr lang="en-US" sz="6000" i="1" spc="-560">
                <a:solidFill>
                  <a:srgbClr val="5F1438"/>
                </a:solidFill>
                <a:latin typeface="Arial Narrow"/>
                <a:cs typeface="Arial Narrow"/>
              </a:rPr>
              <a:t>s</a:t>
            </a:r>
            <a:endParaRPr lang="en-US" sz="600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3B655-C735-9B95-F437-D7AC2D071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99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69B630-1058-5B7B-3621-02DB24D0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i="1" u="heavy" spc="-74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Nursery</a:t>
            </a:r>
            <a:r>
              <a:rPr lang="en-US" sz="6000" i="1" u="heavy" spc="-395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lang="en-US" sz="6000" i="1" u="heavy" spc="-83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Survey</a:t>
            </a:r>
            <a:endParaRPr lang="en-US" sz="600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2C779-E016-20E0-6763-C82D7C3FD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63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6E81F8-293F-A1C7-AECE-9406DD4D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i="1" spc="-735">
                <a:latin typeface="Arial Narrow"/>
                <a:cs typeface="Arial Narrow"/>
              </a:rPr>
              <a:t>Nurse</a:t>
            </a:r>
            <a:r>
              <a:rPr lang="en-US" sz="6000" i="1" u="heavy" spc="-735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ry</a:t>
            </a:r>
            <a:r>
              <a:rPr lang="en-US" sz="6000" i="1" u="heavy" spc="-40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lang="en-US" sz="6000" i="1" u="heavy" spc="-815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Survey</a:t>
            </a:r>
            <a:r>
              <a:rPr lang="en-US" sz="6000" i="1" u="heavy" spc="-40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lang="en-US" sz="6000" i="1" u="heavy" spc="-12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Highlig</a:t>
            </a:r>
            <a:r>
              <a:rPr lang="en-US" sz="6000" i="1" u="none" spc="-120">
                <a:latin typeface="Arial Narrow"/>
                <a:cs typeface="Arial Narrow"/>
              </a:rPr>
              <a:t>hts</a:t>
            </a:r>
            <a:endParaRPr lang="en-US" sz="600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9747E-5FE7-F444-0F13-C3121753E6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95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BDEC0-6EC5-D73E-F668-C2200004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CF014-0090-8146-743E-2D37EBB9C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08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BBD8EA-CEB9-50DF-81CF-E5D0D5EF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0EED0-DAF8-8402-7BEB-08FFA7A00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353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037DFA-7A15-C8FE-712C-01C084B9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spc="-305"/>
              <a:t>Washington</a:t>
            </a:r>
            <a:endParaRPr lang="en-US" sz="5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C3511-7917-0508-D337-C0ACA75C0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85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B06B74-7D2C-48FE-8E39-01740759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225"/>
              <a:t>Reconciling</a:t>
            </a:r>
            <a:r>
              <a:rPr lang="en-US" sz="6000" spc="-55"/>
              <a:t> </a:t>
            </a:r>
            <a:r>
              <a:rPr lang="en-US" sz="6000" spc="-355"/>
              <a:t>Vineyard</a:t>
            </a:r>
            <a:r>
              <a:rPr lang="en-US" sz="6000" spc="-60"/>
              <a:t> </a:t>
            </a:r>
            <a:r>
              <a:rPr lang="en-US" sz="6000" spc="-210"/>
              <a:t>Acreage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CCA44-8245-4152-D4D1-C84555E06A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05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092DC9-2283-2376-1942-AA47137D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ABCF7-968A-7456-B688-7A9C7E5A2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6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EA844-23F6-D32F-C966-5D024DF5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6F093-740E-CCEE-D752-C18A7809C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4CEB55-ABEA-AB32-83BB-04C5482F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6D624-F6EF-43BD-B33F-2C05BEB819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6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0E848E-5D63-9947-EB0C-E60F1611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8AA3E-C759-3BC6-2689-7D6284042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62CDF-17F2-302F-E266-EC370CE65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E9FEC-0613-3CB6-DB52-74C295276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9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BFFD1-E8D7-8D94-09CE-29CC3D0E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B95D1-0F01-24E3-3299-D67F01AFF3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0E3A0B-FA7C-8560-4B4E-F91110FB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C801D-F93C-EAD7-8CED-BEA483521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11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615965-AD12-4286-AE67-054E2C64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7EC7B-9089-37E8-A796-2AFAA6F3B1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8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557810-76FB-6757-8211-0BB5DDE1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 indent="784860">
              <a:lnSpc>
                <a:spcPct val="100000"/>
              </a:lnSpc>
              <a:spcBef>
                <a:spcPts val="100"/>
              </a:spcBef>
            </a:pPr>
            <a:r>
              <a:rPr lang="en-US" sz="6000" spc="-805"/>
              <a:t>A</a:t>
            </a:r>
            <a:r>
              <a:rPr lang="en-US" sz="6000" spc="-75"/>
              <a:t> </a:t>
            </a:r>
            <a:r>
              <a:rPr lang="en-US" sz="6000" spc="-150"/>
              <a:t>Focus</a:t>
            </a:r>
            <a:r>
              <a:rPr lang="en-US" sz="6000" spc="-180"/>
              <a:t> </a:t>
            </a:r>
            <a:r>
              <a:rPr lang="en-US" sz="6000" spc="-475"/>
              <a:t>on </a:t>
            </a:r>
            <a:r>
              <a:rPr lang="en-US" sz="6000" spc="-409"/>
              <a:t>Grower</a:t>
            </a:r>
            <a:r>
              <a:rPr lang="en-US" sz="6000" spc="-60"/>
              <a:t> </a:t>
            </a:r>
            <a:r>
              <a:rPr lang="en-US" sz="6000" spc="-270"/>
              <a:t>Issues….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10480-A537-2302-E324-1760F038E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7298"/>
      </p:ext>
    </p:extLst>
  </p:cSld>
  <p:clrMapOvr>
    <a:masterClrMapping/>
  </p:clrMapOvr>
  <p:transition spd="slow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F5448-BC32-3D81-B86A-8A65D7CF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70760">
              <a:lnSpc>
                <a:spcPct val="100000"/>
              </a:lnSpc>
              <a:spcBef>
                <a:spcPts val="100"/>
              </a:spcBef>
            </a:pPr>
            <a:r>
              <a:rPr lang="en-US" sz="4800" spc="-204"/>
              <a:t>Current</a:t>
            </a:r>
            <a:r>
              <a:rPr lang="en-US" sz="4800" spc="-70"/>
              <a:t> </a:t>
            </a:r>
            <a:r>
              <a:rPr lang="en-US" sz="4800" spc="-175"/>
              <a:t>Realities</a:t>
            </a:r>
            <a:r>
              <a:rPr lang="en-US" sz="4800" spc="-85"/>
              <a:t> </a:t>
            </a:r>
            <a:r>
              <a:rPr lang="en-US" sz="4800" spc="-135"/>
              <a:t>Facing</a:t>
            </a:r>
            <a:r>
              <a:rPr lang="en-US" sz="4800" spc="-75"/>
              <a:t> </a:t>
            </a:r>
            <a:r>
              <a:rPr lang="en-US" sz="4800" spc="-305"/>
              <a:t>Grape</a:t>
            </a:r>
            <a:r>
              <a:rPr lang="en-US" sz="4800" spc="-65"/>
              <a:t> </a:t>
            </a:r>
            <a:r>
              <a:rPr lang="en-US" sz="4800" spc="-350"/>
              <a:t>Growers…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9CFDE-AB3E-988A-BA29-72E4A6614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608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2BEA01-E042-C4E7-863D-C7633CDF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07A4B-16AB-867A-4D88-C7B0893231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81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0D7A5-05A2-18CD-AAB1-639BAF33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35480" marR="5080" indent="-1923414">
              <a:lnSpc>
                <a:spcPct val="100000"/>
              </a:lnSpc>
              <a:spcBef>
                <a:spcPts val="100"/>
              </a:spcBef>
            </a:pPr>
            <a:r>
              <a:rPr lang="en-US" sz="6000" spc="-240"/>
              <a:t>Tariff,</a:t>
            </a:r>
            <a:r>
              <a:rPr lang="en-US" sz="6000" spc="-75"/>
              <a:t> </a:t>
            </a:r>
            <a:r>
              <a:rPr lang="en-US" sz="6000" spc="-330"/>
              <a:t>Tax</a:t>
            </a:r>
            <a:r>
              <a:rPr lang="en-US" sz="6000" spc="-75"/>
              <a:t> </a:t>
            </a:r>
            <a:r>
              <a:rPr lang="en-US" sz="6000" spc="-370"/>
              <a:t>and</a:t>
            </a:r>
            <a:r>
              <a:rPr lang="en-US" sz="6000" spc="-70"/>
              <a:t> </a:t>
            </a:r>
            <a:r>
              <a:rPr lang="en-US" sz="6000" spc="-305"/>
              <a:t>Trade</a:t>
            </a:r>
            <a:r>
              <a:rPr lang="en-US" sz="6000" spc="-80"/>
              <a:t> </a:t>
            </a:r>
            <a:r>
              <a:rPr lang="en-US" sz="6000" spc="-229"/>
              <a:t>Policy</a:t>
            </a:r>
            <a:r>
              <a:rPr lang="en-US" sz="6000" spc="-100"/>
              <a:t> </a:t>
            </a:r>
            <a:r>
              <a:rPr lang="en-US" sz="6000" spc="-530"/>
              <a:t>– </a:t>
            </a:r>
            <a:r>
              <a:rPr lang="en-US" sz="6000" spc="-254"/>
              <a:t>California</a:t>
            </a:r>
            <a:r>
              <a:rPr lang="en-US" sz="6000" spc="-75"/>
              <a:t> </a:t>
            </a:r>
            <a:r>
              <a:rPr lang="en-US" sz="6000" spc="-480"/>
              <a:t>Wine</a:t>
            </a:r>
            <a:endParaRPr lang="en-US"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F0700-74F4-7C6D-77D9-AF284DBEE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3506"/>
      </p:ext>
    </p:extLst>
  </p:cSld>
  <p:clrMapOvr>
    <a:masterClrMapping/>
  </p:clrMapOvr>
  <p:transition spd="slow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42560C-943C-CB2B-9D02-BC57C0CAE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600" spc="-190"/>
              <a:t>Industry</a:t>
            </a:r>
            <a:r>
              <a:rPr lang="en-US" sz="4600" spc="-15"/>
              <a:t> </a:t>
            </a:r>
            <a:r>
              <a:rPr lang="en-US" sz="4600" spc="-170"/>
              <a:t>Realities</a:t>
            </a:r>
            <a:r>
              <a:rPr lang="en-US" sz="4600" spc="-35"/>
              <a:t> </a:t>
            </a:r>
            <a:r>
              <a:rPr lang="en-US" sz="4600" spc="-180"/>
              <a:t>Irritating/Harming</a:t>
            </a:r>
            <a:r>
              <a:rPr lang="en-US" sz="4600" spc="-10"/>
              <a:t> </a:t>
            </a:r>
            <a:r>
              <a:rPr lang="en-US" sz="4600" spc="-275"/>
              <a:t>Growers</a:t>
            </a:r>
            <a:endParaRPr lang="en-US" sz="4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28D32-C0EE-8078-3EE0-3449C34310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58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039CC8-CEDD-7D2C-FE0F-4D9E826A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245"/>
              <a:t>Trade</a:t>
            </a:r>
            <a:r>
              <a:rPr lang="en-US" sz="4800" spc="-55"/>
              <a:t> </a:t>
            </a:r>
            <a:r>
              <a:rPr lang="en-US" sz="4800" spc="-175"/>
              <a:t>Policy</a:t>
            </a:r>
            <a:r>
              <a:rPr lang="en-US" sz="4800" spc="-40"/>
              <a:t> </a:t>
            </a:r>
            <a:r>
              <a:rPr lang="en-US" sz="4800" spc="-385"/>
              <a:t>–</a:t>
            </a:r>
            <a:r>
              <a:rPr lang="en-US" sz="4800" spc="-30"/>
              <a:t> </a:t>
            </a:r>
            <a:r>
              <a:rPr lang="en-US" sz="4800" spc="-220"/>
              <a:t>Level</a:t>
            </a:r>
            <a:r>
              <a:rPr lang="en-US" sz="4800" spc="-50"/>
              <a:t> </a:t>
            </a:r>
            <a:r>
              <a:rPr lang="en-US" sz="4800" spc="-254"/>
              <a:t>the</a:t>
            </a:r>
            <a:r>
              <a:rPr lang="en-US" sz="4800" spc="-50"/>
              <a:t> </a:t>
            </a:r>
            <a:r>
              <a:rPr lang="en-US" sz="4800" spc="-204"/>
              <a:t>Playing</a:t>
            </a:r>
            <a:r>
              <a:rPr lang="en-US" sz="4800" spc="-65"/>
              <a:t> </a:t>
            </a:r>
            <a:r>
              <a:rPr lang="en-US" sz="4800" spc="-135"/>
              <a:t>Field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156E0-2D60-36E5-ED58-48590CAB3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19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D3B22A-F6FE-905C-C6FC-69B239F7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E5F04-903C-6564-7716-1F9BE451A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49450"/>
      </p:ext>
    </p:extLst>
  </p:cSld>
  <p:clrMapOvr>
    <a:masterClrMapping/>
  </p:clrMapOvr>
  <p:transition spd="slow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238BE9-B42D-6D59-D937-1F22C00C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245"/>
              <a:t>Trade</a:t>
            </a:r>
            <a:r>
              <a:rPr lang="en-US" sz="4800" spc="-55"/>
              <a:t> </a:t>
            </a:r>
            <a:r>
              <a:rPr lang="en-US" sz="4800" spc="-175"/>
              <a:t>Policy</a:t>
            </a:r>
            <a:r>
              <a:rPr lang="en-US" sz="4800" spc="-40"/>
              <a:t> </a:t>
            </a:r>
            <a:r>
              <a:rPr lang="en-US" sz="4800" spc="-385"/>
              <a:t>–</a:t>
            </a:r>
            <a:r>
              <a:rPr lang="en-US" sz="4800" spc="-30"/>
              <a:t> </a:t>
            </a:r>
            <a:r>
              <a:rPr lang="en-US" sz="4800" spc="-220"/>
              <a:t>Level</a:t>
            </a:r>
            <a:r>
              <a:rPr lang="en-US" sz="4800" spc="-50"/>
              <a:t> </a:t>
            </a:r>
            <a:r>
              <a:rPr lang="en-US" sz="4800" spc="-254"/>
              <a:t>the</a:t>
            </a:r>
            <a:r>
              <a:rPr lang="en-US" sz="4800" spc="-50"/>
              <a:t> </a:t>
            </a:r>
            <a:r>
              <a:rPr lang="en-US" sz="4800" spc="-204"/>
              <a:t>Playing</a:t>
            </a:r>
            <a:r>
              <a:rPr lang="en-US" sz="4800" spc="-65"/>
              <a:t> </a:t>
            </a:r>
            <a:r>
              <a:rPr lang="en-US" sz="4800" spc="-135"/>
              <a:t>Field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1D94C-3E72-DF36-B8FD-7B7690C65C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8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CF9931-1088-5A66-AD71-86EFD088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544445">
              <a:lnSpc>
                <a:spcPct val="100000"/>
              </a:lnSpc>
              <a:spcBef>
                <a:spcPts val="100"/>
              </a:spcBef>
            </a:pPr>
            <a:r>
              <a:rPr lang="en-US" spc="-220"/>
              <a:t>Today’s</a:t>
            </a:r>
            <a:r>
              <a:rPr lang="en-US" spc="-35"/>
              <a:t> </a:t>
            </a:r>
            <a:r>
              <a:rPr lang="en-US" spc="-254"/>
              <a:t>Hot</a:t>
            </a:r>
            <a:r>
              <a:rPr lang="en-US" spc="-30"/>
              <a:t> </a:t>
            </a:r>
            <a:r>
              <a:rPr lang="en-US" spc="-145"/>
              <a:t>Brands</a:t>
            </a:r>
            <a:r>
              <a:rPr lang="en-US" spc="-20"/>
              <a:t> </a:t>
            </a:r>
            <a:r>
              <a:rPr lang="en-US" spc="-170"/>
              <a:t>Using</a:t>
            </a:r>
            <a:r>
              <a:rPr lang="en-US" spc="-45"/>
              <a:t> </a:t>
            </a:r>
            <a:r>
              <a:rPr lang="en-US" spc="-285"/>
              <a:t>OTS</a:t>
            </a:r>
            <a:r>
              <a:rPr lang="en-US" spc="-15"/>
              <a:t> </a:t>
            </a:r>
            <a:r>
              <a:rPr lang="en-US" spc="-170"/>
              <a:t>Alcohol</a:t>
            </a:r>
            <a:endParaRPr lang="en-US" spc="-17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4B42E-E617-0F33-478F-93BCBE3A39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E4E43C-6D85-0F09-BE4C-8F0BE173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19125">
              <a:lnSpc>
                <a:spcPct val="100000"/>
              </a:lnSpc>
              <a:spcBef>
                <a:spcPts val="100"/>
              </a:spcBef>
            </a:pPr>
            <a:r>
              <a:rPr lang="en-US" sz="4800" spc="-315"/>
              <a:t>The</a:t>
            </a:r>
            <a:r>
              <a:rPr lang="en-US" sz="4800" spc="-60"/>
              <a:t> </a:t>
            </a:r>
            <a:r>
              <a:rPr lang="en-US" sz="4800" spc="-355"/>
              <a:t>“American”</a:t>
            </a:r>
            <a:r>
              <a:rPr lang="en-US" sz="4800" spc="-60"/>
              <a:t> </a:t>
            </a:r>
            <a:r>
              <a:rPr lang="en-US" sz="4800" spc="-300"/>
              <a:t>Appellation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0BD66-B619-4B10-B5FC-12CD680BC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9614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97A9B-AD8E-7920-AC58-BBE3E405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210"/>
              <a:t>Substitution</a:t>
            </a:r>
            <a:r>
              <a:rPr lang="en-US" sz="4800" spc="-30"/>
              <a:t> </a:t>
            </a:r>
            <a:r>
              <a:rPr lang="en-US" sz="4800" spc="-355"/>
              <a:t>Duty</a:t>
            </a:r>
            <a:r>
              <a:rPr lang="en-US" sz="4800" spc="-35"/>
              <a:t> </a:t>
            </a:r>
            <a:r>
              <a:rPr lang="en-US" sz="4800" spc="-275"/>
              <a:t>Drawback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A7821-644E-DDC1-BDFA-A7AF0F1109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4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4A7A41-94D4-8D85-B249-8C9FAB1D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-395"/>
              <a:t>Why</a:t>
            </a:r>
            <a:r>
              <a:rPr lang="en-US" sz="4000" spc="-40"/>
              <a:t> </a:t>
            </a:r>
            <a:r>
              <a:rPr lang="en-US" sz="4000" spc="-235"/>
              <a:t>Growers</a:t>
            </a:r>
            <a:r>
              <a:rPr lang="en-US" sz="4000" spc="-10"/>
              <a:t> </a:t>
            </a:r>
            <a:r>
              <a:rPr lang="en-US" sz="4000" spc="-185"/>
              <a:t>Feel</a:t>
            </a:r>
            <a:r>
              <a:rPr lang="en-US" sz="4000" spc="-45"/>
              <a:t> </a:t>
            </a:r>
            <a:r>
              <a:rPr lang="en-US" sz="4000" spc="-295"/>
              <a:t>Duty</a:t>
            </a:r>
            <a:r>
              <a:rPr lang="en-US" sz="4000" spc="-35"/>
              <a:t> </a:t>
            </a:r>
            <a:r>
              <a:rPr lang="en-US" sz="4000" spc="-235"/>
              <a:t>Drawback</a:t>
            </a:r>
            <a:r>
              <a:rPr lang="en-US" sz="4000" spc="-50"/>
              <a:t> </a:t>
            </a:r>
            <a:r>
              <a:rPr lang="en-US" sz="4000"/>
              <a:t>is</a:t>
            </a:r>
            <a:r>
              <a:rPr lang="en-US" sz="4000" spc="-35"/>
              <a:t> </a:t>
            </a:r>
            <a:r>
              <a:rPr lang="en-US" sz="4000" spc="-245"/>
              <a:t>Bad</a:t>
            </a:r>
            <a:r>
              <a:rPr lang="en-US" sz="4000" spc="-30"/>
              <a:t> </a:t>
            </a:r>
            <a:r>
              <a:rPr lang="en-US" sz="4000" spc="-130"/>
              <a:t>for</a:t>
            </a:r>
            <a:r>
              <a:rPr lang="en-US" sz="4000" spc="-40"/>
              <a:t> </a:t>
            </a:r>
            <a:r>
              <a:rPr lang="en-US" sz="4000" spc="-370"/>
              <a:t>Them….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4E309-4AD0-29A7-F6CD-117728BD5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7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CAE1FE-9BF1-9BD2-5361-0081CB8EF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8800" i="1" spc="-940">
                <a:solidFill>
                  <a:srgbClr val="5F1438"/>
                </a:solidFill>
                <a:latin typeface="Arial Narrow"/>
                <a:cs typeface="Arial Narrow"/>
              </a:rPr>
              <a:t>F</a:t>
            </a:r>
            <a:r>
              <a:rPr lang="en-US" sz="8800" i="1" spc="-365">
                <a:solidFill>
                  <a:srgbClr val="5F1438"/>
                </a:solidFill>
                <a:latin typeface="Arial Narrow"/>
                <a:cs typeface="Arial Narrow"/>
              </a:rPr>
              <a:t>i</a:t>
            </a:r>
            <a:r>
              <a:rPr lang="en-US" sz="8800" i="1" spc="-415">
                <a:solidFill>
                  <a:srgbClr val="5F1438"/>
                </a:solidFill>
                <a:latin typeface="Arial Narrow"/>
                <a:cs typeface="Arial Narrow"/>
              </a:rPr>
              <a:t>n</a:t>
            </a:r>
            <a:r>
              <a:rPr lang="en-US" sz="8800" i="1" spc="-420">
                <a:solidFill>
                  <a:srgbClr val="5F1438"/>
                </a:solidFill>
                <a:latin typeface="Arial Narrow"/>
                <a:cs typeface="Arial Narrow"/>
              </a:rPr>
              <a:t>a</a:t>
            </a:r>
            <a:r>
              <a:rPr lang="en-US" sz="8800" i="1" spc="-725">
                <a:solidFill>
                  <a:srgbClr val="5F1438"/>
                </a:solidFill>
                <a:latin typeface="Arial Narrow"/>
                <a:cs typeface="Arial Narrow"/>
              </a:rPr>
              <a:t>l</a:t>
            </a:r>
            <a:r>
              <a:rPr lang="en-US" sz="8800" i="1" spc="50">
                <a:solidFill>
                  <a:srgbClr val="5F1438"/>
                </a:solidFill>
                <a:latin typeface="Arial Narrow"/>
                <a:cs typeface="Arial Narrow"/>
              </a:rPr>
              <a:t> </a:t>
            </a:r>
            <a:r>
              <a:rPr lang="en-US" sz="8800" i="1" spc="-1000">
                <a:solidFill>
                  <a:srgbClr val="5F1438"/>
                </a:solidFill>
                <a:latin typeface="Arial Narrow"/>
                <a:cs typeface="Arial Narrow"/>
              </a:rPr>
              <a:t>T</a:t>
            </a:r>
            <a:r>
              <a:rPr lang="en-US" sz="8800" i="1" spc="-375">
                <a:solidFill>
                  <a:srgbClr val="5F1438"/>
                </a:solidFill>
                <a:latin typeface="Arial Narrow"/>
                <a:cs typeface="Arial Narrow"/>
              </a:rPr>
              <a:t>hou</a:t>
            </a:r>
            <a:r>
              <a:rPr lang="en-US" sz="8800" i="1" spc="-365">
                <a:solidFill>
                  <a:srgbClr val="5F1438"/>
                </a:solidFill>
                <a:latin typeface="Arial Narrow"/>
                <a:cs typeface="Arial Narrow"/>
              </a:rPr>
              <a:t>g</a:t>
            </a:r>
            <a:r>
              <a:rPr lang="en-US" sz="8800" i="1" spc="-375">
                <a:solidFill>
                  <a:srgbClr val="5F1438"/>
                </a:solidFill>
                <a:latin typeface="Arial Narrow"/>
                <a:cs typeface="Arial Narrow"/>
              </a:rPr>
              <a:t>ht</a:t>
            </a:r>
            <a:r>
              <a:rPr lang="en-US" sz="8800" i="1" spc="-365">
                <a:solidFill>
                  <a:srgbClr val="5F1438"/>
                </a:solidFill>
                <a:latin typeface="Arial Narrow"/>
                <a:cs typeface="Arial Narrow"/>
              </a:rPr>
              <a:t>s</a:t>
            </a:r>
            <a:r>
              <a:rPr lang="en-US" sz="8800" spc="-680">
                <a:solidFill>
                  <a:srgbClr val="5F1438"/>
                </a:solidFill>
                <a:latin typeface="Times New Roman"/>
                <a:cs typeface="Times New Roman"/>
              </a:rPr>
              <a:t>…</a:t>
            </a:r>
            <a:endParaRPr lang="en-US" sz="880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655BC-11D9-7E95-F3D4-35AD6123A5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FEB7EA-1C04-7A3C-72D5-425D6A10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3012D-250F-8B6F-19C0-60DCED1F58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9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D54BB5-7F77-6182-225A-15339197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98830" marR="791210" indent="635" algn="ctr">
              <a:lnSpc>
                <a:spcPct val="100000"/>
              </a:lnSpc>
              <a:spcBef>
                <a:spcPts val="100"/>
              </a:spcBef>
            </a:pPr>
            <a:r>
              <a:rPr lang="en-US" sz="4800" spc="-195"/>
              <a:t>For</a:t>
            </a:r>
            <a:r>
              <a:rPr lang="en-US" sz="4800" spc="-65"/>
              <a:t> </a:t>
            </a:r>
            <a:r>
              <a:rPr lang="en-US" sz="4800" spc="-295"/>
              <a:t>more</a:t>
            </a:r>
            <a:r>
              <a:rPr lang="en-US" sz="4800" spc="-40"/>
              <a:t> </a:t>
            </a:r>
            <a:r>
              <a:rPr lang="en-US" sz="4800" spc="-275"/>
              <a:t>information, </a:t>
            </a:r>
            <a:r>
              <a:rPr lang="en-US" sz="4800" spc="-254"/>
              <a:t>come</a:t>
            </a:r>
            <a:r>
              <a:rPr lang="en-US" sz="4800" spc="-40"/>
              <a:t> </a:t>
            </a:r>
            <a:r>
              <a:rPr lang="en-US" sz="4800" spc="-110"/>
              <a:t>see</a:t>
            </a:r>
            <a:r>
              <a:rPr lang="en-US" sz="4800" spc="-165"/>
              <a:t> </a:t>
            </a:r>
            <a:r>
              <a:rPr lang="en-US" sz="4800" spc="-55"/>
              <a:t>us</a:t>
            </a:r>
            <a:r>
              <a:rPr lang="en-US" sz="4800" spc="-170"/>
              <a:t> </a:t>
            </a:r>
            <a:r>
              <a:rPr lang="en-US" sz="4800" spc="-160"/>
              <a:t>at</a:t>
            </a:r>
            <a:r>
              <a:rPr lang="en-US" sz="4800" spc="-110"/>
              <a:t> </a:t>
            </a:r>
            <a:r>
              <a:rPr lang="en-US" sz="4800" u="heavy" spc="-300">
                <a:uFill>
                  <a:solidFill>
                    <a:srgbClr val="000000"/>
                  </a:solidFill>
                </a:uFill>
              </a:rPr>
              <a:t>Booth</a:t>
            </a:r>
            <a:r>
              <a:rPr lang="en-US" sz="4800" u="heavy" spc="-4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en-US" sz="4800" u="heavy" spc="-580">
                <a:uFill>
                  <a:solidFill>
                    <a:srgbClr val="000000"/>
                  </a:solidFill>
                </a:uFill>
              </a:rPr>
              <a:t>210</a:t>
            </a:r>
            <a:endParaRPr lang="en-US" sz="4800"/>
          </a:p>
          <a:p>
            <a:pPr algn="ctr">
              <a:lnSpc>
                <a:spcPct val="100000"/>
              </a:lnSpc>
              <a:tabLst>
                <a:tab pos="753745" algn="l"/>
              </a:tabLst>
            </a:pPr>
            <a:r>
              <a:rPr lang="en-US" sz="4800" spc="-25"/>
              <a:t>or</a:t>
            </a:r>
            <a:r>
              <a:rPr lang="en-US" sz="4800"/>
              <a:t>	</a:t>
            </a:r>
            <a:r>
              <a:rPr lang="en-US" sz="4800" spc="-235">
                <a:hlinkClick r:id="rId2"/>
              </a:rPr>
              <a:t>www.alliedgrapegrowers.org</a:t>
            </a:r>
            <a:endParaRPr lang="en-US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83EF9-F0AA-93B7-C5CF-74B8202E9E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3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F29EC1-A6BB-54A0-78FD-B03E1671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F1F03-F86E-8636-10D4-B12935DA0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5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11FCA-84BA-6845-3425-F132CFB3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F7501-A81C-1132-C8F1-8E6AA30D7A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4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0439E8-62D0-7264-1D32-15C1C80A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280"/>
              <a:t>Grape</a:t>
            </a:r>
            <a:r>
              <a:rPr lang="en-US" sz="4400" spc="-40"/>
              <a:t> </a:t>
            </a:r>
            <a:r>
              <a:rPr lang="en-US" sz="4400" spc="-285"/>
              <a:t>Market</a:t>
            </a:r>
            <a:r>
              <a:rPr lang="en-US" sz="4400" spc="-50"/>
              <a:t> </a:t>
            </a:r>
            <a:r>
              <a:rPr lang="en-US" sz="4400" spc="-204"/>
              <a:t>Reality</a:t>
            </a:r>
            <a:r>
              <a:rPr lang="en-US" sz="4400" spc="-45"/>
              <a:t> </a:t>
            </a:r>
            <a:r>
              <a:rPr lang="en-US" sz="4400"/>
              <a:t>-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en-US" sz="3200" spc="-250"/>
              <a:t>What</a:t>
            </a:r>
            <a:r>
              <a:rPr lang="en-US" sz="3200" spc="-55"/>
              <a:t> </a:t>
            </a:r>
            <a:r>
              <a:rPr lang="en-US" sz="3200"/>
              <a:t>is</a:t>
            </a:r>
            <a:r>
              <a:rPr lang="en-US" sz="3200" spc="-20"/>
              <a:t> </a:t>
            </a:r>
            <a:r>
              <a:rPr lang="en-US" sz="3200" spc="-140"/>
              <a:t>driving</a:t>
            </a:r>
            <a:r>
              <a:rPr lang="en-US" sz="3200" spc="-45"/>
              <a:t> </a:t>
            </a:r>
            <a:r>
              <a:rPr lang="en-US" sz="3200" spc="-120"/>
              <a:t>grape</a:t>
            </a:r>
            <a:r>
              <a:rPr lang="en-US" sz="3200" spc="-45"/>
              <a:t> </a:t>
            </a:r>
            <a:r>
              <a:rPr lang="en-US" sz="3200" spc="-114"/>
              <a:t>purchase</a:t>
            </a:r>
            <a:r>
              <a:rPr lang="en-US" sz="3200" spc="-40"/>
              <a:t> </a:t>
            </a:r>
            <a:r>
              <a:rPr lang="en-US" sz="3200" spc="-75"/>
              <a:t>decisions?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95A4E-5DCE-7FE8-9B29-F361BC6F9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90337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9e5e87a-4acd-4530-9121-52987b7c744c" xsi:nil="true"/>
    <lcf76f155ced4ddcb4097134ff3c332f xmlns="986d2df0-7854-4426-a8f5-9e3d3380399b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1529E37F0B6844BE581A8E5E57E09C" ma:contentTypeVersion="21" ma:contentTypeDescription="Create a new document." ma:contentTypeScope="" ma:versionID="acac96c2fdd3a0abdaa541ec2450284a">
  <xsd:schema xmlns:xsd="http://www.w3.org/2001/XMLSchema" xmlns:xs="http://www.w3.org/2001/XMLSchema" xmlns:p="http://schemas.microsoft.com/office/2006/metadata/properties" xmlns:ns1="http://schemas.microsoft.com/sharepoint/v3" xmlns:ns2="986d2df0-7854-4426-a8f5-9e3d3380399b" xmlns:ns3="e9e5e87a-4acd-4530-9121-52987b7c744c" targetNamespace="http://schemas.microsoft.com/office/2006/metadata/properties" ma:root="true" ma:fieldsID="447129c84ae659ef88bd62c90856beb2" ns1:_="" ns2:_="" ns3:_="">
    <xsd:import namespace="http://schemas.microsoft.com/sharepoint/v3"/>
    <xsd:import namespace="986d2df0-7854-4426-a8f5-9e3d3380399b"/>
    <xsd:import namespace="e9e5e87a-4acd-4530-9121-52987b7c7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d2df0-7854-4426-a8f5-9e3d33803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b13520-43c6-47af-a59c-5077eb3837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5e87a-4acd-4530-9121-52987b7c744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da5304f-ceeb-441a-b5ea-386044d0c3f1}" ma:internalName="TaxCatchAll" ma:showField="CatchAllData" ma:web="e9e5e87a-4acd-4530-9121-52987b7c7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6F5829-24D2-4B94-A222-41782ABC917B}">
  <ds:schemaRefs>
    <ds:schemaRef ds:uri="http://schemas.microsoft.com/office/2006/metadata/properties"/>
    <ds:schemaRef ds:uri="http://purl.org/dc/elements/1.1/"/>
    <ds:schemaRef ds:uri="http://schemas.microsoft.com/sharepoint/v3"/>
    <ds:schemaRef ds:uri="http://schemas.microsoft.com/office/2006/documentManagement/types"/>
    <ds:schemaRef ds:uri="http://purl.org/dc/dcmitype/"/>
    <ds:schemaRef ds:uri="e9e5e87a-4acd-4530-9121-52987b7c744c"/>
    <ds:schemaRef ds:uri="http://www.w3.org/XML/1998/namespace"/>
    <ds:schemaRef ds:uri="http://purl.org/dc/terms/"/>
    <ds:schemaRef ds:uri="http://schemas.openxmlformats.org/package/2006/metadata/core-properties"/>
    <ds:schemaRef ds:uri="986d2df0-7854-4426-a8f5-9e3d3380399b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9CDE42-BAFF-4527-B1E9-EE5694786E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6d2df0-7854-4426-a8f5-9e3d3380399b"/>
    <ds:schemaRef ds:uri="e9e5e87a-4acd-4530-9121-52987b7c74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2F4919-18DF-48B9-A532-937EF625AA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Widescreen</PresentationFormat>
  <Paragraphs>39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Aptos</vt:lpstr>
      <vt:lpstr>Aptos Display</vt:lpstr>
      <vt:lpstr>Arial</vt:lpstr>
      <vt:lpstr>Arial Narrow</vt:lpstr>
      <vt:lpstr>Calibri</vt:lpstr>
      <vt:lpstr>Times New Roman</vt:lpstr>
      <vt:lpstr>Office Theme</vt:lpstr>
      <vt:lpstr>PowerPoint Presentation</vt:lpstr>
      <vt:lpstr>What’s in Store?</vt:lpstr>
      <vt:lpstr>Grower-commissioned acreage report indicates 515,615 “standing” acres during the 2024 harvest and 477,475 as of 2025.</vt:lpstr>
      <vt:lpstr>Reconciling Vineyard Acreage</vt:lpstr>
      <vt:lpstr>PowerPoint Presentation</vt:lpstr>
      <vt:lpstr>PowerPoint Presentation</vt:lpstr>
      <vt:lpstr>PowerPoint Presentation</vt:lpstr>
      <vt:lpstr>PowerPoint Presentation</vt:lpstr>
      <vt:lpstr>Grape Market Reality - What is driving grape purchase decisions?</vt:lpstr>
      <vt:lpstr>When is the current inventory bubble expected to pass through the supply chain?</vt:lpstr>
      <vt:lpstr>Reviewing Winery Inventory</vt:lpstr>
      <vt:lpstr>PowerPoint Presentation</vt:lpstr>
      <vt:lpstr>PowerPoint Presentation</vt:lpstr>
      <vt:lpstr>PowerPoint Presentation</vt:lpstr>
      <vt:lpstr>Exactly how big (or small) was the 2025 crush?</vt:lpstr>
      <vt:lpstr>PowerPoint Presentation</vt:lpstr>
      <vt:lpstr>PowerPoint Presentation</vt:lpstr>
      <vt:lpstr>Acreage to Crush Analysis - 2025</vt:lpstr>
      <vt:lpstr>What other data sources did we use to estimate the crush size in 2025?</vt:lpstr>
      <vt:lpstr>PowerPoint Presentation</vt:lpstr>
      <vt:lpstr>Supply-need Mathematics</vt:lpstr>
      <vt:lpstr>Supply-need Mathematics</vt:lpstr>
      <vt:lpstr>Supply-need Mathematics</vt:lpstr>
      <vt:lpstr>4 Million Tons</vt:lpstr>
      <vt:lpstr>3.6 Million Tons</vt:lpstr>
      <vt:lpstr>PowerPoint Presentation</vt:lpstr>
      <vt:lpstr>With correct acreage, we can match demand in the future</vt:lpstr>
      <vt:lpstr>Supply-need Mathematics</vt:lpstr>
      <vt:lpstr>Land IQ acreage survey indicates 477,475 acres as of the 2025 harvest.</vt:lpstr>
      <vt:lpstr>Projecting Supply/Demand Balance</vt:lpstr>
      <vt:lpstr>Let’s Talk Recovery</vt:lpstr>
      <vt:lpstr>Recovery Timing</vt:lpstr>
      <vt:lpstr>Vine Sales and Planting 2025</vt:lpstr>
      <vt:lpstr>AGG Nursery Survey Participants</vt:lpstr>
      <vt:lpstr>Nursery Survey</vt:lpstr>
      <vt:lpstr>Nursery Survey Highlights</vt:lpstr>
      <vt:lpstr>PowerPoint Presentation</vt:lpstr>
      <vt:lpstr>PowerPoint Presentation</vt:lpstr>
      <vt:lpstr>Washington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Focus on Grower Issues….</vt:lpstr>
      <vt:lpstr>Current Realities Facing Grape Growers…</vt:lpstr>
      <vt:lpstr>Tariff, Tax and Trade Policy – California Wine</vt:lpstr>
      <vt:lpstr>Industry Realities Irritating/Harming Growers</vt:lpstr>
      <vt:lpstr>Trade Policy – Level the Playing Field</vt:lpstr>
      <vt:lpstr>PowerPoint Presentation</vt:lpstr>
      <vt:lpstr>Trade Policy – Level the Playing Field</vt:lpstr>
      <vt:lpstr>Today’s Hot Brands Using OTS Alcohol</vt:lpstr>
      <vt:lpstr>The “American” Appellation</vt:lpstr>
      <vt:lpstr>Substitution Duty Drawback</vt:lpstr>
      <vt:lpstr>Why Growers Feel Duty Drawback is Bad for Them….</vt:lpstr>
      <vt:lpstr>Final Thoughts…</vt:lpstr>
      <vt:lpstr>For more information, come see us at Booth 210 or www.alliedgrapegrowers.org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Chase Elliott</dc:creator>
  <cp:lastModifiedBy>Chase Elliott</cp:lastModifiedBy>
  <cp:revision>1</cp:revision>
  <dcterms:created xsi:type="dcterms:W3CDTF">2026-02-13T22:37:32Z</dcterms:created>
  <dcterms:modified xsi:type="dcterms:W3CDTF">2026-02-13T22:40:29Z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0x010100C61529E37F0B6844BE581A8E5E57E09C</vt:lpwstr>
  </property>
  <property fmtid="{D5CDD505-2E9C-101B-9397-08002B2CF9AE}" pid="3" name="MediaServiceImageTags">
    <vt:lpwstr/>
  </property>
</Properties>
</file>