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1:58:42.197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0536-59B1-D1ED-391D-FD4D2E7B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3F20E-8433-2CFE-D7A9-9C502E41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BC5D-3325-4450-B811-3D7798EDC72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878C1-E975-5B44-0CB4-84415650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D3DE6-89F6-F72D-F418-84373C76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B3A7-8098-4B87-B908-71E294AA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B018F-96F3-89EC-9223-FBA3E519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9E939-6A5C-0CC3-0286-EBB46C79D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9BE6C-58E9-6582-380B-B91D9DBD5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88BC5D-3325-4450-B811-3D7798EDC72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056E5-487F-D072-4E03-C416CEBE0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AC7B-21A1-6EC7-8751-8516545EA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5FB3A7-8098-4B87-B908-71E294AA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94C7E3-3092-8D6D-CC54-AFF05905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FE46-D3EC-1CC8-2A07-B7FD43279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75CF7-9DBF-5AE0-E910-444BBCCE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spcBef>
                <a:spcPts val="100"/>
              </a:spcBef>
            </a:pPr>
            <a:r>
              <a:rPr lang="en-US" sz="2400"/>
              <a:t>Nonstructural</a:t>
            </a:r>
            <a:r>
              <a:rPr lang="en-US" sz="2400" spc="-105"/>
              <a:t> </a:t>
            </a:r>
            <a:r>
              <a:rPr lang="en-US" sz="2400" spc="-10"/>
              <a:t>carbohydrates </a:t>
            </a:r>
            <a:r>
              <a:rPr lang="en-US" sz="2400"/>
              <a:t>(glucose,</a:t>
            </a:r>
            <a:r>
              <a:rPr lang="en-US" sz="2400" spc="-90"/>
              <a:t> </a:t>
            </a:r>
            <a:r>
              <a:rPr lang="en-US" sz="2400"/>
              <a:t>fructose,</a:t>
            </a:r>
            <a:r>
              <a:rPr lang="en-US" sz="2400" spc="-85"/>
              <a:t> </a:t>
            </a:r>
            <a:r>
              <a:rPr lang="en-US" sz="2400" spc="-10"/>
              <a:t>sucrose </a:t>
            </a:r>
            <a:r>
              <a:rPr lang="en-US" sz="2400"/>
              <a:t>and</a:t>
            </a:r>
            <a:r>
              <a:rPr lang="en-US" sz="2400" spc="-45"/>
              <a:t> </a:t>
            </a:r>
            <a:r>
              <a:rPr lang="en-US" sz="2400"/>
              <a:t>starch)</a:t>
            </a:r>
            <a:r>
              <a:rPr lang="en-US" sz="2400" spc="-40"/>
              <a:t> </a:t>
            </a:r>
            <a:r>
              <a:rPr lang="en-US" sz="2400"/>
              <a:t>in</a:t>
            </a:r>
            <a:r>
              <a:rPr lang="en-US" sz="2400" spc="-45"/>
              <a:t> </a:t>
            </a:r>
            <a:r>
              <a:rPr lang="en-US" sz="2400"/>
              <a:t>the</a:t>
            </a:r>
            <a:r>
              <a:rPr lang="en-US" sz="2400" spc="-40"/>
              <a:t> </a:t>
            </a:r>
            <a:r>
              <a:rPr lang="en-US" sz="2400"/>
              <a:t>roots</a:t>
            </a:r>
            <a:r>
              <a:rPr lang="en-US" sz="2400" spc="-40"/>
              <a:t> </a:t>
            </a:r>
            <a:r>
              <a:rPr lang="en-US" sz="2400" spc="-25"/>
              <a:t>and </a:t>
            </a:r>
            <a:r>
              <a:rPr lang="en-US" sz="2400"/>
              <a:t>trunk</a:t>
            </a:r>
            <a:r>
              <a:rPr lang="en-US" sz="2400" spc="-55"/>
              <a:t> </a:t>
            </a:r>
            <a:r>
              <a:rPr lang="en-US" sz="2400"/>
              <a:t>of</a:t>
            </a:r>
            <a:r>
              <a:rPr lang="en-US" sz="2400" spc="-90"/>
              <a:t> </a:t>
            </a:r>
            <a:r>
              <a:rPr lang="en-US" sz="2400"/>
              <a:t>Thompson</a:t>
            </a:r>
            <a:r>
              <a:rPr lang="en-US" sz="2400" spc="-55"/>
              <a:t> </a:t>
            </a:r>
            <a:r>
              <a:rPr lang="en-US" sz="2400" spc="-10"/>
              <a:t>Seedless </a:t>
            </a:r>
            <a:r>
              <a:rPr lang="en-US" sz="2400"/>
              <a:t>across</a:t>
            </a:r>
            <a:r>
              <a:rPr lang="en-US" sz="2400" spc="-50"/>
              <a:t> </a:t>
            </a:r>
            <a:r>
              <a:rPr lang="en-US" sz="2400"/>
              <a:t>two</a:t>
            </a:r>
            <a:r>
              <a:rPr lang="en-US" sz="2400" spc="-50"/>
              <a:t> </a:t>
            </a:r>
            <a:r>
              <a:rPr lang="en-US" sz="2400"/>
              <a:t>growing</a:t>
            </a:r>
            <a:r>
              <a:rPr lang="en-US" sz="2400" spc="-50"/>
              <a:t> </a:t>
            </a:r>
            <a:r>
              <a:rPr lang="en-US" sz="2400" spc="-10"/>
              <a:t>seasons.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FF8B0-3C3C-BEB3-B894-9FA72C604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2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48F804-81C4-BC75-AC5A-10408260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66296-6A97-51CF-60D0-8CAE33050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5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F4338C-D01E-395F-D064-6F1BF936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9D7D8-864D-0F52-2199-08C931BC4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3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F7CD0B-748D-4F26-1B58-E629AAA0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3D624-9BD4-970C-A565-22493B266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23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98047C-CB3A-4EE6-0E40-23CAF207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76BA6-D1D8-24E9-B8A9-7B45C869C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091724-44D7-41B3-23B2-19397A79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90440-0608-1402-AB46-E7C4500F6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5AF944-8817-BE80-2F8D-96EB834D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>
                <a:solidFill>
                  <a:schemeClr val="bg1"/>
                </a:solidFill>
              </a:rPr>
              <a:t>Factors to Consider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E5FDC-9109-39B2-1512-3AE527DF59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7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74C9F0-2498-36AF-FC5C-F0855A5D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Management Options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19264-CC81-4BAE-D50B-01DAB994B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6021E-4129-5975-17C3-3396D512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>
                <a:solidFill>
                  <a:schemeClr val="bg1"/>
                </a:solidFill>
              </a:rPr>
              <a:t>Effect of Practices on Vine Physiology and Growth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55ADB-F188-5C63-B4E3-3EEF57258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2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062D6A-1050-C6CA-6E76-DF1CF071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>
                <a:solidFill>
                  <a:schemeClr val="bg1"/>
                </a:solidFill>
              </a:rPr>
              <a:t>Areas of Concern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EA04A-FFAC-D6CC-E86E-0530CD01F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7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1386B2-8619-397A-EB60-9CFF9FF9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88217-7E30-95AE-21B9-40B87E49F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0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42D63F-1E84-AAEF-BFCC-37809445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8613E-6DD6-04D3-A3D3-C7E44DB48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E5798-2789-74C9-557A-B262BCA6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>
                <a:solidFill>
                  <a:schemeClr val="bg1"/>
                </a:solidFill>
              </a:rPr>
              <a:t>Crop Load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F0B2A-4D81-13AF-CCFC-E896E68FC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51D38E-68E8-4C39-9716-29ED278DD9B9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e9e5e87a-4acd-4530-9121-52987b7c744c"/>
    <ds:schemaRef ds:uri="986d2df0-7854-4426-a8f5-9e3d3380399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542983-3114-4359-80CF-5DD9594BF1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71D1EE-8B8A-4F08-AB34-B21C66C82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Factors to Consider</vt:lpstr>
      <vt:lpstr>Management Options</vt:lpstr>
      <vt:lpstr>Effect of Practices on Vine Physiology and Growth</vt:lpstr>
      <vt:lpstr>Areas of Concern</vt:lpstr>
      <vt:lpstr>PowerPoint Presentation</vt:lpstr>
      <vt:lpstr>PowerPoint Presentation</vt:lpstr>
      <vt:lpstr>Crop Load</vt:lpstr>
      <vt:lpstr>Nonstructural carbohydrates (glucose, fructose, sucrose and starch) in the roots and trunk of Thompson Seedless across two growing seasons.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2026-02-13T21:58:02Z</dcterms:created>
  <dcterms:modified xsi:type="dcterms:W3CDTF">2026-02-13T21:58:44Z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