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20:34.558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EA25-7715-D943-2707-789CAD85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16439-2070-4AA9-4406-3945C811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0A9D-CF44-41DB-AFF6-8BDE4804B68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E3EAC-0528-D16B-D5BB-C0B2FCDA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7C19B-F37D-F4B2-EF84-52C3974F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A4D5-C22D-4BC3-A4A6-FEBD1B3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F1A13-B376-4E21-379F-FBAD3B3E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8AD8-0A64-173E-7FF6-06BFB14C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0C2B-B5AF-F024-3C2E-2ADD7C935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5B0A9D-CF44-41DB-AFF6-8BDE4804B68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BCF69-E254-7D6A-0B75-79A0CC9A6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C2DB6-0A64-3F2B-D554-6B9454DE0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A7A4D5-C22D-4BC3-A4A6-FEBD1B3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7101DC-FC7A-677E-D08C-FD9B61F5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Redox Potential in Winemaking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C73E2-A57E-AA89-74E3-1B2844BC5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2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BB957-2263-5059-6CAA-1DBDDDFF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098E8-6F4F-CC73-DD61-C786F237C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1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22D82A-B1C0-5A30-92EB-03D42199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22727-6CFB-72CA-6D0E-93C3F54080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9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2A000C-64DD-F618-FEF9-9AEE2849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Measurement Scales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2F77B-0749-389A-790F-EF2515992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2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B6DB48-F457-0DD4-9C41-BD92260B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FDEE6-97ED-1BCF-DFC7-51717ACA8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1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35DA30-CDE8-377A-1C87-DAA800E7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Redox Players in Juice and Wine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706C6-BB35-70CC-912E-F29CA1DB8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949EA2-4372-9EF7-6EC2-DE648416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967D5-6DEE-B6FD-0A91-E6570F385D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92589B-0F7A-3629-3971-254C3C5B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B716B-D735-586A-B323-026065BDA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B09DF6-F5A5-7250-D647-DE174F77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6BE86-4018-80B0-27F5-56376731D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7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C06243-54C9-498A-7B1E-6A13C3BD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Fermentation and Redox Potential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B3C00-6FFE-D5E2-3695-6611C1C14E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793EB-B3F6-3057-A5B6-0183877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E155E-0EA5-3B3B-2325-56D39A11C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E79DEE-F842-CACA-7D02-7282A872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8FF45-C0BE-2AD2-A7B8-87B22E01E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08B6A-9922-E31A-7207-CFE6E32C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F6C6B-981E-7B15-8B4A-6F6EA2283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4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7369F0-D56F-C03E-668F-83C40F36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2C545-7C6D-7798-534E-E81553A1A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5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B9C3F7-A86F-923A-1CB3-EBD145EC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1308F-D979-D7CB-426D-F058D59D45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2CBD1B-4188-57B0-5F70-FCAE8E50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B3369-DFCE-7D85-A16C-FF2F470B41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235E36-5AB9-D9B1-928D-10F37568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ED603-9B2B-73F4-31A1-FA3E31B1C4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90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EB019C-C705-7760-9BB5-843C15B0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Redox Control: Full Scale Examples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2DB04-E6CE-BABC-3A87-E9CA9476A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D76D5-64F3-1D59-AC5F-1140CEA0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Control of Redox Potential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FFDC7-0875-ED71-EB90-A9B4116F9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7D1F93-50CB-F629-16FD-4ECC2D70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DD354-2310-63A5-F94A-08FF5F5A3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67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911F2-8C86-323D-5B0E-610469DB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BAD93-36D9-8260-293E-32EC7CA4A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3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6BC42-87A1-287A-966A-B3332BC4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17BDB-C227-59A2-F55A-BE55412472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849A34-4C7A-C4FE-942B-3075B12A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292D3-C583-16C8-0B04-39B56AACC7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8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2D4E2F-1832-77D3-C4B7-1C5A3E00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Monitoring and Control of the Redox Potential During Fermentation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48066-5BBF-A1A9-C695-5ACC167176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33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0E776A-4DC3-0496-1223-71E935EF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E46E9-DA3F-EEDF-1E2F-47FA0E406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0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69910C-6023-8310-2A8E-59D37007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222C9-151C-FA87-E389-BFBF782EA5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A20604-35F7-04BC-F504-AD50C7C5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AAB5-9225-F748-394B-583EA4524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2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BD7A7-DAD9-8CF5-D812-369A1052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E2C79-E3F0-A2BB-03FE-4CC58573E1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2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B18E1B-5D83-913C-5D46-E93BC5D3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9C3B2-9C44-C38C-D008-876A4E56D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4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C04850-17C3-4405-E876-2F8AA4D7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D2623-B4A0-A80B-EF2E-6AEB9ABAB5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07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C2380D-3115-02A0-842D-54EFA399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47AFC-92A7-60AB-BDFE-B83681FDB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4022E6-B2B9-754F-A1C4-7DFED594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Controlled-Redox Fermentation Trial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29E7C-79A7-0BE0-E568-ED3D3132AF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0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4CAA08-4354-4A6B-AD71-218893BC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504FB-C8E8-24DD-502F-2B6C57C66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25E32F-71FB-CFB0-3832-E503224E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Redox Potential, Redox Reactions</a:t>
            </a:r>
            <a:r>
              <a:rPr lang="en-US" sz="4000"/>
              <a:t> and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2DAC9-40C8-8DB4-AF32-92F51BD9E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4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CAD0DD-0852-3478-5597-EC731711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9FB15-E368-1A8F-38AF-DE01FC1FF2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98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BEE3F2-6D75-97C9-D81E-C297C8E2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72B50-4B95-818E-5E5F-1AD29C1FA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01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0AD18D-4CFC-44AC-CB83-EE687634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41C47-A3FC-39AA-0BE4-DD58BED42B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89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3D8A5A-F7ED-90CE-96D8-E043B9E2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C29BF-A052-071E-4B05-FD3908F79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2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98C346-5EF1-639F-B5D4-DC2D05CA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6D040-AEAB-FF57-0497-7F6C59E70F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0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8244B-CFD0-DD8D-9B06-D54C4BE1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239A9-86FA-C1C5-C8B9-310B99BD8E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0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420FA-10E8-7C4E-B418-461B2755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Lactic Acid Bacteria and Redox Potential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0188F-A08F-3836-7B0C-0E1585260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11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18F1C-74A3-6DC1-F312-F8A7E50D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F98B5-0FD7-B0F8-45D5-3F477D79E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1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CD653-3D9C-E6F0-B9F5-63DA81E7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FD881-EA8D-44C2-C12C-D1D6A1285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EB6F9E-3B3A-DE12-6C84-27D6CB3D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F7BE1-AB5C-6528-C929-8780A00028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08E2C5-7C20-8AEC-696B-A3E4C93C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  <a:r>
              <a:rPr lang="en-US" sz="4000"/>
              <a:t>Redox Reactions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D227C-DCEF-B916-692A-165391C8E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58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76E1B8-BCFE-6819-7D2B-6218FAF0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B82A4-306C-3156-A4F8-766AC87B6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28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08B8E1-811D-CDC5-BCF0-4F31F9EC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Summary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4D023-504D-4A75-8A46-077163CEDB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23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BFA2C0-AC63-F961-7387-26C21288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Redox Potential - I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FF3F5-7789-C0ED-7BEA-D8FD9DD51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5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94183-0F94-F1D0-EC0E-0D72B5CB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Redox Potential - II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AFFFF-D275-D033-A49D-948973EDA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86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FA2D1C-3991-AFCB-095A-1DA26E25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Redox Potential Measurements During Fermentation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65200-7144-D7B5-7555-558B589AD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8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86D27F-D0CC-702C-EB59-BA9648D4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0E6F1-2D5E-7D44-EFFE-175A3E62BA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39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F542CD-06D6-1764-A04E-51417EC8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9FAD6-5002-1D6B-3990-BEB8886011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27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47070-4AF4-284E-86E6-67246D14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241F9-B417-6596-7FB4-CAE8299D0E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7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950BF2-6639-1243-C458-495C977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941C8-1858-85F9-20E1-13AE0157D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36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CF70FF-D074-B346-2A41-F64894CB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CD839-DBBE-51B2-D49B-3F416DA0B8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4FC638-EE2D-0788-A847-FCD62728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3C3DE-EDE1-6FE5-4D36-1196526A71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77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3A7C61-D958-2D39-ABBB-20F3C855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948CF-F0CB-E7E4-DE94-1CE6930B7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9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7688B6-8C07-9AC3-6C01-3ABE5733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732D7-A9E5-1C32-57CC-C8956D0B4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86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869803-CF16-4069-8D71-F05CBFF7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067E7-C44D-3D08-63D7-3BE083343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057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74CA58-E044-F7E4-0662-9F3CE865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32843-53CD-7D55-F7CB-2B60B7D71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89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9E8AAA-0501-5323-0B6A-4F85665E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A02B2-CA60-52B4-0CB5-AB12D45C2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384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C85EB0-A614-7CF2-8AB2-F34B9F54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3765E-0320-F895-7F4F-068AA3789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623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AE6A8E-7563-8818-5D71-27E7017C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3AB7C-8A6D-3052-E5F0-4DA05EBC9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75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1F1F5-8D6F-E32C-CA1F-4F65E52A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9EE1F-CD24-998F-A40F-D53295718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95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42C32C-30CB-2194-85C4-A9341018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A3C7F-C659-CC75-18E2-2A0ED6E96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345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B20B5D-5F3C-5561-C809-56BEC37B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D0A68-59B5-BA44-B4C4-9D4C4D7EE5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7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21BF9C-A20E-AC5B-2960-610F2553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  <a:r>
              <a:rPr lang="en-US" sz="4000"/>
              <a:t>The Nernst Equation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8E64F9-5530-C27B-4C20-B9EB390E01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479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39EF40-2CA5-0684-C4DE-AEA4A256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E460C-1771-8A80-F394-F769A0CC4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53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91F3D2-3DCA-27E5-CFCB-5A332796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41D4-5746-7E58-AC02-01F604FDFF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2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6D0CF3-A1D1-F429-1819-A7F4DDC5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Metal Binding Constants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A0115-D5FC-3168-0A92-5DAD978D9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1B915C-678C-DFEB-166F-29ECF6FB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Nernst Equation with Complexes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7CC64-F5BE-3C28-928F-5F9089F57B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F72731-338C-4C30-B7EF-4A2A4C4A78E1}">
  <ds:schemaRefs>
    <ds:schemaRef ds:uri="e9e5e87a-4acd-4530-9121-52987b7c744c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986d2df0-7854-4426-a8f5-9e3d3380399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A468BCE-35D5-4377-A2AD-1B02A0808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6CB087-3C5D-492F-88A8-3C5E7536EE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19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Aptos</vt:lpstr>
      <vt:lpstr>Aptos Display</vt:lpstr>
      <vt:lpstr>Arial</vt:lpstr>
      <vt:lpstr>Times New Roman</vt:lpstr>
      <vt:lpstr>Office Theme</vt:lpstr>
      <vt:lpstr>Redox Potential in Winemaking</vt:lpstr>
      <vt:lpstr>PowerPoint Presentation</vt:lpstr>
      <vt:lpstr>PowerPoint Presentation</vt:lpstr>
      <vt:lpstr>Redox Potential, Redox Reactions and Oxygen</vt:lpstr>
      <vt:lpstr> Redox Reactions</vt:lpstr>
      <vt:lpstr>PowerPoint Presentation</vt:lpstr>
      <vt:lpstr> The Nernst Equation</vt:lpstr>
      <vt:lpstr>Metal Binding Constants</vt:lpstr>
      <vt:lpstr>Nernst Equation with Complexes</vt:lpstr>
      <vt:lpstr>PowerPoint Presentation</vt:lpstr>
      <vt:lpstr>PowerPoint Presentation</vt:lpstr>
      <vt:lpstr>The Measurement Scales</vt:lpstr>
      <vt:lpstr>PowerPoint Presentation</vt:lpstr>
      <vt:lpstr>The Redox Players in Juice and Wine</vt:lpstr>
      <vt:lpstr>PowerPoint Presentation</vt:lpstr>
      <vt:lpstr>PowerPoint Presentation</vt:lpstr>
      <vt:lpstr>PowerPoint Presentation</vt:lpstr>
      <vt:lpstr>Fermentation and Redox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Redox Control: Full Scale Examples</vt:lpstr>
      <vt:lpstr>The Control of Redox Potential</vt:lpstr>
      <vt:lpstr>PowerPoint Presentation</vt:lpstr>
      <vt:lpstr>PowerPoint Presentation</vt:lpstr>
      <vt:lpstr>PowerPoint Presentation</vt:lpstr>
      <vt:lpstr>Monitoring and Control of the Redox Potential During Fermentation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Controlled-Redox Fermentation 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Lactic Acid Bacteria and Redox Potential</vt:lpstr>
      <vt:lpstr>PowerPoint Presentation</vt:lpstr>
      <vt:lpstr>PowerPoint Presentation</vt:lpstr>
      <vt:lpstr>PowerPoint Presentation</vt:lpstr>
      <vt:lpstr>Next Steps</vt:lpstr>
      <vt:lpstr>Summary</vt:lpstr>
      <vt:lpstr>Redox Potential - I</vt:lpstr>
      <vt:lpstr>Redox Potential - II</vt:lpstr>
      <vt:lpstr>Redox Potential Measurements During Fermentation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2026-02-13T22:19:42Z</dcterms:created>
  <dcterms:modified xsi:type="dcterms:W3CDTF">2026-02-13T22:20:38Z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