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2:41:12.926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6253-5B91-159A-235D-71196021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B26CD-6B7F-DE5E-FF8B-3E47C6723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49BA-ACA4-41D9-8ECF-0DB395C26C88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FAECB-897E-35B7-5BE1-63D15CE3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2393D-F516-FB6B-949D-6B3810A1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1AD9-6B47-4EEE-B3EB-F09C745A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5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E237F-DF4B-967A-7BA8-12B8274AB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19595-15C8-E28C-4BB2-98DDD9F3B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7C24B-5CED-C8A7-517A-B0386CFAE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2E49BA-ACA4-41D9-8ECF-0DB395C26C88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6D848-6819-8093-09EF-0CE8212A9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6C234-E18B-86D5-D701-03D76088E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21AD9-6B47-4EEE-B3EB-F09C745A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E03235-D80F-F6D4-945C-05EBFA27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28475-C822-6944-299D-2EB0D1C28C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0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D71932-D078-3276-553F-8A46AC4D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86765">
              <a:lnSpc>
                <a:spcPct val="100000"/>
              </a:lnSpc>
              <a:spcBef>
                <a:spcPts val="100"/>
              </a:spcBef>
            </a:pPr>
            <a:r>
              <a:rPr lang="en-US" spc="100"/>
              <a:t>Statewide</a:t>
            </a:r>
            <a:r>
              <a:rPr lang="en-US" spc="-210"/>
              <a:t> </a:t>
            </a:r>
            <a:r>
              <a:rPr lang="en-US" spc="-245"/>
              <a:t>Tons</a:t>
            </a:r>
            <a:r>
              <a:rPr lang="en-US" spc="-110"/>
              <a:t> </a:t>
            </a:r>
            <a:r>
              <a:rPr lang="en-US" spc="-10"/>
              <a:t>Crushed</a:t>
            </a:r>
            <a:endParaRPr lang="en-US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294C55-A930-4DC0-33C5-9CC6092E56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2F4C8F-AB7B-83C9-0537-C39C5D5AB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603375" marR="5080" indent="-60960">
              <a:lnSpc>
                <a:spcPct val="100000"/>
              </a:lnSpc>
              <a:spcBef>
                <a:spcPts val="100"/>
              </a:spcBef>
            </a:pPr>
            <a:r>
              <a:rPr lang="en-US" spc="100"/>
              <a:t>Statewide</a:t>
            </a:r>
            <a:r>
              <a:rPr lang="en-US" spc="-165"/>
              <a:t> </a:t>
            </a:r>
            <a:r>
              <a:rPr lang="en-US" spc="-10"/>
              <a:t>Acreage </a:t>
            </a:r>
            <a:r>
              <a:rPr lang="en-US"/>
              <a:t>Looking</a:t>
            </a:r>
            <a:r>
              <a:rPr lang="en-US" spc="-60"/>
              <a:t> </a:t>
            </a:r>
            <a:r>
              <a:rPr lang="en-US" spc="95"/>
              <a:t>Into</a:t>
            </a:r>
            <a:r>
              <a:rPr lang="en-US" spc="-75"/>
              <a:t> </a:t>
            </a:r>
            <a:r>
              <a:rPr lang="en-US" spc="380"/>
              <a:t>2026</a:t>
            </a:r>
            <a:endParaRPr lang="en-US" spc="38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06FC6-D21E-6D67-F449-222CD2639A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57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796259-6535-4900-6B3A-CA57F9A4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86765">
              <a:lnSpc>
                <a:spcPct val="100000"/>
              </a:lnSpc>
              <a:spcBef>
                <a:spcPts val="100"/>
              </a:spcBef>
            </a:pPr>
            <a:r>
              <a:rPr lang="en-US" spc="100"/>
              <a:t>Statewide</a:t>
            </a:r>
            <a:r>
              <a:rPr lang="en-US" spc="-210"/>
              <a:t> </a:t>
            </a:r>
            <a:r>
              <a:rPr lang="en-US" spc="-245"/>
              <a:t>Tons</a:t>
            </a:r>
            <a:r>
              <a:rPr lang="en-US" spc="-110"/>
              <a:t> </a:t>
            </a:r>
            <a:r>
              <a:rPr lang="en-US" spc="-10"/>
              <a:t>Crushed</a:t>
            </a:r>
            <a:endParaRPr lang="en-US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E46F4-BC03-663C-58FC-A10D77AB17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5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7D7CB7-0599-D023-515D-E580546A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8E50E-B074-FF9B-8667-7BCD39D1C6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3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5DCC75-05A9-721C-0E14-C804A4F7F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indent="283210">
              <a:lnSpc>
                <a:spcPct val="100000"/>
              </a:lnSpc>
              <a:spcBef>
                <a:spcPts val="100"/>
              </a:spcBef>
            </a:pPr>
            <a:r>
              <a:rPr lang="en-US" sz="6600" spc="75"/>
              <a:t>Cabernet </a:t>
            </a:r>
            <a:r>
              <a:rPr lang="en-US" sz="6600" spc="-10"/>
              <a:t>Sauvignon</a:t>
            </a:r>
            <a:endParaRPr lang="en-US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20AC6-16BB-4738-36B8-12F77A7750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02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23787D-9AE2-FA0D-A5D5-944FCB4F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indent="546735">
              <a:lnSpc>
                <a:spcPct val="100000"/>
              </a:lnSpc>
              <a:spcBef>
                <a:spcPts val="100"/>
              </a:spcBef>
            </a:pPr>
            <a:r>
              <a:rPr lang="en-US" spc="75"/>
              <a:t>Cabernet</a:t>
            </a:r>
            <a:r>
              <a:rPr lang="en-US" spc="-130"/>
              <a:t> </a:t>
            </a:r>
            <a:r>
              <a:rPr lang="en-US" spc="-10"/>
              <a:t>Sauvignon </a:t>
            </a:r>
            <a:r>
              <a:rPr lang="en-US" spc="-245"/>
              <a:t>Tons</a:t>
            </a:r>
            <a:r>
              <a:rPr lang="en-US" spc="-135"/>
              <a:t> </a:t>
            </a:r>
            <a:r>
              <a:rPr lang="en-US" spc="-10"/>
              <a:t>Crushed</a:t>
            </a:r>
            <a:r>
              <a:rPr lang="en-US" spc="-220"/>
              <a:t> </a:t>
            </a:r>
            <a:r>
              <a:rPr lang="en-US" spc="110"/>
              <a:t>by</a:t>
            </a:r>
            <a:r>
              <a:rPr lang="en-US" spc="-180"/>
              <a:t> </a:t>
            </a:r>
            <a:r>
              <a:rPr lang="en-US" spc="-10"/>
              <a:t>Region</a:t>
            </a:r>
            <a:endParaRPr lang="en-US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28484-BE8E-E0AF-F0D8-EB7A121990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39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AACBE9-C9E6-2CE4-E948-D9A856BE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indent="1307465">
              <a:lnSpc>
                <a:spcPct val="100000"/>
              </a:lnSpc>
              <a:spcBef>
                <a:spcPts val="100"/>
              </a:spcBef>
            </a:pPr>
            <a:r>
              <a:rPr lang="en-US" spc="75"/>
              <a:t>Cabernet</a:t>
            </a:r>
            <a:r>
              <a:rPr lang="en-US" spc="-130"/>
              <a:t> </a:t>
            </a:r>
            <a:r>
              <a:rPr lang="en-US" spc="-10"/>
              <a:t>Sauvignon </a:t>
            </a:r>
            <a:r>
              <a:rPr lang="en-US"/>
              <a:t>Bulk</a:t>
            </a:r>
            <a:r>
              <a:rPr lang="en-US" spc="-55"/>
              <a:t> </a:t>
            </a:r>
            <a:r>
              <a:rPr lang="en-US" spc="-25"/>
              <a:t>Gallons</a:t>
            </a:r>
            <a:r>
              <a:rPr lang="en-US" spc="-155"/>
              <a:t> </a:t>
            </a:r>
            <a:r>
              <a:rPr lang="en-US"/>
              <a:t>Actively</a:t>
            </a:r>
            <a:r>
              <a:rPr lang="en-US" spc="-50"/>
              <a:t> </a:t>
            </a:r>
            <a:r>
              <a:rPr lang="en-US" spc="80"/>
              <a:t>for</a:t>
            </a:r>
            <a:r>
              <a:rPr lang="en-US" spc="-50"/>
              <a:t> </a:t>
            </a:r>
            <a:r>
              <a:rPr lang="en-US" spc="-20"/>
              <a:t>Sale</a:t>
            </a:r>
            <a:endParaRPr lang="en-US" spc="-2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0183E-283C-7C8D-1B68-8D9DC0FE5D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80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36D0F8-F3ED-C50E-7818-6E662187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600" spc="-10"/>
              <a:t>Chardonnay</a:t>
            </a:r>
            <a:endParaRPr lang="en-US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6DF70-260B-38A2-274C-65A75F384A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90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506C9E-67D3-0FE3-5A82-1DBA3C70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en-US" spc="-10"/>
              <a:t>Chardonnay</a:t>
            </a:r>
          </a:p>
          <a:p>
            <a:pPr marL="1270" algn="ctr">
              <a:lnSpc>
                <a:spcPct val="100000"/>
              </a:lnSpc>
            </a:pPr>
            <a:r>
              <a:rPr lang="en-US" spc="-245"/>
              <a:t>Tons</a:t>
            </a:r>
            <a:r>
              <a:rPr lang="en-US" spc="-135"/>
              <a:t> </a:t>
            </a:r>
            <a:r>
              <a:rPr lang="en-US" spc="-10"/>
              <a:t>Crushed</a:t>
            </a:r>
            <a:r>
              <a:rPr lang="en-US" spc="-220"/>
              <a:t> </a:t>
            </a:r>
            <a:r>
              <a:rPr lang="en-US" spc="110"/>
              <a:t>by</a:t>
            </a:r>
            <a:r>
              <a:rPr lang="en-US" spc="-180"/>
              <a:t> </a:t>
            </a:r>
            <a:r>
              <a:rPr lang="en-US" spc="-10"/>
              <a:t>Region</a:t>
            </a:r>
            <a:endParaRPr lang="en-US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6682DC-2755-3594-99AC-348A86D535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88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EBBEC1-3AC3-F458-610E-4638A5493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en-US" spc="-10"/>
              <a:t>Chardonnay</a:t>
            </a:r>
          </a:p>
          <a:p>
            <a:pPr algn="ctr">
              <a:lnSpc>
                <a:spcPct val="100000"/>
              </a:lnSpc>
            </a:pPr>
            <a:r>
              <a:rPr lang="en-US"/>
              <a:t>Bulk</a:t>
            </a:r>
            <a:r>
              <a:rPr lang="en-US" spc="-55"/>
              <a:t> </a:t>
            </a:r>
            <a:r>
              <a:rPr lang="en-US" spc="-25"/>
              <a:t>Gallons</a:t>
            </a:r>
            <a:r>
              <a:rPr lang="en-US" spc="-155"/>
              <a:t> </a:t>
            </a:r>
            <a:r>
              <a:rPr lang="en-US"/>
              <a:t>Actively</a:t>
            </a:r>
            <a:r>
              <a:rPr lang="en-US" spc="-50"/>
              <a:t> </a:t>
            </a:r>
            <a:r>
              <a:rPr lang="en-US" spc="80"/>
              <a:t>for</a:t>
            </a:r>
            <a:r>
              <a:rPr lang="en-US" spc="-50"/>
              <a:t> </a:t>
            </a:r>
            <a:r>
              <a:rPr lang="en-US" spc="-20"/>
              <a:t>Sale</a:t>
            </a:r>
            <a:endParaRPr lang="en-US" spc="-2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A17606-E1B7-8444-5068-3094871E4E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5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E65CE2-AF42-D889-A48B-42BDFEDD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28595">
              <a:lnSpc>
                <a:spcPct val="100000"/>
              </a:lnSpc>
              <a:spcBef>
                <a:spcPts val="100"/>
              </a:spcBef>
            </a:pPr>
            <a:r>
              <a:rPr lang="en-US" sz="6600" u="sng" spc="150">
                <a:uFill>
                  <a:solidFill>
                    <a:srgbClr val="39382C"/>
                  </a:solidFill>
                </a:uFill>
              </a:rPr>
              <a:t>Agenda</a:t>
            </a:r>
            <a:endParaRPr lang="en-US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521490-5776-EF1C-0DD3-6B01F32162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85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6699A0-FE66-98EB-6F14-E09C12AE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600"/>
              <a:t>Pinot</a:t>
            </a:r>
            <a:r>
              <a:rPr lang="en-US" sz="6600" spc="-10"/>
              <a:t> </a:t>
            </a:r>
            <a:r>
              <a:rPr lang="en-US" sz="6600" spc="145"/>
              <a:t>Noir</a:t>
            </a:r>
            <a:endParaRPr lang="en-US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4DEE4A-A80A-FC76-5945-B9463A0B1B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42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15D416-8B9F-B163-7454-91724F1A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lang="en-US"/>
              <a:t>Pinot</a:t>
            </a:r>
            <a:r>
              <a:rPr lang="en-US" spc="-10"/>
              <a:t> </a:t>
            </a:r>
            <a:r>
              <a:rPr lang="en-US" spc="100"/>
              <a:t>Noir</a:t>
            </a:r>
          </a:p>
          <a:p>
            <a:pPr marL="1270" algn="ctr">
              <a:lnSpc>
                <a:spcPct val="100000"/>
              </a:lnSpc>
            </a:pPr>
            <a:r>
              <a:rPr lang="en-US" spc="-245"/>
              <a:t>Tons</a:t>
            </a:r>
            <a:r>
              <a:rPr lang="en-US" spc="-135"/>
              <a:t> </a:t>
            </a:r>
            <a:r>
              <a:rPr lang="en-US" spc="-10"/>
              <a:t>Crushed</a:t>
            </a:r>
            <a:r>
              <a:rPr lang="en-US" spc="-220"/>
              <a:t> </a:t>
            </a:r>
            <a:r>
              <a:rPr lang="en-US" spc="110"/>
              <a:t>by</a:t>
            </a:r>
            <a:r>
              <a:rPr lang="en-US" spc="-180"/>
              <a:t> </a:t>
            </a:r>
            <a:r>
              <a:rPr lang="en-US" spc="-10"/>
              <a:t>Region</a:t>
            </a:r>
            <a:endParaRPr lang="en-US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F5940B-E578-C9FD-3D34-C12CB085C7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62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65DA77-8143-CC95-68F4-21DA3E3EA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lang="en-US"/>
              <a:t>Pinot</a:t>
            </a:r>
            <a:r>
              <a:rPr lang="en-US" spc="-10"/>
              <a:t> </a:t>
            </a:r>
            <a:r>
              <a:rPr lang="en-US" spc="100"/>
              <a:t>Noir</a:t>
            </a:r>
          </a:p>
          <a:p>
            <a:pPr algn="ctr">
              <a:lnSpc>
                <a:spcPct val="100000"/>
              </a:lnSpc>
            </a:pPr>
            <a:r>
              <a:rPr lang="en-US"/>
              <a:t>Bulk</a:t>
            </a:r>
            <a:r>
              <a:rPr lang="en-US" spc="-55"/>
              <a:t> </a:t>
            </a:r>
            <a:r>
              <a:rPr lang="en-US" spc="-25"/>
              <a:t>Gallons</a:t>
            </a:r>
            <a:r>
              <a:rPr lang="en-US" spc="-155"/>
              <a:t> </a:t>
            </a:r>
            <a:r>
              <a:rPr lang="en-US"/>
              <a:t>Actively</a:t>
            </a:r>
            <a:r>
              <a:rPr lang="en-US" spc="-50"/>
              <a:t> </a:t>
            </a:r>
            <a:r>
              <a:rPr lang="en-US" spc="80"/>
              <a:t>for</a:t>
            </a:r>
            <a:r>
              <a:rPr lang="en-US" spc="-50"/>
              <a:t> </a:t>
            </a:r>
            <a:r>
              <a:rPr lang="en-US" spc="-20"/>
              <a:t>Sale</a:t>
            </a:r>
            <a:endParaRPr lang="en-US" spc="-2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FE607F-2A86-7BDE-3947-06704688AB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9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99071D-A66C-113B-3555-EBD4D65A1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64260" marR="5080" indent="-1052195">
              <a:lnSpc>
                <a:spcPct val="100000"/>
              </a:lnSpc>
              <a:spcBef>
                <a:spcPts val="100"/>
              </a:spcBef>
            </a:pPr>
            <a:r>
              <a:rPr lang="en-US" sz="6600" spc="-10"/>
              <a:t>Sauvignon Blanc</a:t>
            </a:r>
            <a:endParaRPr lang="en-US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783D8B-1959-9690-DE0B-9E94C63C0B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94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294B82-C63F-58B0-44E5-5EB736FC2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indent="1103630">
              <a:lnSpc>
                <a:spcPct val="100000"/>
              </a:lnSpc>
              <a:spcBef>
                <a:spcPts val="100"/>
              </a:spcBef>
            </a:pPr>
            <a:r>
              <a:rPr lang="en-US"/>
              <a:t>Sauvignon</a:t>
            </a:r>
            <a:r>
              <a:rPr lang="en-US" spc="-150"/>
              <a:t> </a:t>
            </a:r>
            <a:r>
              <a:rPr lang="en-US" spc="-10"/>
              <a:t>Blanc </a:t>
            </a:r>
            <a:r>
              <a:rPr lang="en-US" spc="-245"/>
              <a:t>Tons</a:t>
            </a:r>
            <a:r>
              <a:rPr lang="en-US" spc="-135"/>
              <a:t> </a:t>
            </a:r>
            <a:r>
              <a:rPr lang="en-US" spc="-10"/>
              <a:t>Crushed</a:t>
            </a:r>
            <a:r>
              <a:rPr lang="en-US" spc="-220"/>
              <a:t> </a:t>
            </a:r>
            <a:r>
              <a:rPr lang="en-US" spc="110"/>
              <a:t>by</a:t>
            </a:r>
            <a:r>
              <a:rPr lang="en-US" spc="-180"/>
              <a:t> </a:t>
            </a:r>
            <a:r>
              <a:rPr lang="en-US" spc="-10"/>
              <a:t>Region</a:t>
            </a:r>
            <a:endParaRPr lang="en-US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C4898-7AE0-8C3C-4566-6214A42C52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71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06BFE8-9CD5-F92C-49E2-49BBB25B5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lang="en-US"/>
              <a:t>Sauvignon</a:t>
            </a:r>
            <a:r>
              <a:rPr lang="en-US" spc="-160"/>
              <a:t> </a:t>
            </a:r>
            <a:r>
              <a:rPr lang="en-US" spc="-10"/>
              <a:t>Blanc</a:t>
            </a:r>
          </a:p>
          <a:p>
            <a:pPr algn="ctr">
              <a:lnSpc>
                <a:spcPct val="100000"/>
              </a:lnSpc>
            </a:pPr>
            <a:r>
              <a:rPr lang="en-US"/>
              <a:t>Bulk</a:t>
            </a:r>
            <a:r>
              <a:rPr lang="en-US" spc="-55"/>
              <a:t> </a:t>
            </a:r>
            <a:r>
              <a:rPr lang="en-US" spc="-25"/>
              <a:t>Gallons</a:t>
            </a:r>
            <a:r>
              <a:rPr lang="en-US" spc="-155"/>
              <a:t> </a:t>
            </a:r>
            <a:r>
              <a:rPr lang="en-US"/>
              <a:t>Actively</a:t>
            </a:r>
            <a:r>
              <a:rPr lang="en-US" spc="-50"/>
              <a:t> </a:t>
            </a:r>
            <a:r>
              <a:rPr lang="en-US" spc="80"/>
              <a:t>for</a:t>
            </a:r>
            <a:r>
              <a:rPr lang="en-US" spc="-50"/>
              <a:t> </a:t>
            </a:r>
            <a:r>
              <a:rPr lang="en-US" spc="-20"/>
              <a:t>Sale</a:t>
            </a:r>
            <a:endParaRPr lang="en-US" spc="-2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483639-1983-1F26-0331-279F62E443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04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D611D0-65E2-2B8F-E4FB-4C1ABC8DE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15408-7512-0596-49AC-AC13183C76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48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3C621F-7EA0-02A6-6A79-AB1294C4F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693EB9-1949-7854-5DA2-BAAD781B9F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27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DCE722-8B31-22BA-BE24-122B3611A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/>
              <a:t>Thank</a:t>
            </a:r>
            <a:r>
              <a:rPr lang="en-US" sz="5400" spc="-130"/>
              <a:t> </a:t>
            </a:r>
            <a:r>
              <a:rPr lang="en-US" sz="5400" spc="30"/>
              <a:t>you!</a:t>
            </a:r>
            <a:endParaRPr lang="en-US" sz="5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19B187-5DDC-822C-0472-EBFD0BFE00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6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2188E1-EDAB-9DFC-7E13-D58310F6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69975">
              <a:lnSpc>
                <a:spcPct val="100000"/>
              </a:lnSpc>
              <a:spcBef>
                <a:spcPts val="100"/>
              </a:spcBef>
            </a:pPr>
            <a:r>
              <a:rPr lang="en-US" spc="-114"/>
              <a:t>Today’s</a:t>
            </a:r>
            <a:r>
              <a:rPr lang="en-US" spc="-160"/>
              <a:t> </a:t>
            </a:r>
            <a:r>
              <a:rPr lang="en-US" spc="165"/>
              <a:t>Market</a:t>
            </a:r>
            <a:r>
              <a:rPr lang="en-US" spc="-155"/>
              <a:t> </a:t>
            </a:r>
            <a:r>
              <a:rPr lang="en-US" spc="-100"/>
              <a:t>Forces</a:t>
            </a:r>
            <a:endParaRPr lang="en-US" spc="-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DD2B1-3F65-340B-FA57-F4566B7B00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7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3F57AF-48EE-3A53-B331-E4D857F9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98245">
              <a:lnSpc>
                <a:spcPct val="100000"/>
              </a:lnSpc>
              <a:spcBef>
                <a:spcPts val="100"/>
              </a:spcBef>
            </a:pPr>
            <a:r>
              <a:rPr lang="en-US" spc="70"/>
              <a:t>Global</a:t>
            </a:r>
            <a:r>
              <a:rPr lang="en-US" spc="-35"/>
              <a:t> </a:t>
            </a:r>
            <a:r>
              <a:rPr lang="en-US"/>
              <a:t>Supply</a:t>
            </a:r>
            <a:r>
              <a:rPr lang="en-US" spc="-190"/>
              <a:t> </a:t>
            </a:r>
            <a:r>
              <a:rPr lang="en-US" spc="-85"/>
              <a:t>Trends</a:t>
            </a:r>
            <a:endParaRPr lang="en-US" spc="-8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9872D4-5273-1937-E7EF-530002E862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5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7983A2-E3B0-C65D-5E3C-E0278BD0F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4670">
              <a:lnSpc>
                <a:spcPct val="100000"/>
              </a:lnSpc>
              <a:spcBef>
                <a:spcPts val="100"/>
              </a:spcBef>
            </a:pPr>
            <a:r>
              <a:rPr lang="en-US" sz="6000" spc="90">
                <a:solidFill>
                  <a:srgbClr val="B8D2CD"/>
                </a:solidFill>
              </a:rPr>
              <a:t>Global</a:t>
            </a:r>
            <a:r>
              <a:rPr lang="en-US" sz="6000" spc="-430">
                <a:solidFill>
                  <a:srgbClr val="B8D2CD"/>
                </a:solidFill>
              </a:rPr>
              <a:t> </a:t>
            </a:r>
            <a:r>
              <a:rPr lang="en-US" sz="6000" spc="-495">
                <a:solidFill>
                  <a:srgbClr val="B8D2CD"/>
                </a:solidFill>
              </a:rPr>
              <a:t>T</a:t>
            </a:r>
            <a:r>
              <a:rPr lang="en-US" sz="6000" spc="114">
                <a:solidFill>
                  <a:srgbClr val="B8D2CD"/>
                </a:solidFill>
              </a:rPr>
              <a:t>ari</a:t>
            </a:r>
            <a:r>
              <a:rPr lang="en-US" sz="6000" spc="-50">
                <a:solidFill>
                  <a:srgbClr val="B8D2CD"/>
                </a:solidFill>
              </a:rPr>
              <a:t>f</a:t>
            </a:r>
            <a:r>
              <a:rPr lang="en-US" sz="6000" spc="114">
                <a:solidFill>
                  <a:srgbClr val="B8D2CD"/>
                </a:solidFill>
              </a:rPr>
              <a:t>f</a:t>
            </a:r>
            <a:r>
              <a:rPr lang="en-US" sz="6000" spc="-250">
                <a:solidFill>
                  <a:srgbClr val="B8D2CD"/>
                </a:solidFill>
              </a:rPr>
              <a:t> </a:t>
            </a:r>
            <a:r>
              <a:rPr lang="en-US" sz="6000" spc="-10">
                <a:solidFill>
                  <a:srgbClr val="B8D2CD"/>
                </a:solidFill>
              </a:rPr>
              <a:t>Impacts</a:t>
            </a:r>
            <a:endParaRPr lang="en-US" sz="6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157565-EAB7-6FF4-C2C3-7D5F411137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5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E027ED-EBE1-E026-ECEA-1651D54F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indent="1316355">
              <a:lnSpc>
                <a:spcPct val="100000"/>
              </a:lnSpc>
              <a:spcBef>
                <a:spcPts val="100"/>
              </a:spcBef>
            </a:pPr>
            <a:r>
              <a:rPr lang="en-US"/>
              <a:t>California</a:t>
            </a:r>
            <a:r>
              <a:rPr lang="en-US" spc="195"/>
              <a:t> </a:t>
            </a:r>
            <a:r>
              <a:rPr lang="en-US" spc="90"/>
              <a:t>Statewide </a:t>
            </a:r>
            <a:r>
              <a:rPr lang="en-US"/>
              <a:t>Bulk</a:t>
            </a:r>
            <a:r>
              <a:rPr lang="en-US" spc="-55"/>
              <a:t> </a:t>
            </a:r>
            <a:r>
              <a:rPr lang="en-US" spc="-25"/>
              <a:t>Gallons</a:t>
            </a:r>
            <a:r>
              <a:rPr lang="en-US" spc="-155"/>
              <a:t> </a:t>
            </a:r>
            <a:r>
              <a:rPr lang="en-US"/>
              <a:t>Actively</a:t>
            </a:r>
            <a:r>
              <a:rPr lang="en-US" spc="-50"/>
              <a:t> </a:t>
            </a:r>
            <a:r>
              <a:rPr lang="en-US" spc="80"/>
              <a:t>for</a:t>
            </a:r>
            <a:r>
              <a:rPr lang="en-US" spc="-50"/>
              <a:t> </a:t>
            </a:r>
            <a:r>
              <a:rPr lang="en-US" spc="-20"/>
              <a:t>Sale</a:t>
            </a:r>
            <a:endParaRPr lang="en-US" spc="-2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0A677F-5B82-AF1F-B391-B4087703E6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5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CCB53A-76D7-09BD-684A-C07E28EC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indent="511809">
              <a:lnSpc>
                <a:spcPct val="100000"/>
              </a:lnSpc>
              <a:spcBef>
                <a:spcPts val="100"/>
              </a:spcBef>
            </a:pPr>
            <a:r>
              <a:rPr lang="en-US"/>
              <a:t>California</a:t>
            </a:r>
            <a:r>
              <a:rPr lang="en-US" spc="195"/>
              <a:t> </a:t>
            </a:r>
            <a:r>
              <a:rPr lang="en-US" spc="90"/>
              <a:t>Statewide </a:t>
            </a:r>
            <a:r>
              <a:rPr lang="en-US"/>
              <a:t>Bulk</a:t>
            </a:r>
            <a:r>
              <a:rPr lang="en-US" spc="-190"/>
              <a:t> </a:t>
            </a:r>
            <a:r>
              <a:rPr lang="en-US" spc="-10"/>
              <a:t>Gallons</a:t>
            </a:r>
            <a:r>
              <a:rPr lang="en-US" spc="-185"/>
              <a:t> </a:t>
            </a:r>
            <a:r>
              <a:rPr lang="en-US" spc="110"/>
              <a:t>by</a:t>
            </a:r>
            <a:r>
              <a:rPr lang="en-US" spc="-270"/>
              <a:t> </a:t>
            </a:r>
            <a:r>
              <a:rPr lang="en-US" spc="70"/>
              <a:t>Vintage</a:t>
            </a:r>
            <a:endParaRPr lang="en-US" spc="7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05D66D-EC6F-21E0-8025-65D663B2F4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2BD0C0-ADAF-526E-09C5-FC14170F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86844-14FF-5C20-F270-18B7375679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4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E1616F-CFE3-4735-A276-57F2BBBF4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603375" marR="5080" indent="-60960">
              <a:lnSpc>
                <a:spcPct val="100000"/>
              </a:lnSpc>
              <a:spcBef>
                <a:spcPts val="100"/>
              </a:spcBef>
            </a:pPr>
            <a:r>
              <a:rPr lang="en-US" spc="100"/>
              <a:t>Statewide</a:t>
            </a:r>
            <a:r>
              <a:rPr lang="en-US" spc="-165"/>
              <a:t> </a:t>
            </a:r>
            <a:r>
              <a:rPr lang="en-US" spc="-10"/>
              <a:t>Acreage </a:t>
            </a:r>
            <a:r>
              <a:rPr lang="en-US"/>
              <a:t>Looking</a:t>
            </a:r>
            <a:r>
              <a:rPr lang="en-US" spc="-60"/>
              <a:t> </a:t>
            </a:r>
            <a:r>
              <a:rPr lang="en-US" spc="95"/>
              <a:t>Into</a:t>
            </a:r>
            <a:r>
              <a:rPr lang="en-US" spc="-75"/>
              <a:t> </a:t>
            </a:r>
            <a:r>
              <a:rPr lang="en-US" spc="380"/>
              <a:t>2026</a:t>
            </a:r>
            <a:endParaRPr lang="en-US" spc="38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FD7B6-469B-0BC2-B10F-F42899CAFE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04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36AA8E-EA1D-4AB7-B537-FD59F0AB51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6d2df0-7854-4426-a8f5-9e3d3380399b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90CE7D-1B44-4B30-BC5E-6718DF346C5C}">
  <ds:schemaRefs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e9e5e87a-4acd-4530-9121-52987b7c744c"/>
    <ds:schemaRef ds:uri="http://schemas.openxmlformats.org/package/2006/metadata/core-properties"/>
    <ds:schemaRef ds:uri="http://purl.org/dc/elements/1.1/"/>
    <ds:schemaRef ds:uri="986d2df0-7854-4426-a8f5-9e3d3380399b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ED84531-1B5A-4120-81D0-749705C5C4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Widescreen</PresentationFormat>
  <Paragraphs>28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Office Theme</vt:lpstr>
      <vt:lpstr>PowerPoint Presentation</vt:lpstr>
      <vt:lpstr>Agenda</vt:lpstr>
      <vt:lpstr>Today’s Market Forces</vt:lpstr>
      <vt:lpstr>Global Supply Trends</vt:lpstr>
      <vt:lpstr>Global Tariff Impacts</vt:lpstr>
      <vt:lpstr>California Statewide Bulk Gallons Actively for Sale</vt:lpstr>
      <vt:lpstr>California Statewide Bulk Gallons by Vintage</vt:lpstr>
      <vt:lpstr>PowerPoint Presentation</vt:lpstr>
      <vt:lpstr>Statewide Acreage Looking Into 2026</vt:lpstr>
      <vt:lpstr>Statewide Tons Crushed</vt:lpstr>
      <vt:lpstr>Statewide Acreage Looking Into 2026</vt:lpstr>
      <vt:lpstr>Statewide Tons Crushed</vt:lpstr>
      <vt:lpstr>PowerPoint Presentation</vt:lpstr>
      <vt:lpstr>Cabernet Sauvignon</vt:lpstr>
      <vt:lpstr>Cabernet Sauvignon Tons Crushed by Region</vt:lpstr>
      <vt:lpstr>Cabernet Sauvignon Bulk Gallons Actively for Sale</vt:lpstr>
      <vt:lpstr>Chardonnay</vt:lpstr>
      <vt:lpstr>Chardonnay Tons Crushed by Region</vt:lpstr>
      <vt:lpstr>Chardonnay Bulk Gallons Actively for Sale</vt:lpstr>
      <vt:lpstr>Pinot Noir</vt:lpstr>
      <vt:lpstr>Pinot Noir Tons Crushed by Region</vt:lpstr>
      <vt:lpstr>Pinot Noir Bulk Gallons Actively for Sale</vt:lpstr>
      <vt:lpstr>Sauvignon Blanc</vt:lpstr>
      <vt:lpstr>Sauvignon Blanc Tons Crushed by Region</vt:lpstr>
      <vt:lpstr>Sauvignon Blanc Bulk Gallons Actively for Sale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2026-02-13T22:39:20Z</dcterms:created>
  <dcterms:modified xsi:type="dcterms:W3CDTF">2026-02-13T22:41:15Z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  <property fmtid="{D5CDD505-2E9C-101B-9397-08002B2CF9AE}" pid="3" name="MediaServiceImageTags">
    <vt:lpwstr/>
  </property>
</Properties>
</file>