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8288000" cy="10287000"/>
  <p:notesSz cx="18288000" cy="10287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08:19.622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E453-1E3B-ED5E-798D-44C58756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57F30-A1DE-CA63-986B-1A29FA07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2512-97D4-4496-8E1C-993CB820178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26C33-F0C4-857D-02A6-F62C7EDA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AF2A6-2AED-019E-8A16-107035CE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D42-8520-4F50-86D3-A0BAC97E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2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D45C7-E7CD-A562-D7B7-42FD2FA9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93662-394B-FD27-857C-E8DC2B62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56A7-3379-185E-3108-6243393B7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4F2512-97D4-4496-8E1C-993CB820178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37D4-13A0-309C-272E-018EFEEC0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CB5E1-9AB1-82EB-5EC3-3750173F5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5BBD42-8520-4F50-86D3-A0BAC97E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46E2E4-2802-F247-E4B8-3B101D8F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9600" b="1" spc="-235">
                <a:solidFill>
                  <a:srgbClr val="E81289"/>
                </a:solidFill>
                <a:latin typeface="Montserrat"/>
                <a:cs typeface="Montserrat"/>
              </a:rPr>
              <a:t>The</a:t>
            </a:r>
            <a:r>
              <a:rPr lang="en-US" sz="9600" b="1" spc="-484">
                <a:solidFill>
                  <a:srgbClr val="E81289"/>
                </a:solidFill>
                <a:latin typeface="Montserrat"/>
                <a:cs typeface="Montserrat"/>
              </a:rPr>
              <a:t> </a:t>
            </a:r>
            <a:r>
              <a:rPr lang="en-US" sz="9600" b="1" spc="-240">
                <a:solidFill>
                  <a:srgbClr val="E81289"/>
                </a:solidFill>
                <a:latin typeface="Montserrat"/>
                <a:cs typeface="Montserrat"/>
              </a:rPr>
              <a:t>New</a:t>
            </a:r>
            <a:r>
              <a:rPr lang="en-US" sz="9600" b="1" spc="-484">
                <a:solidFill>
                  <a:srgbClr val="E81289"/>
                </a:solidFill>
                <a:latin typeface="Montserrat"/>
                <a:cs typeface="Montserrat"/>
              </a:rPr>
              <a:t> </a:t>
            </a:r>
            <a:r>
              <a:rPr lang="en-US" sz="9600" b="1" spc="-240">
                <a:solidFill>
                  <a:srgbClr val="E81289"/>
                </a:solidFill>
                <a:latin typeface="Montserrat"/>
                <a:cs typeface="Montserrat"/>
              </a:rPr>
              <a:t>Rules</a:t>
            </a:r>
            <a:r>
              <a:rPr lang="en-US" sz="9600" b="1" spc="-484">
                <a:solidFill>
                  <a:srgbClr val="E81289"/>
                </a:solidFill>
                <a:latin typeface="Montserrat"/>
                <a:cs typeface="Montserrat"/>
              </a:rPr>
              <a:t> </a:t>
            </a:r>
            <a:r>
              <a:rPr lang="en-US" sz="9600" b="1" spc="-114">
                <a:solidFill>
                  <a:srgbClr val="E81289"/>
                </a:solidFill>
                <a:latin typeface="Montserrat"/>
                <a:cs typeface="Montserrat"/>
              </a:rPr>
              <a:t>of</a:t>
            </a:r>
            <a:r>
              <a:rPr lang="en-US" sz="9600" b="1" spc="-495">
                <a:solidFill>
                  <a:srgbClr val="E81289"/>
                </a:solidFill>
                <a:latin typeface="Montserrat"/>
                <a:cs typeface="Montserrat"/>
              </a:rPr>
              <a:t> </a:t>
            </a:r>
            <a:r>
              <a:rPr lang="en-US" sz="9600" b="1" spc="-150">
                <a:solidFill>
                  <a:srgbClr val="E81289"/>
                </a:solidFill>
                <a:latin typeface="Montserrat"/>
                <a:cs typeface="Montserrat"/>
              </a:rPr>
              <a:t>Attraction</a:t>
            </a:r>
            <a:endParaRPr lang="en-US" sz="960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F5490-2272-784E-C946-DDB50431C1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3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BCAB95-AF8E-214A-ABEE-1FA7811D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0" b="1" spc="-270">
                <a:solidFill>
                  <a:srgbClr val="FFFFFF"/>
                </a:solidFill>
                <a:latin typeface="Montserrat"/>
                <a:cs typeface="Montserrat"/>
              </a:rPr>
              <a:t>Effective</a:t>
            </a:r>
            <a:r>
              <a:rPr lang="en-US" sz="10000" b="1" spc="-48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10000" b="1" spc="-265">
                <a:solidFill>
                  <a:srgbClr val="FFFFFF"/>
                </a:solidFill>
                <a:latin typeface="Montserrat"/>
                <a:cs typeface="Montserrat"/>
              </a:rPr>
              <a:t>Design</a:t>
            </a:r>
            <a:r>
              <a:rPr lang="en-US" sz="10000" b="1" spc="-47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10000" b="1" spc="-60">
                <a:solidFill>
                  <a:srgbClr val="FFFFFF"/>
                </a:solidFill>
                <a:latin typeface="Montserrat"/>
                <a:cs typeface="Montserrat"/>
              </a:rPr>
              <a:t>Tells</a:t>
            </a:r>
            <a:endParaRPr lang="en-US" sz="1000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574652-FC62-65E1-5A82-858CB85138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3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7EBF6D-65A3-4FF3-7201-0DB45AFC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5900">
              <a:lnSpc>
                <a:spcPct val="100000"/>
              </a:lnSpc>
              <a:spcBef>
                <a:spcPts val="555"/>
              </a:spcBef>
            </a:pPr>
            <a:r>
              <a:rPr lang="en-US" sz="8500" b="1" spc="-200">
                <a:solidFill>
                  <a:srgbClr val="FFFFFF"/>
                </a:solidFill>
                <a:latin typeface="Montserrat"/>
                <a:cs typeface="Montserrat"/>
              </a:rPr>
              <a:t>Restaurant</a:t>
            </a:r>
            <a:r>
              <a:rPr lang="en-US" sz="8500" b="1" spc="-39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8500" b="1" spc="-185">
                <a:solidFill>
                  <a:srgbClr val="FFFFFF"/>
                </a:solidFill>
                <a:latin typeface="Montserrat"/>
                <a:cs typeface="Montserrat"/>
              </a:rPr>
              <a:t>Design</a:t>
            </a:r>
            <a:r>
              <a:rPr lang="en-US" sz="8500" b="1" spc="-39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8500" b="1" spc="-180">
                <a:solidFill>
                  <a:srgbClr val="FFFFFF"/>
                </a:solidFill>
                <a:latin typeface="Montserrat"/>
                <a:cs typeface="Montserrat"/>
              </a:rPr>
              <a:t>Tells</a:t>
            </a:r>
            <a:r>
              <a:rPr lang="en-US" sz="8500" b="1" spc="-39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8500" b="1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lang="en-US" sz="8500" b="1" spc="-39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8500" b="1" spc="-20">
                <a:solidFill>
                  <a:srgbClr val="FFFFFF"/>
                </a:solidFill>
                <a:latin typeface="Montserrat"/>
                <a:cs typeface="Montserrat"/>
              </a:rPr>
              <a:t>Story</a:t>
            </a:r>
            <a:endParaRPr lang="en-US" sz="850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707BD-7E3B-7542-F267-06DE98BB52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9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3136DA-F3D3-FE8D-BCC5-4EA97263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5600">
              <a:lnSpc>
                <a:spcPct val="100000"/>
              </a:lnSpc>
              <a:spcBef>
                <a:spcPts val="1075"/>
              </a:spcBef>
            </a:pPr>
            <a:r>
              <a:rPr lang="en-US" sz="7000" b="1" spc="-155">
                <a:solidFill>
                  <a:srgbClr val="FFFFFF"/>
                </a:solidFill>
                <a:latin typeface="Montserrat"/>
                <a:cs typeface="Montserrat"/>
              </a:rPr>
              <a:t>Winery</a:t>
            </a:r>
            <a:r>
              <a:rPr lang="en-US" sz="7000" b="1" spc="-3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7000" b="1" spc="-45">
                <a:solidFill>
                  <a:srgbClr val="FFFFFF"/>
                </a:solidFill>
                <a:latin typeface="Montserrat"/>
                <a:cs typeface="Montserrat"/>
              </a:rPr>
              <a:t>Examples</a:t>
            </a:r>
            <a:endParaRPr lang="en-US" sz="700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2320D-A852-325A-5ED0-44F943F5E2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2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A73B25-23B3-9B28-08B9-456C0BE2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6400">
              <a:lnSpc>
                <a:spcPct val="100000"/>
              </a:lnSpc>
              <a:spcBef>
                <a:spcPts val="1325"/>
              </a:spcBef>
            </a:pPr>
            <a:r>
              <a:rPr lang="en-US" sz="8000" b="1" spc="-254">
                <a:solidFill>
                  <a:srgbClr val="FFFFFF"/>
                </a:solidFill>
                <a:latin typeface="Montserrat"/>
                <a:cs typeface="Montserrat"/>
              </a:rPr>
              <a:t>Evaluate</a:t>
            </a:r>
            <a:r>
              <a:rPr lang="en-US" sz="8000" b="1" spc="-38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8000" b="1" spc="-735">
                <a:solidFill>
                  <a:srgbClr val="FFFFFF"/>
                </a:solidFill>
                <a:latin typeface="Montserrat"/>
                <a:cs typeface="Montserrat"/>
              </a:rPr>
              <a:t>Y</a:t>
            </a:r>
            <a:r>
              <a:rPr lang="en-US" sz="8000" b="1" spc="-245">
                <a:solidFill>
                  <a:srgbClr val="FFFFFF"/>
                </a:solidFill>
                <a:latin typeface="Montserrat"/>
                <a:cs typeface="Montserrat"/>
              </a:rPr>
              <a:t>o</a:t>
            </a:r>
            <a:r>
              <a:rPr lang="en-US" sz="8000" b="1" spc="-250">
                <a:solidFill>
                  <a:srgbClr val="FFFFFF"/>
                </a:solidFill>
                <a:latin typeface="Montserrat"/>
                <a:cs typeface="Montserrat"/>
              </a:rPr>
              <a:t>u</a:t>
            </a:r>
            <a:r>
              <a:rPr lang="en-US" sz="8000" b="1" spc="-40">
                <a:solidFill>
                  <a:srgbClr val="FFFFFF"/>
                </a:solidFill>
                <a:latin typeface="Montserrat"/>
                <a:cs typeface="Montserrat"/>
              </a:rPr>
              <a:t>r</a:t>
            </a:r>
            <a:r>
              <a:rPr lang="en-US" sz="8000" b="1" spc="-38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8000" b="1" spc="-10">
                <a:solidFill>
                  <a:srgbClr val="FFFFFF"/>
                </a:solidFill>
                <a:latin typeface="Montserrat"/>
                <a:cs typeface="Montserrat"/>
              </a:rPr>
              <a:t>Brand</a:t>
            </a:r>
            <a:endParaRPr lang="en-US" sz="800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89F55-CBC5-E654-5E60-8BC96659F2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3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817BD9-D3B6-5356-EFAE-DC7974C2F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6725">
              <a:lnSpc>
                <a:spcPts val="10115"/>
              </a:lnSpc>
              <a:spcBef>
                <a:spcPts val="1565"/>
              </a:spcBef>
            </a:pPr>
            <a:r>
              <a:rPr lang="en-US" sz="9200" b="1" spc="-220">
                <a:solidFill>
                  <a:srgbClr val="141745"/>
                </a:solidFill>
                <a:latin typeface="Montserrat"/>
                <a:cs typeface="Montserrat"/>
              </a:rPr>
              <a:t>Work</a:t>
            </a:r>
            <a:r>
              <a:rPr lang="en-US" sz="9200" b="1" spc="-450">
                <a:solidFill>
                  <a:srgbClr val="141745"/>
                </a:solidFill>
                <a:latin typeface="Montserrat"/>
                <a:cs typeface="Montserrat"/>
              </a:rPr>
              <a:t> </a:t>
            </a:r>
            <a:r>
              <a:rPr lang="en-US" sz="9200" b="1" spc="-200">
                <a:solidFill>
                  <a:srgbClr val="141745"/>
                </a:solidFill>
                <a:latin typeface="Montserrat"/>
                <a:cs typeface="Montserrat"/>
              </a:rPr>
              <a:t>With</a:t>
            </a:r>
            <a:r>
              <a:rPr lang="en-US" sz="9200" b="1" spc="-450">
                <a:solidFill>
                  <a:srgbClr val="141745"/>
                </a:solidFill>
                <a:latin typeface="Montserrat"/>
                <a:cs typeface="Montserrat"/>
              </a:rPr>
              <a:t> </a:t>
            </a:r>
            <a:r>
              <a:rPr lang="en-US" sz="9200" b="1" spc="-200">
                <a:solidFill>
                  <a:srgbClr val="141745"/>
                </a:solidFill>
                <a:latin typeface="Montserrat"/>
                <a:cs typeface="Montserrat"/>
              </a:rPr>
              <a:t>What</a:t>
            </a:r>
            <a:r>
              <a:rPr lang="en-US" sz="9200" b="1" spc="-450">
                <a:solidFill>
                  <a:srgbClr val="141745"/>
                </a:solidFill>
                <a:latin typeface="Montserrat"/>
                <a:cs typeface="Montserrat"/>
              </a:rPr>
              <a:t> </a:t>
            </a:r>
            <a:r>
              <a:rPr lang="en-US" sz="9200" b="1" spc="-204">
                <a:solidFill>
                  <a:srgbClr val="141745"/>
                </a:solidFill>
                <a:latin typeface="Montserrat"/>
                <a:cs typeface="Montserrat"/>
              </a:rPr>
              <a:t>You</a:t>
            </a:r>
            <a:r>
              <a:rPr lang="en-US" sz="9200" b="1" spc="-450">
                <a:solidFill>
                  <a:srgbClr val="141745"/>
                </a:solidFill>
                <a:latin typeface="Montserrat"/>
                <a:cs typeface="Montserrat"/>
              </a:rPr>
              <a:t> </a:t>
            </a:r>
            <a:r>
              <a:rPr lang="en-US" sz="9200" b="1" spc="-20">
                <a:solidFill>
                  <a:srgbClr val="141745"/>
                </a:solidFill>
                <a:latin typeface="Montserrat"/>
                <a:cs typeface="Montserrat"/>
              </a:rPr>
              <a:t>Have</a:t>
            </a:r>
            <a:endParaRPr lang="en-US" sz="920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37D75-0071-B65E-F8C9-485FA78B10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12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54245F-44B2-B3E3-653C-4F5EEF55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6725">
              <a:lnSpc>
                <a:spcPct val="100000"/>
              </a:lnSpc>
              <a:spcBef>
                <a:spcPts val="1565"/>
              </a:spcBef>
            </a:pPr>
            <a:r>
              <a:rPr lang="en-US" sz="9200" b="1" spc="-204">
                <a:solidFill>
                  <a:srgbClr val="FFFFFF"/>
                </a:solidFill>
                <a:latin typeface="Montserrat"/>
                <a:cs typeface="Montserrat"/>
              </a:rPr>
              <a:t>Use</a:t>
            </a:r>
            <a:r>
              <a:rPr lang="en-US" sz="9200" b="1" spc="-46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9200" b="1" spc="-240">
                <a:solidFill>
                  <a:srgbClr val="FFFFFF"/>
                </a:solidFill>
                <a:latin typeface="Montserrat"/>
                <a:cs typeface="Montserrat"/>
              </a:rPr>
              <a:t>Design</a:t>
            </a:r>
            <a:r>
              <a:rPr lang="en-US" sz="9200" b="1" spc="-46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9200" b="1" spc="-55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lang="en-US" sz="9200" b="1" spc="-5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9200" b="1" spc="-125">
                <a:solidFill>
                  <a:srgbClr val="FFFFFF"/>
                </a:solidFill>
                <a:latin typeface="Montserrat"/>
                <a:cs typeface="Montserrat"/>
              </a:rPr>
              <a:t>Differentiate</a:t>
            </a:r>
            <a:endParaRPr lang="en-US" sz="920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90C5E-E6FA-F131-E0BC-7DC0BB7AE6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4132DD-3FF4-83A8-7385-406360ADF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7960">
              <a:lnSpc>
                <a:spcPct val="100000"/>
              </a:lnSpc>
              <a:spcBef>
                <a:spcPts val="640"/>
              </a:spcBef>
            </a:pPr>
            <a:r>
              <a:rPr lang="en-US" sz="3700" b="1" spc="-80">
                <a:solidFill>
                  <a:srgbClr val="141745"/>
                </a:solidFill>
                <a:latin typeface="Tahoma"/>
                <a:cs typeface="Tahoma"/>
              </a:rPr>
              <a:t>Wine</a:t>
            </a:r>
            <a:r>
              <a:rPr lang="en-US" sz="3700" b="1" spc="-210">
                <a:solidFill>
                  <a:srgbClr val="141745"/>
                </a:solidFill>
                <a:latin typeface="Tahoma"/>
                <a:cs typeface="Tahoma"/>
              </a:rPr>
              <a:t> </a:t>
            </a:r>
            <a:r>
              <a:rPr lang="en-US" sz="3700" b="1" spc="-100">
                <a:solidFill>
                  <a:srgbClr val="141745"/>
                </a:solidFill>
                <a:latin typeface="Tahoma"/>
                <a:cs typeface="Tahoma"/>
              </a:rPr>
              <a:t>Book</a:t>
            </a:r>
            <a:r>
              <a:rPr lang="en-US" sz="3700" b="1" spc="-210">
                <a:solidFill>
                  <a:srgbClr val="141745"/>
                </a:solidFill>
                <a:latin typeface="Tahoma"/>
                <a:cs typeface="Tahoma"/>
              </a:rPr>
              <a:t> </a:t>
            </a:r>
            <a:r>
              <a:rPr lang="en-US" sz="3700" b="1" spc="-110">
                <a:solidFill>
                  <a:srgbClr val="141745"/>
                </a:solidFill>
                <a:latin typeface="Tahoma"/>
                <a:cs typeface="Tahoma"/>
              </a:rPr>
              <a:t>Target</a:t>
            </a:r>
            <a:r>
              <a:rPr lang="en-US" sz="3700" b="1" spc="-210">
                <a:solidFill>
                  <a:srgbClr val="141745"/>
                </a:solidFill>
                <a:latin typeface="Tahoma"/>
                <a:cs typeface="Tahoma"/>
              </a:rPr>
              <a:t> </a:t>
            </a:r>
            <a:r>
              <a:rPr lang="en-US" sz="3700" b="1">
                <a:solidFill>
                  <a:srgbClr val="141745"/>
                </a:solidFill>
                <a:latin typeface="Tahoma"/>
                <a:cs typeface="Tahoma"/>
              </a:rPr>
              <a:t>Audience</a:t>
            </a:r>
            <a:r>
              <a:rPr lang="en-US" sz="3700" b="1" spc="-210">
                <a:solidFill>
                  <a:srgbClr val="141745"/>
                </a:solidFill>
                <a:latin typeface="Tahoma"/>
                <a:cs typeface="Tahoma"/>
              </a:rPr>
              <a:t> </a:t>
            </a:r>
            <a:r>
              <a:rPr lang="en-US" sz="3700" b="1" spc="110">
                <a:solidFill>
                  <a:srgbClr val="141745"/>
                </a:solidFill>
                <a:latin typeface="Tahoma"/>
                <a:cs typeface="Tahoma"/>
              </a:rPr>
              <a:t>-</a:t>
            </a:r>
            <a:r>
              <a:rPr lang="en-US" sz="3700" b="1" spc="-210">
                <a:solidFill>
                  <a:srgbClr val="141745"/>
                </a:solidFill>
                <a:latin typeface="Tahoma"/>
                <a:cs typeface="Tahoma"/>
              </a:rPr>
              <a:t> </a:t>
            </a:r>
            <a:r>
              <a:rPr lang="en-US" sz="3700" b="1" spc="-145">
                <a:solidFill>
                  <a:srgbClr val="141745"/>
                </a:solidFill>
                <a:latin typeface="Tahoma"/>
                <a:cs typeface="Tahoma"/>
              </a:rPr>
              <a:t>How</a:t>
            </a:r>
            <a:r>
              <a:rPr lang="en-US" sz="3700" b="1" spc="-210">
                <a:solidFill>
                  <a:srgbClr val="141745"/>
                </a:solidFill>
                <a:latin typeface="Tahoma"/>
                <a:cs typeface="Tahoma"/>
              </a:rPr>
              <a:t> </a:t>
            </a:r>
            <a:r>
              <a:rPr lang="en-US" sz="3700" b="1" spc="-65">
                <a:solidFill>
                  <a:srgbClr val="141745"/>
                </a:solidFill>
                <a:latin typeface="Tahoma"/>
                <a:cs typeface="Tahoma"/>
              </a:rPr>
              <a:t>Design</a:t>
            </a:r>
            <a:r>
              <a:rPr lang="en-US" sz="3700" b="1" spc="-210">
                <a:solidFill>
                  <a:srgbClr val="141745"/>
                </a:solidFill>
                <a:latin typeface="Tahoma"/>
                <a:cs typeface="Tahoma"/>
              </a:rPr>
              <a:t> </a:t>
            </a:r>
            <a:r>
              <a:rPr lang="en-US" sz="3700" b="1" spc="-80">
                <a:solidFill>
                  <a:srgbClr val="141745"/>
                </a:solidFill>
                <a:latin typeface="Tahoma"/>
                <a:cs typeface="Tahoma"/>
              </a:rPr>
              <a:t>Pulled</a:t>
            </a:r>
            <a:r>
              <a:rPr lang="en-US" sz="3700" b="1" spc="-210">
                <a:solidFill>
                  <a:srgbClr val="141745"/>
                </a:solidFill>
                <a:latin typeface="Tahoma"/>
                <a:cs typeface="Tahoma"/>
              </a:rPr>
              <a:t> </a:t>
            </a:r>
            <a:r>
              <a:rPr lang="en-US" sz="3700" b="1" spc="-130">
                <a:solidFill>
                  <a:srgbClr val="141745"/>
                </a:solidFill>
                <a:latin typeface="Tahoma"/>
                <a:cs typeface="Tahoma"/>
              </a:rPr>
              <a:t>in</a:t>
            </a:r>
            <a:r>
              <a:rPr lang="en-US" sz="3700" b="1" spc="-210">
                <a:solidFill>
                  <a:srgbClr val="141745"/>
                </a:solidFill>
                <a:latin typeface="Tahoma"/>
                <a:cs typeface="Tahoma"/>
              </a:rPr>
              <a:t> </a:t>
            </a:r>
            <a:r>
              <a:rPr lang="en-US" sz="3700" b="1" spc="-114">
                <a:solidFill>
                  <a:srgbClr val="141745"/>
                </a:solidFill>
                <a:latin typeface="Tahoma"/>
                <a:cs typeface="Tahoma"/>
              </a:rPr>
              <a:t>the</a:t>
            </a:r>
            <a:r>
              <a:rPr lang="en-US" sz="3700" b="1" spc="-210">
                <a:solidFill>
                  <a:srgbClr val="141745"/>
                </a:solidFill>
                <a:latin typeface="Tahoma"/>
                <a:cs typeface="Tahoma"/>
              </a:rPr>
              <a:t> </a:t>
            </a:r>
            <a:r>
              <a:rPr lang="en-US" sz="3700" b="1" spc="-150">
                <a:solidFill>
                  <a:srgbClr val="141745"/>
                </a:solidFill>
                <a:latin typeface="Tahoma"/>
                <a:cs typeface="Tahoma"/>
              </a:rPr>
              <a:t>Right</a:t>
            </a:r>
            <a:r>
              <a:rPr lang="en-US" sz="3700" b="1" spc="-210">
                <a:solidFill>
                  <a:srgbClr val="141745"/>
                </a:solidFill>
                <a:latin typeface="Tahoma"/>
                <a:cs typeface="Tahoma"/>
              </a:rPr>
              <a:t> </a:t>
            </a:r>
            <a:r>
              <a:rPr lang="en-US" sz="3700" b="1" spc="-10">
                <a:solidFill>
                  <a:srgbClr val="141745"/>
                </a:solidFill>
                <a:latin typeface="Tahoma"/>
                <a:cs typeface="Tahoma"/>
              </a:rPr>
              <a:t>Consumer</a:t>
            </a:r>
            <a:endParaRPr lang="en-US" sz="3700">
              <a:latin typeface="Tahoma"/>
              <a:cs typeface="Tahom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45DE4-C0AD-0F77-F1CF-C0F6BD4C45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86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BFCE57-0DBB-BD37-BF3B-F76B8724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0" b="1" spc="-844">
                <a:solidFill>
                  <a:srgbClr val="E81289"/>
                </a:solidFill>
                <a:latin typeface="Montserrat"/>
                <a:cs typeface="Montserrat"/>
              </a:rPr>
              <a:t>W</a:t>
            </a:r>
            <a:r>
              <a:rPr lang="en-US" sz="10000" b="1" spc="-40">
                <a:solidFill>
                  <a:srgbClr val="E81289"/>
                </a:solidFill>
                <a:latin typeface="Montserrat"/>
                <a:cs typeface="Montserrat"/>
              </a:rPr>
              <a:t>e</a:t>
            </a:r>
            <a:r>
              <a:rPr lang="en-US" sz="10000" b="1" spc="-484">
                <a:solidFill>
                  <a:srgbClr val="E81289"/>
                </a:solidFill>
                <a:latin typeface="Montserrat"/>
                <a:cs typeface="Montserrat"/>
              </a:rPr>
              <a:t> </a:t>
            </a:r>
            <a:r>
              <a:rPr lang="en-US" sz="10000" b="1" spc="-275">
                <a:solidFill>
                  <a:srgbClr val="E81289"/>
                </a:solidFill>
                <a:latin typeface="Montserrat"/>
                <a:cs typeface="Montserrat"/>
              </a:rPr>
              <a:t>changed</a:t>
            </a:r>
            <a:r>
              <a:rPr lang="en-US" sz="10000" b="1" spc="-490">
                <a:solidFill>
                  <a:srgbClr val="E81289"/>
                </a:solidFill>
                <a:latin typeface="Montserrat"/>
                <a:cs typeface="Montserrat"/>
              </a:rPr>
              <a:t> </a:t>
            </a:r>
            <a:r>
              <a:rPr lang="en-US" sz="10000" b="1" spc="-200">
                <a:solidFill>
                  <a:srgbClr val="E81289"/>
                </a:solidFill>
                <a:latin typeface="Montserrat"/>
                <a:cs typeface="Montserrat"/>
              </a:rPr>
              <a:t>the</a:t>
            </a:r>
            <a:r>
              <a:rPr lang="en-US" sz="10000" b="1" spc="-484">
                <a:solidFill>
                  <a:srgbClr val="E81289"/>
                </a:solidFill>
                <a:latin typeface="Montserrat"/>
                <a:cs typeface="Montserrat"/>
              </a:rPr>
              <a:t> </a:t>
            </a:r>
            <a:r>
              <a:rPr lang="en-US" sz="10000" b="1" spc="-270">
                <a:solidFill>
                  <a:srgbClr val="E81289"/>
                </a:solidFill>
                <a:latin typeface="Montserrat"/>
                <a:cs typeface="Montserrat"/>
              </a:rPr>
              <a:t>design</a:t>
            </a:r>
            <a:endParaRPr lang="en-US" sz="1000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BFCC9-15E1-B851-1622-9C7C92ACB2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24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E89B5F-261A-69DB-2A3D-DA1A838F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19CEF-4838-6DBC-83ED-2A4AC28AD8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4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47BA1C-3F69-0F12-31B0-AE97DB6B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2280">
              <a:lnSpc>
                <a:spcPct val="100000"/>
              </a:lnSpc>
              <a:spcBef>
                <a:spcPts val="1420"/>
              </a:spcBef>
            </a:pPr>
            <a:r>
              <a:rPr lang="en-US" sz="9100" b="1" spc="-200">
                <a:solidFill>
                  <a:srgbClr val="FFFFFF"/>
                </a:solidFill>
                <a:latin typeface="Montserrat"/>
                <a:cs typeface="Montserrat"/>
              </a:rPr>
              <a:t>Use</a:t>
            </a:r>
            <a:r>
              <a:rPr lang="en-US" sz="9100" b="1" spc="-45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9100" b="1" spc="-215">
                <a:solidFill>
                  <a:srgbClr val="FFFFFF"/>
                </a:solidFill>
                <a:latin typeface="Montserrat"/>
                <a:cs typeface="Montserrat"/>
              </a:rPr>
              <a:t>Design</a:t>
            </a:r>
            <a:r>
              <a:rPr lang="en-US" sz="9100" b="1" spc="-4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9100" b="1" spc="-155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lang="en-US" sz="9100" b="1" spc="-4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9100" b="1" spc="-120">
                <a:solidFill>
                  <a:srgbClr val="FFFFFF"/>
                </a:solidFill>
                <a:latin typeface="Montserrat"/>
                <a:cs typeface="Montserrat"/>
              </a:rPr>
              <a:t>Differenciate</a:t>
            </a:r>
            <a:endParaRPr lang="en-US" sz="910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6C127-4005-520F-588B-FFE100DE9D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3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B771C9-0314-899C-4C44-9B57A829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3383F-A446-714C-FE02-8DD4DA668D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34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7FDC6E-5929-2A42-9A4F-0E2DEAE0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6725">
              <a:lnSpc>
                <a:spcPts val="10115"/>
              </a:lnSpc>
              <a:spcBef>
                <a:spcPts val="1565"/>
              </a:spcBef>
            </a:pPr>
            <a:r>
              <a:rPr lang="en-US" sz="9200" b="1" spc="-204">
                <a:solidFill>
                  <a:srgbClr val="141745"/>
                </a:solidFill>
                <a:latin typeface="Montserrat"/>
                <a:cs typeface="Montserrat"/>
              </a:rPr>
              <a:t>Use</a:t>
            </a:r>
            <a:r>
              <a:rPr lang="en-US" sz="9200" b="1" spc="-465">
                <a:solidFill>
                  <a:srgbClr val="141745"/>
                </a:solidFill>
                <a:latin typeface="Montserrat"/>
                <a:cs typeface="Montserrat"/>
              </a:rPr>
              <a:t> </a:t>
            </a:r>
            <a:r>
              <a:rPr lang="en-US" sz="9200" b="1" spc="-240">
                <a:solidFill>
                  <a:srgbClr val="141745"/>
                </a:solidFill>
                <a:latin typeface="Montserrat"/>
                <a:cs typeface="Montserrat"/>
              </a:rPr>
              <a:t>Design</a:t>
            </a:r>
            <a:r>
              <a:rPr lang="en-US" sz="9200" b="1" spc="-465">
                <a:solidFill>
                  <a:srgbClr val="141745"/>
                </a:solidFill>
                <a:latin typeface="Montserrat"/>
                <a:cs typeface="Montserrat"/>
              </a:rPr>
              <a:t> </a:t>
            </a:r>
            <a:r>
              <a:rPr lang="en-US" sz="9200" b="1" spc="-55">
                <a:solidFill>
                  <a:srgbClr val="141745"/>
                </a:solidFill>
                <a:latin typeface="Montserrat"/>
                <a:cs typeface="Montserrat"/>
              </a:rPr>
              <a:t>to</a:t>
            </a:r>
            <a:r>
              <a:rPr lang="en-US" sz="9200" b="1" spc="-484">
                <a:solidFill>
                  <a:srgbClr val="141745"/>
                </a:solidFill>
                <a:latin typeface="Montserrat"/>
                <a:cs typeface="Montserrat"/>
              </a:rPr>
              <a:t> </a:t>
            </a:r>
            <a:r>
              <a:rPr lang="en-US" sz="9200" b="1" spc="-245">
                <a:solidFill>
                  <a:srgbClr val="141745"/>
                </a:solidFill>
                <a:latin typeface="Montserrat"/>
                <a:cs typeface="Montserrat"/>
              </a:rPr>
              <a:t>SHOW</a:t>
            </a:r>
            <a:r>
              <a:rPr lang="en-US" sz="9200" b="1" spc="-495">
                <a:solidFill>
                  <a:srgbClr val="141745"/>
                </a:solidFill>
                <a:latin typeface="Montserrat"/>
                <a:cs typeface="Montserrat"/>
              </a:rPr>
              <a:t> </a:t>
            </a:r>
            <a:r>
              <a:rPr lang="en-US" sz="9200" b="1" spc="-175">
                <a:solidFill>
                  <a:srgbClr val="141745"/>
                </a:solidFill>
                <a:latin typeface="Montserrat"/>
                <a:cs typeface="Montserrat"/>
              </a:rPr>
              <a:t>not</a:t>
            </a:r>
            <a:r>
              <a:rPr lang="en-US" sz="9200" b="1" spc="-470">
                <a:solidFill>
                  <a:srgbClr val="141745"/>
                </a:solidFill>
                <a:latin typeface="Montserrat"/>
                <a:cs typeface="Montserrat"/>
              </a:rPr>
              <a:t> </a:t>
            </a:r>
            <a:r>
              <a:rPr lang="en-US" sz="9200" b="1" spc="-20">
                <a:solidFill>
                  <a:srgbClr val="141745"/>
                </a:solidFill>
                <a:latin typeface="Montserrat"/>
                <a:cs typeface="Montserrat"/>
              </a:rPr>
              <a:t>tell</a:t>
            </a:r>
            <a:endParaRPr lang="en-US" sz="920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C45ED-030F-784E-5290-57EC5CEA12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4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D90BF2-084A-6475-B76D-E97376FF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D9B90-2837-52AC-E1EC-E284F81B20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2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D1F262-96D2-EE49-5CC0-5B61FCAA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65A0F-2D0A-E141-529D-09F61B34D9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50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B84823-52C3-1C6D-50F4-35DDD99F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A98B9-BCBC-7D86-08B7-F1502DB0DF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23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9ACEDC-DD22-7C21-A3A5-6BC43361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96FDC-BC21-0B78-332E-45A6E14D58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81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0FFDE1-529B-8831-2EA1-EEC231C3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04800">
              <a:lnSpc>
                <a:spcPct val="100000"/>
              </a:lnSpc>
              <a:spcBef>
                <a:spcPts val="900"/>
              </a:spcBef>
            </a:pPr>
            <a:r>
              <a:rPr lang="en-US" sz="6000" b="1" spc="-140">
                <a:solidFill>
                  <a:srgbClr val="141745"/>
                </a:solidFill>
                <a:latin typeface="Montserrat"/>
                <a:cs typeface="Montserrat"/>
              </a:rPr>
              <a:t>DESIGN</a:t>
            </a:r>
            <a:r>
              <a:rPr lang="en-US" sz="6000" b="1" spc="-290">
                <a:solidFill>
                  <a:srgbClr val="141745"/>
                </a:solidFill>
                <a:latin typeface="Montserrat"/>
                <a:cs typeface="Montserrat"/>
              </a:rPr>
              <a:t> </a:t>
            </a:r>
            <a:r>
              <a:rPr lang="en-US" sz="6000" b="1" spc="-135">
                <a:solidFill>
                  <a:srgbClr val="141745"/>
                </a:solidFill>
                <a:latin typeface="Montserrat"/>
                <a:cs typeface="Montserrat"/>
              </a:rPr>
              <a:t>LEAD</a:t>
            </a:r>
            <a:r>
              <a:rPr lang="en-US" sz="6000" b="1" spc="-285">
                <a:solidFill>
                  <a:srgbClr val="141745"/>
                </a:solidFill>
                <a:latin typeface="Montserrat"/>
                <a:cs typeface="Montserrat"/>
              </a:rPr>
              <a:t> </a:t>
            </a:r>
            <a:r>
              <a:rPr lang="en-US" sz="6000" b="1" spc="-65">
                <a:solidFill>
                  <a:srgbClr val="141745"/>
                </a:solidFill>
                <a:latin typeface="Montserrat"/>
                <a:cs typeface="Montserrat"/>
              </a:rPr>
              <a:t>TO</a:t>
            </a:r>
            <a:r>
              <a:rPr lang="en-US" sz="6000" b="1" spc="-285">
                <a:solidFill>
                  <a:srgbClr val="141745"/>
                </a:solidFill>
                <a:latin typeface="Montserrat"/>
                <a:cs typeface="Montserrat"/>
              </a:rPr>
              <a:t> </a:t>
            </a:r>
            <a:r>
              <a:rPr lang="en-US" sz="6000" b="1" spc="-175">
                <a:solidFill>
                  <a:srgbClr val="141745"/>
                </a:solidFill>
                <a:latin typeface="Montserrat"/>
                <a:cs typeface="Montserrat"/>
              </a:rPr>
              <a:t>FINANCAIL</a:t>
            </a:r>
            <a:r>
              <a:rPr lang="en-US" sz="6000" b="1" spc="-285">
                <a:solidFill>
                  <a:srgbClr val="141745"/>
                </a:solidFill>
                <a:latin typeface="Montserrat"/>
                <a:cs typeface="Montserrat"/>
              </a:rPr>
              <a:t> </a:t>
            </a:r>
            <a:r>
              <a:rPr lang="en-US" sz="6000" b="1" spc="-10">
                <a:solidFill>
                  <a:srgbClr val="141745"/>
                </a:solidFill>
                <a:latin typeface="Montserrat"/>
                <a:cs typeface="Montserrat"/>
              </a:rPr>
              <a:t>SUCCESS</a:t>
            </a:r>
            <a:endParaRPr lang="en-US" sz="600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EC800-7C48-0460-12D1-1391C9C981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86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56CB2A-7741-C413-977A-5A34BA9B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100" i="1" spc="-575">
                <a:latin typeface="Brush Script MT"/>
                <a:cs typeface="Brush Script MT"/>
              </a:rPr>
              <a:t>H</a:t>
            </a:r>
            <a:r>
              <a:rPr lang="en-US" sz="12100" i="1" spc="-585">
                <a:latin typeface="Brush Script MT"/>
                <a:cs typeface="Brush Script MT"/>
              </a:rPr>
              <a:t>i</a:t>
            </a:r>
            <a:r>
              <a:rPr lang="en-US" sz="12100" i="1" spc="-15">
                <a:latin typeface="Brush Script MT"/>
                <a:cs typeface="Brush Script MT"/>
              </a:rPr>
              <a:t>,</a:t>
            </a:r>
            <a:r>
              <a:rPr lang="en-US" sz="12100" i="1" spc="-1115">
                <a:latin typeface="Brush Script MT"/>
                <a:cs typeface="Brush Script MT"/>
              </a:rPr>
              <a:t> </a:t>
            </a:r>
            <a:r>
              <a:rPr lang="en-US" sz="12100" i="1" spc="-600">
                <a:latin typeface="Brush Script MT"/>
                <a:cs typeface="Brush Script MT"/>
              </a:rPr>
              <a:t>i</a:t>
            </a:r>
            <a:r>
              <a:rPr lang="en-US" sz="12100" i="1" spc="-590">
                <a:latin typeface="Brush Script MT"/>
                <a:cs typeface="Brush Script MT"/>
              </a:rPr>
              <a:t>’</a:t>
            </a:r>
            <a:r>
              <a:rPr lang="en-US" sz="12100" i="1" spc="-30">
                <a:latin typeface="Brush Script MT"/>
                <a:cs typeface="Brush Script MT"/>
              </a:rPr>
              <a:t>m</a:t>
            </a:r>
            <a:r>
              <a:rPr lang="en-US" sz="12100" i="1" spc="-1105">
                <a:latin typeface="Brush Script MT"/>
                <a:cs typeface="Brush Script MT"/>
              </a:rPr>
              <a:t> </a:t>
            </a:r>
            <a:r>
              <a:rPr lang="en-US" sz="12100" i="1" spc="-605">
                <a:latin typeface="Brush Script MT"/>
                <a:cs typeface="Brush Script MT"/>
              </a:rPr>
              <a:t>Jess</a:t>
            </a:r>
            <a:r>
              <a:rPr lang="en-US" sz="12100" i="1" spc="-35">
                <a:latin typeface="Brush Script MT"/>
                <a:cs typeface="Brush Script MT"/>
              </a:rPr>
              <a:t>!</a:t>
            </a:r>
            <a:endParaRPr lang="en-US" sz="12100">
              <a:latin typeface="Brush Script MT"/>
              <a:cs typeface="Brush Script M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9E2E2-FC08-C43A-FD26-251993CB29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86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5C8711-ABD5-C912-CF1E-8D036490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64685" algn="l"/>
              </a:tabLst>
            </a:pPr>
            <a:r>
              <a:rPr lang="en-US" sz="4900" b="1" spc="395">
                <a:latin typeface="Cambria"/>
                <a:cs typeface="Cambria"/>
              </a:rPr>
              <a:t>MY</a:t>
            </a:r>
            <a:r>
              <a:rPr lang="en-US" sz="4900" b="1" spc="-145">
                <a:latin typeface="Cambria"/>
                <a:cs typeface="Cambria"/>
              </a:rPr>
              <a:t> </a:t>
            </a:r>
            <a:r>
              <a:rPr lang="en-US" sz="4900" b="1" spc="280">
                <a:latin typeface="Cambria"/>
                <a:cs typeface="Cambria"/>
              </a:rPr>
              <a:t>STORY</a:t>
            </a:r>
            <a:r>
              <a:rPr lang="en-US" sz="4900" b="1" spc="-145">
                <a:latin typeface="Cambria"/>
                <a:cs typeface="Cambria"/>
              </a:rPr>
              <a:t> </a:t>
            </a:r>
            <a:r>
              <a:rPr lang="en-US" sz="4900" b="1" spc="360">
                <a:latin typeface="Cambria"/>
                <a:cs typeface="Cambria"/>
              </a:rPr>
              <a:t>OF</a:t>
            </a:r>
            <a:r>
              <a:rPr lang="en-US" sz="4900" b="1">
                <a:latin typeface="Cambria"/>
                <a:cs typeface="Cambria"/>
              </a:rPr>
              <a:t>	</a:t>
            </a:r>
            <a:r>
              <a:rPr lang="en-US" sz="4900" b="1" spc="290">
                <a:latin typeface="Cambria"/>
                <a:cs typeface="Cambria"/>
              </a:rPr>
              <a:t>CREATING</a:t>
            </a:r>
            <a:r>
              <a:rPr lang="en-US" sz="4900" b="1" spc="-145">
                <a:latin typeface="Cambria"/>
                <a:cs typeface="Cambria"/>
              </a:rPr>
              <a:t> </a:t>
            </a:r>
            <a:r>
              <a:rPr lang="en-US" sz="4900" b="1" spc="509">
                <a:latin typeface="Cambria"/>
                <a:cs typeface="Cambria"/>
              </a:rPr>
              <a:t>A</a:t>
            </a:r>
            <a:r>
              <a:rPr lang="en-US" sz="4900" b="1" spc="-140">
                <a:latin typeface="Cambria"/>
                <a:cs typeface="Cambria"/>
              </a:rPr>
              <a:t> </a:t>
            </a:r>
            <a:r>
              <a:rPr lang="en-US" sz="4900" b="1" spc="305">
                <a:latin typeface="Cambria"/>
                <a:cs typeface="Cambria"/>
              </a:rPr>
              <a:t>BRAND</a:t>
            </a:r>
            <a:endParaRPr lang="en-US" sz="4900">
              <a:latin typeface="Cambria"/>
              <a:cs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2FF16-CC27-8CAC-28B9-AAB00B9FB5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10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32DC70-0E04-7683-D82A-0444FC6B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indent="-635" algn="ctr">
              <a:lnSpc>
                <a:spcPct val="77100"/>
              </a:lnSpc>
              <a:spcBef>
                <a:spcPts val="1405"/>
              </a:spcBef>
            </a:pPr>
            <a:r>
              <a:rPr lang="en-US" sz="4700" spc="-185"/>
              <a:t>Step</a:t>
            </a:r>
            <a:r>
              <a:rPr lang="en-US" sz="4700" spc="-625"/>
              <a:t> </a:t>
            </a:r>
            <a:r>
              <a:rPr lang="en-US" sz="4700"/>
              <a:t>By</a:t>
            </a:r>
            <a:r>
              <a:rPr lang="en-US" sz="4700" spc="-620"/>
              <a:t> </a:t>
            </a:r>
            <a:r>
              <a:rPr lang="en-US" sz="4700" spc="-225"/>
              <a:t>Step,</a:t>
            </a:r>
            <a:r>
              <a:rPr lang="en-US" sz="4700" spc="-620"/>
              <a:t> </a:t>
            </a:r>
            <a:r>
              <a:rPr lang="en-US" sz="4700" spc="240"/>
              <a:t>I</a:t>
            </a:r>
            <a:r>
              <a:rPr lang="en-US" sz="4700" spc="-620"/>
              <a:t> </a:t>
            </a:r>
            <a:r>
              <a:rPr lang="en-US" sz="4700" spc="-10"/>
              <a:t>Navigated </a:t>
            </a:r>
            <a:r>
              <a:rPr lang="en-US" sz="4700" spc="270"/>
              <a:t>How</a:t>
            </a:r>
            <a:r>
              <a:rPr lang="en-US" sz="4700" spc="-635"/>
              <a:t> </a:t>
            </a:r>
            <a:r>
              <a:rPr lang="en-US" sz="4700" spc="305"/>
              <a:t>To</a:t>
            </a:r>
            <a:r>
              <a:rPr lang="en-US" sz="4700" spc="-630"/>
              <a:t> </a:t>
            </a:r>
            <a:r>
              <a:rPr lang="en-US" sz="4700" b="1" spc="60">
                <a:latin typeface="Cambria"/>
                <a:cs typeface="Cambria"/>
              </a:rPr>
              <a:t>Launch</a:t>
            </a:r>
            <a:r>
              <a:rPr lang="en-US" sz="4700" b="1" spc="-260">
                <a:latin typeface="Cambria"/>
                <a:cs typeface="Cambria"/>
              </a:rPr>
              <a:t> </a:t>
            </a:r>
            <a:r>
              <a:rPr lang="en-US" sz="4700" spc="680"/>
              <a:t>A</a:t>
            </a:r>
            <a:r>
              <a:rPr lang="en-US" sz="4700" spc="-635"/>
              <a:t> </a:t>
            </a:r>
            <a:r>
              <a:rPr lang="en-US" sz="4700" spc="120"/>
              <a:t>Wine </a:t>
            </a:r>
            <a:r>
              <a:rPr lang="en-US" sz="4700" spc="-10"/>
              <a:t>Company</a:t>
            </a:r>
            <a:endParaRPr lang="en-US" sz="4700">
              <a:latin typeface="Cambria"/>
              <a:cs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969A5-20EA-6E59-D4DA-5B8D9AF866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175CE7-791E-C97F-0A66-1F214A2B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065" marR="5080" indent="-635" algn="ctr">
              <a:lnSpc>
                <a:spcPts val="5170"/>
              </a:lnSpc>
              <a:spcBef>
                <a:spcPts val="80"/>
              </a:spcBef>
            </a:pPr>
            <a:r>
              <a:rPr lang="en-US" sz="4200" spc="204"/>
              <a:t>I</a:t>
            </a:r>
            <a:r>
              <a:rPr lang="en-US" sz="4200" spc="-405"/>
              <a:t> </a:t>
            </a:r>
            <a:r>
              <a:rPr lang="en-US" sz="4200" spc="75"/>
              <a:t>knew</a:t>
            </a:r>
            <a:r>
              <a:rPr lang="en-US" sz="4200" spc="-409"/>
              <a:t> </a:t>
            </a:r>
            <a:r>
              <a:rPr lang="en-US" sz="4200" spc="-160"/>
              <a:t>just</a:t>
            </a:r>
            <a:r>
              <a:rPr lang="en-US" sz="4200" spc="-405"/>
              <a:t> </a:t>
            </a:r>
            <a:r>
              <a:rPr lang="en-US" sz="4200"/>
              <a:t>a</a:t>
            </a:r>
            <a:r>
              <a:rPr lang="en-US" sz="4200" spc="-405"/>
              <a:t> </a:t>
            </a:r>
            <a:r>
              <a:rPr lang="en-US" sz="4200"/>
              <a:t>trendy</a:t>
            </a:r>
            <a:r>
              <a:rPr lang="en-US" sz="4200" spc="-405"/>
              <a:t> </a:t>
            </a:r>
            <a:r>
              <a:rPr lang="en-US" sz="4200" spc="-10"/>
              <a:t>label </a:t>
            </a:r>
            <a:r>
              <a:rPr lang="en-US" sz="4200" spc="-90"/>
              <a:t>slapped</a:t>
            </a:r>
            <a:r>
              <a:rPr lang="en-US" sz="4200" spc="-405"/>
              <a:t> </a:t>
            </a:r>
            <a:r>
              <a:rPr lang="en-US" sz="4200" spc="100"/>
              <a:t>on</a:t>
            </a:r>
            <a:r>
              <a:rPr lang="en-US" sz="4200" spc="-405"/>
              <a:t> </a:t>
            </a:r>
            <a:r>
              <a:rPr lang="en-US" sz="4200"/>
              <a:t>a</a:t>
            </a:r>
            <a:r>
              <a:rPr lang="en-US" sz="4200" spc="-405"/>
              <a:t> </a:t>
            </a:r>
            <a:r>
              <a:rPr lang="en-US" sz="4200" spc="-70"/>
              <a:t>bottle</a:t>
            </a:r>
            <a:r>
              <a:rPr lang="en-US" sz="4200" spc="-405"/>
              <a:t> </a:t>
            </a:r>
            <a:r>
              <a:rPr lang="en-US" sz="4200" b="1" spc="60">
                <a:latin typeface="Cambria"/>
                <a:cs typeface="Cambria"/>
              </a:rPr>
              <a:t>wasn’t </a:t>
            </a:r>
            <a:r>
              <a:rPr lang="en-US" sz="4200" b="1" spc="35">
                <a:latin typeface="Cambria"/>
                <a:cs typeface="Cambria"/>
              </a:rPr>
              <a:t>enough.</a:t>
            </a:r>
            <a:endParaRPr lang="en-US" sz="4200">
              <a:latin typeface="Cambria"/>
              <a:cs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74F47-0E7A-D86E-D83C-8802F5B1F1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2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18FB2D-5008-6C4F-7EFA-07E3602C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E00E8-054D-227F-9242-5E27572C20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2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458955-6857-82D3-C26D-0CC097EE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3300" b="1">
                <a:latin typeface="Cambria"/>
                <a:cs typeface="Cambria"/>
              </a:rPr>
              <a:t>Occasion</a:t>
            </a:r>
            <a:r>
              <a:rPr lang="en-US" sz="3300" b="1" spc="-35">
                <a:latin typeface="Cambria"/>
                <a:cs typeface="Cambria"/>
              </a:rPr>
              <a:t> </a:t>
            </a:r>
            <a:r>
              <a:rPr lang="en-US" sz="3300" b="1">
                <a:latin typeface="Cambria"/>
                <a:cs typeface="Cambria"/>
              </a:rPr>
              <a:t>Based</a:t>
            </a:r>
            <a:r>
              <a:rPr lang="en-US" sz="3300" b="1" spc="-35">
                <a:latin typeface="Cambria"/>
                <a:cs typeface="Cambria"/>
              </a:rPr>
              <a:t> </a:t>
            </a:r>
            <a:r>
              <a:rPr lang="en-US" sz="3300" b="1" spc="-10">
                <a:latin typeface="Cambria"/>
                <a:cs typeface="Cambria"/>
              </a:rPr>
              <a:t>Bottle</a:t>
            </a:r>
            <a:endParaRPr lang="en-US" sz="3300">
              <a:latin typeface="Cambria"/>
              <a:cs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3F161-95E2-D321-D8CB-9EFD08BC17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33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6BC3B0-E0D7-8B0D-5BDB-973DA6ED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72589" algn="ctr">
              <a:lnSpc>
                <a:spcPts val="4140"/>
              </a:lnSpc>
              <a:spcBef>
                <a:spcPts val="114"/>
              </a:spcBef>
            </a:pPr>
            <a:r>
              <a:rPr lang="en-US" spc="-95"/>
              <a:t>Using</a:t>
            </a:r>
            <a:r>
              <a:rPr lang="en-US" spc="-505"/>
              <a:t> </a:t>
            </a:r>
            <a:r>
              <a:rPr lang="en-US" spc="-95"/>
              <a:t>Design</a:t>
            </a:r>
            <a:r>
              <a:rPr lang="en-US" spc="-500"/>
              <a:t> </a:t>
            </a:r>
            <a:r>
              <a:rPr lang="en-US" spc="245"/>
              <a:t>To</a:t>
            </a:r>
            <a:r>
              <a:rPr lang="en-US" spc="-500"/>
              <a:t> </a:t>
            </a:r>
            <a:r>
              <a:rPr lang="en-US" spc="-10"/>
              <a:t>Create</a:t>
            </a:r>
          </a:p>
          <a:p>
            <a:pPr marL="1672589" algn="ctr">
              <a:lnSpc>
                <a:spcPts val="4140"/>
              </a:lnSpc>
            </a:pPr>
            <a:r>
              <a:rPr lang="en-US" b="1" spc="430">
                <a:latin typeface="Cambria"/>
                <a:cs typeface="Cambria"/>
              </a:rPr>
              <a:t>A</a:t>
            </a:r>
            <a:r>
              <a:rPr lang="en-US" b="1" spc="-150">
                <a:latin typeface="Cambria"/>
                <a:cs typeface="Cambria"/>
              </a:rPr>
              <a:t> </a:t>
            </a:r>
            <a:r>
              <a:rPr lang="en-US" b="1" spc="-140">
                <a:latin typeface="Cambria"/>
                <a:cs typeface="Cambria"/>
              </a:rPr>
              <a:t>360</a:t>
            </a:r>
            <a:r>
              <a:rPr lang="en-US" b="1" spc="-120">
                <a:latin typeface="Cambria"/>
                <a:cs typeface="Cambria"/>
              </a:rPr>
              <a:t> </a:t>
            </a:r>
            <a:r>
              <a:rPr lang="en-US" b="1">
                <a:latin typeface="Cambria"/>
                <a:cs typeface="Cambria"/>
              </a:rPr>
              <a:t>Consumer</a:t>
            </a:r>
            <a:r>
              <a:rPr lang="en-US" b="1" spc="-135">
                <a:latin typeface="Cambria"/>
                <a:cs typeface="Cambria"/>
              </a:rPr>
              <a:t> </a:t>
            </a:r>
            <a:r>
              <a:rPr lang="en-US" b="1" spc="-50">
                <a:latin typeface="Cambria"/>
                <a:cs typeface="Cambria"/>
              </a:rPr>
              <a:t>Experience</a:t>
            </a:r>
            <a:r>
              <a:rPr lang="en-US" b="1" spc="-135">
                <a:latin typeface="Cambria"/>
                <a:cs typeface="Cambria"/>
              </a:rPr>
              <a:t> </a:t>
            </a:r>
            <a:r>
              <a:rPr lang="en-US" b="1" spc="545">
                <a:latin typeface="Cambria"/>
                <a:cs typeface="Cambria"/>
              </a:rPr>
              <a:t>&amp;</a:t>
            </a:r>
            <a:r>
              <a:rPr lang="en-US" b="1" spc="-135">
                <a:latin typeface="Cambria"/>
                <a:cs typeface="Cambria"/>
              </a:rPr>
              <a:t> </a:t>
            </a:r>
            <a:r>
              <a:rPr lang="en-US" b="1" spc="-25">
                <a:latin typeface="Cambria"/>
                <a:cs typeface="Cambria"/>
              </a:rPr>
              <a:t>Brand</a:t>
            </a:r>
            <a:r>
              <a:rPr lang="en-US" b="1" spc="-135">
                <a:latin typeface="Cambria"/>
                <a:cs typeface="Cambria"/>
              </a:rPr>
              <a:t> </a:t>
            </a:r>
            <a:r>
              <a:rPr lang="en-US" b="1" spc="-10">
                <a:latin typeface="Cambria"/>
                <a:cs typeface="Cambria"/>
              </a:rPr>
              <a:t>World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A9DAD-8759-5CDD-0E08-C226DF7825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38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35CD79-85CF-A142-E093-12786CF8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0" b="1" spc="-275">
                <a:solidFill>
                  <a:srgbClr val="E81289"/>
                </a:solidFill>
                <a:latin typeface="Montserrat"/>
                <a:cs typeface="Montserrat"/>
              </a:rPr>
              <a:t>Questions</a:t>
            </a:r>
            <a:endParaRPr lang="en-US" sz="1000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3C97C-F0E0-3B8A-FFBD-95BEAD5D3A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0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662FB7-E369-C5D6-50EE-640F5757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0845">
              <a:lnSpc>
                <a:spcPct val="100000"/>
              </a:lnSpc>
              <a:spcBef>
                <a:spcPts val="100"/>
              </a:spcBef>
            </a:pPr>
            <a:r>
              <a:rPr lang="en-US" sz="7500" b="1" spc="-204">
                <a:solidFill>
                  <a:srgbClr val="FFFFFF"/>
                </a:solidFill>
                <a:latin typeface="Montserrat"/>
                <a:cs typeface="Montserrat"/>
              </a:rPr>
              <a:t>Introductions</a:t>
            </a:r>
            <a:r>
              <a:rPr lang="en-US" sz="7500" b="1" spc="-3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7500" b="1">
                <a:solidFill>
                  <a:srgbClr val="FFFFFF"/>
                </a:solidFill>
                <a:latin typeface="Montserrat"/>
                <a:cs typeface="Montserrat"/>
              </a:rPr>
              <a:t>&amp;</a:t>
            </a:r>
            <a:r>
              <a:rPr lang="en-US" sz="7500" b="1" spc="-3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7500" b="1" spc="-105">
                <a:solidFill>
                  <a:srgbClr val="FFFFFF"/>
                </a:solidFill>
                <a:latin typeface="Montserrat"/>
                <a:cs typeface="Montserrat"/>
              </a:rPr>
              <a:t>Agenda</a:t>
            </a:r>
            <a:endParaRPr lang="en-US" sz="750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EE8B9-3293-836E-9100-1E08D3D142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9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24FF92-600D-175A-EFC4-8B010E53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450" b="1" spc="-170">
                <a:solidFill>
                  <a:srgbClr val="141745"/>
                </a:solidFill>
                <a:latin typeface="Montserrat"/>
                <a:cs typeface="Montserrat"/>
              </a:rPr>
              <a:t>Who</a:t>
            </a:r>
            <a:r>
              <a:rPr lang="en-US" sz="6450" b="1" spc="-325">
                <a:solidFill>
                  <a:srgbClr val="141745"/>
                </a:solidFill>
                <a:latin typeface="Montserrat"/>
                <a:cs typeface="Montserrat"/>
              </a:rPr>
              <a:t> </a:t>
            </a:r>
            <a:r>
              <a:rPr lang="en-US" sz="6450" b="1" spc="-120">
                <a:solidFill>
                  <a:srgbClr val="141745"/>
                </a:solidFill>
                <a:latin typeface="Montserrat"/>
                <a:cs typeface="Montserrat"/>
              </a:rPr>
              <a:t>are</a:t>
            </a:r>
            <a:r>
              <a:rPr lang="en-US" sz="6450" b="1" spc="-320">
                <a:solidFill>
                  <a:srgbClr val="141745"/>
                </a:solidFill>
                <a:latin typeface="Montserrat"/>
                <a:cs typeface="Montserrat"/>
              </a:rPr>
              <a:t> </a:t>
            </a:r>
            <a:r>
              <a:rPr lang="en-US" sz="6450" b="1" spc="-30">
                <a:solidFill>
                  <a:srgbClr val="141745"/>
                </a:solidFill>
                <a:latin typeface="Montserrat"/>
                <a:cs typeface="Montserrat"/>
              </a:rPr>
              <a:t>we?</a:t>
            </a:r>
            <a:endParaRPr lang="en-US" sz="645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02214-A085-3DA6-6BFB-E82AADCB91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7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467359-65EF-1C25-79D1-0D826A9F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0360">
              <a:lnSpc>
                <a:spcPts val="5660"/>
              </a:lnSpc>
              <a:spcBef>
                <a:spcPts val="1010"/>
              </a:spcBef>
            </a:pPr>
            <a:r>
              <a:rPr lang="en-US" sz="6700" b="1" spc="-155">
                <a:solidFill>
                  <a:srgbClr val="FFFFFF"/>
                </a:solidFill>
                <a:latin typeface="Montserrat"/>
                <a:cs typeface="Montserrat"/>
              </a:rPr>
              <a:t>Changing</a:t>
            </a:r>
            <a:r>
              <a:rPr lang="en-US" sz="6700" b="1" spc="-3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6700" b="1" spc="-9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lang="en-US" sz="6700" b="1" spc="-3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6700" b="1" spc="-570">
                <a:solidFill>
                  <a:srgbClr val="FFFFFF"/>
                </a:solidFill>
                <a:latin typeface="Montserrat"/>
                <a:cs typeface="Montserrat"/>
              </a:rPr>
              <a:t>W</a:t>
            </a:r>
            <a:r>
              <a:rPr lang="en-US" sz="6700" b="1" spc="-27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lang="en-US" sz="6700" b="1" spc="-30">
                <a:solidFill>
                  <a:srgbClr val="FFFFFF"/>
                </a:solidFill>
                <a:latin typeface="Montserrat"/>
                <a:cs typeface="Montserrat"/>
              </a:rPr>
              <a:t>y</a:t>
            </a:r>
            <a:r>
              <a:rPr lang="en-US" sz="6700" b="1" spc="-3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6700" b="1" spc="-565">
                <a:solidFill>
                  <a:srgbClr val="FFFFFF"/>
                </a:solidFill>
                <a:latin typeface="Montserrat"/>
                <a:cs typeface="Montserrat"/>
              </a:rPr>
              <a:t>W</a:t>
            </a:r>
            <a:r>
              <a:rPr lang="en-US" sz="6700" b="1" spc="-25">
                <a:solidFill>
                  <a:srgbClr val="FFFFFF"/>
                </a:solidFill>
                <a:latin typeface="Montserrat"/>
                <a:cs typeface="Montserrat"/>
              </a:rPr>
              <a:t>e</a:t>
            </a:r>
            <a:endParaRPr lang="en-US" sz="670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0225D-9742-3657-ED66-4E6406DF29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8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AFB8DF-E39A-034B-DADB-E8755371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5020" algn="l"/>
                <a:tab pos="6257925" algn="l"/>
              </a:tabLst>
            </a:pPr>
            <a:r>
              <a:rPr lang="en-US" sz="7200" b="1" spc="-25">
                <a:solidFill>
                  <a:srgbClr val="FFFFFF"/>
                </a:solidFill>
                <a:latin typeface="Montserrat"/>
                <a:cs typeface="Montserrat"/>
              </a:rPr>
              <a:t>Our</a:t>
            </a:r>
            <a:r>
              <a:rPr lang="en-US" sz="7200" b="1">
                <a:solidFill>
                  <a:srgbClr val="FFFFFF"/>
                </a:solidFill>
                <a:latin typeface="Montserrat"/>
                <a:cs typeface="Montserrat"/>
              </a:rPr>
              <a:t>	</a:t>
            </a:r>
            <a:r>
              <a:rPr lang="en-US" sz="7200" b="1" spc="-10">
                <a:solidFill>
                  <a:srgbClr val="FFFFFF"/>
                </a:solidFill>
                <a:latin typeface="Montserrat"/>
                <a:cs typeface="Montserrat"/>
              </a:rPr>
              <a:t>Projects</a:t>
            </a:r>
            <a:r>
              <a:rPr lang="en-US" sz="7200" b="1">
                <a:solidFill>
                  <a:srgbClr val="FFFFFF"/>
                </a:solidFill>
                <a:latin typeface="Montserrat"/>
                <a:cs typeface="Montserrat"/>
              </a:rPr>
              <a:t>	</a:t>
            </a:r>
            <a:r>
              <a:rPr lang="en-US" sz="7200" b="1" spc="-25">
                <a:solidFill>
                  <a:srgbClr val="FFFFFF"/>
                </a:solidFill>
                <a:latin typeface="Montserrat"/>
                <a:cs typeface="Montserrat"/>
              </a:rPr>
              <a:t>Get</a:t>
            </a:r>
            <a:endParaRPr lang="en-US" sz="720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04111-6A88-7074-AB98-171F6F5CBF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5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9DDEEB-D2A2-4DF0-D13F-DBB07B5A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8465">
              <a:lnSpc>
                <a:spcPts val="6534"/>
              </a:lnSpc>
              <a:spcBef>
                <a:spcPts val="1285"/>
              </a:spcBef>
            </a:pPr>
            <a:r>
              <a:rPr lang="en-US" sz="8250" b="1" spc="-225">
                <a:solidFill>
                  <a:srgbClr val="FFFFFF"/>
                </a:solidFill>
                <a:latin typeface="Montserrat"/>
                <a:cs typeface="Montserrat"/>
              </a:rPr>
              <a:t>Design</a:t>
            </a:r>
            <a:r>
              <a:rPr lang="en-US" sz="8250" b="1" spc="-4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8250" b="1">
                <a:solidFill>
                  <a:srgbClr val="FFFFFF"/>
                </a:solidFill>
                <a:latin typeface="Montserrat"/>
                <a:cs typeface="Montserrat"/>
              </a:rPr>
              <a:t>&amp;</a:t>
            </a:r>
            <a:r>
              <a:rPr lang="en-US" sz="8250" b="1" spc="-434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8250" b="1" spc="-40">
                <a:solidFill>
                  <a:srgbClr val="FFFFFF"/>
                </a:solidFill>
                <a:latin typeface="Montserrat"/>
                <a:cs typeface="Montserrat"/>
              </a:rPr>
              <a:t>Branding</a:t>
            </a:r>
            <a:endParaRPr lang="en-US" sz="825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9A42C-FBAA-2E2A-AE28-4954FAE2CF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3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64C4C2-0E3D-01A6-FDC3-584E49DC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1030">
              <a:lnSpc>
                <a:spcPct val="100000"/>
              </a:lnSpc>
              <a:spcBef>
                <a:spcPts val="95"/>
              </a:spcBef>
            </a:pPr>
            <a:r>
              <a:rPr lang="en-US" sz="8050" b="1" spc="-155">
                <a:solidFill>
                  <a:srgbClr val="FFFFFF"/>
                </a:solidFill>
                <a:latin typeface="Montserrat"/>
                <a:cs typeface="Montserrat"/>
              </a:rPr>
              <a:t>All</a:t>
            </a:r>
            <a:r>
              <a:rPr lang="en-US" sz="8050" b="1" spc="-409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8050" b="1" spc="-220">
                <a:solidFill>
                  <a:srgbClr val="FFFFFF"/>
                </a:solidFill>
                <a:latin typeface="Montserrat"/>
                <a:cs typeface="Montserrat"/>
              </a:rPr>
              <a:t>Design</a:t>
            </a:r>
            <a:r>
              <a:rPr lang="en-US" sz="8050" b="1" spc="-40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8050" b="1">
                <a:solidFill>
                  <a:srgbClr val="FFFFFF"/>
                </a:solidFill>
                <a:latin typeface="Montserrat"/>
                <a:cs typeface="Montserrat"/>
              </a:rPr>
              <a:t>&amp;</a:t>
            </a:r>
            <a:r>
              <a:rPr lang="en-US" sz="8050" b="1" spc="-40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8050" b="1" spc="-130">
                <a:solidFill>
                  <a:srgbClr val="FFFFFF"/>
                </a:solidFill>
                <a:latin typeface="Montserrat"/>
                <a:cs typeface="Montserrat"/>
              </a:rPr>
              <a:t>Branding</a:t>
            </a:r>
            <a:endParaRPr lang="en-US" sz="805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D3CDE-969E-3852-43FD-5BA4AA6EEB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9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C93C6D7-5ECA-4669-A78A-7125143777E7}"/>
</file>

<file path=customXml/itemProps2.xml><?xml version="1.0" encoding="utf-8"?>
<ds:datastoreItem xmlns:ds="http://schemas.openxmlformats.org/officeDocument/2006/customXml" ds:itemID="{0DCE29BE-7C75-4C78-96E2-D663C868ABBE}"/>
</file>

<file path=customXml/itemProps3.xml><?xml version="1.0" encoding="utf-8"?>
<ds:datastoreItem xmlns:ds="http://schemas.openxmlformats.org/officeDocument/2006/customXml" ds:itemID="{E6EF9A32-205D-4858-8EA1-0C582A3F5389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The New Rules of Attraction</vt:lpstr>
      <vt:lpstr>PowerPoint Presentation</vt:lpstr>
      <vt:lpstr>PowerPoint Presentation</vt:lpstr>
      <vt:lpstr>Introductions &amp; Agenda</vt:lpstr>
      <vt:lpstr>Who are we?</vt:lpstr>
      <vt:lpstr>Changing the Way We</vt:lpstr>
      <vt:lpstr>Our Projects Get</vt:lpstr>
      <vt:lpstr>Design &amp; Branding</vt:lpstr>
      <vt:lpstr>All Design &amp; Branding</vt:lpstr>
      <vt:lpstr>Effective Design Tells</vt:lpstr>
      <vt:lpstr>Restaurant Design Tells a Story</vt:lpstr>
      <vt:lpstr>Winery Examples</vt:lpstr>
      <vt:lpstr>Evaluate Your Brand</vt:lpstr>
      <vt:lpstr>Work With What You Have</vt:lpstr>
      <vt:lpstr>Use Design to Differentiate</vt:lpstr>
      <vt:lpstr>Wine Book Target Audience - How Design Pulled in the Right Consumer</vt:lpstr>
      <vt:lpstr>We changed the design</vt:lpstr>
      <vt:lpstr>PowerPoint Presentation</vt:lpstr>
      <vt:lpstr>Use Design to Differenciate</vt:lpstr>
      <vt:lpstr>Use Design to SHOW not tell</vt:lpstr>
      <vt:lpstr>PowerPoint Presentation</vt:lpstr>
      <vt:lpstr>PowerPoint Presentation</vt:lpstr>
      <vt:lpstr>PowerPoint Presentation</vt:lpstr>
      <vt:lpstr>PowerPoint Presentation</vt:lpstr>
      <vt:lpstr>DESIGN LEAD TO FINANCAIL SUCCESS</vt:lpstr>
      <vt:lpstr>Hi, i’m Jess!</vt:lpstr>
      <vt:lpstr>MY STORY OF CREATING A BRAND</vt:lpstr>
      <vt:lpstr>Step By Step, I Navigated How To Launch A Wine Company</vt:lpstr>
      <vt:lpstr>I knew just a trendy label slapped on a bottle wasn’t enough.</vt:lpstr>
      <vt:lpstr>Occasion Based Bottle</vt:lpstr>
      <vt:lpstr>Using Design To Create A 360 Consumer Experience &amp; Brand World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revision>1</cp:revision>
  <dcterms:created xsi:type="dcterms:W3CDTF">2026-02-13T22:07:48Z</dcterms:created>
  <dcterms:modified xsi:type="dcterms:W3CDTF">2026-02-13T22:08:24Z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</Properties>
</file>